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10" r:id="rId5"/>
  </p:sldMasterIdLst>
  <p:notesMasterIdLst>
    <p:notesMasterId r:id="rId36"/>
  </p:notesMasterIdLst>
  <p:handoutMasterIdLst>
    <p:handoutMasterId r:id="rId37"/>
  </p:handoutMasterIdLst>
  <p:sldIdLst>
    <p:sldId id="735" r:id="rId6"/>
    <p:sldId id="736" r:id="rId7"/>
    <p:sldId id="792" r:id="rId8"/>
    <p:sldId id="738" r:id="rId9"/>
    <p:sldId id="740" r:id="rId10"/>
    <p:sldId id="741" r:id="rId11"/>
    <p:sldId id="742" r:id="rId12"/>
    <p:sldId id="743" r:id="rId13"/>
    <p:sldId id="745" r:id="rId14"/>
    <p:sldId id="746" r:id="rId15"/>
    <p:sldId id="747" r:id="rId16"/>
    <p:sldId id="748" r:id="rId17"/>
    <p:sldId id="749" r:id="rId18"/>
    <p:sldId id="777" r:id="rId19"/>
    <p:sldId id="776" r:id="rId20"/>
    <p:sldId id="753" r:id="rId21"/>
    <p:sldId id="754" r:id="rId22"/>
    <p:sldId id="756" r:id="rId23"/>
    <p:sldId id="757" r:id="rId24"/>
    <p:sldId id="759" r:id="rId25"/>
    <p:sldId id="762" r:id="rId26"/>
    <p:sldId id="765" r:id="rId27"/>
    <p:sldId id="768" r:id="rId28"/>
    <p:sldId id="771" r:id="rId29"/>
    <p:sldId id="774" r:id="rId30"/>
    <p:sldId id="779" r:id="rId31"/>
    <p:sldId id="788" r:id="rId32"/>
    <p:sldId id="789" r:id="rId33"/>
    <p:sldId id="790" r:id="rId34"/>
    <p:sldId id="791" r:id="rId35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2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9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0EBB"/>
    <a:srgbClr val="00FFCC"/>
    <a:srgbClr val="C0C0C0"/>
    <a:srgbClr val="FF3300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17" autoAdjust="0"/>
    <p:restoredTop sz="81183" autoAdjust="0"/>
  </p:normalViewPr>
  <p:slideViewPr>
    <p:cSldViewPr>
      <p:cViewPr varScale="1">
        <p:scale>
          <a:sx n="92" d="100"/>
          <a:sy n="92" d="100"/>
        </p:scale>
        <p:origin x="1752" y="96"/>
      </p:cViewPr>
      <p:guideLst>
        <p:guide orient="horz" pos="2160"/>
        <p:guide pos="29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08"/>
    </p:cViewPr>
  </p:sorterViewPr>
  <p:notesViewPr>
    <p:cSldViewPr>
      <p:cViewPr>
        <p:scale>
          <a:sx n="100" d="100"/>
          <a:sy n="100" d="100"/>
        </p:scale>
        <p:origin x="-1512" y="948"/>
      </p:cViewPr>
      <p:guideLst>
        <p:guide orient="horz" pos="2929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F464FBC4-9686-4D2D-BE33-26600A229BBA}"/>
              </a:ext>
            </a:extLst>
          </p:cNvPr>
          <p:cNvSpPr>
            <a:spLocks noGrp="1" noChangeAspect="1" noChangeArrowheads="1"/>
          </p:cNvSpPr>
          <p:nvPr>
            <p:ph type="hdr" sz="quarter"/>
          </p:nvPr>
        </p:nvSpPr>
        <p:spPr bwMode="auto">
          <a:xfrm>
            <a:off x="0" y="0"/>
            <a:ext cx="2971800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57" tIns="46429" rIns="92857" bIns="46429" numCol="1" anchor="t" anchorCtr="0" compatLnSpc="1">
            <a:prstTxWarp prst="textNoShape">
              <a:avLst/>
            </a:prstTxWarp>
          </a:bodyPr>
          <a:lstStyle>
            <a:lvl1pPr algn="l" defTabSz="928688" eaLnBrk="1" hangingPunct="1">
              <a:defRPr sz="1200" b="1">
                <a:latin typeface="Arial Narrow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A87E2DED-4894-4A26-B2F4-D484D8DA01B5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57" tIns="46429" rIns="92857" bIns="46429" numCol="1" anchor="t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200" b="1">
                <a:latin typeface="Arial Narrow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4">
            <a:extLst>
              <a:ext uri="{FF2B5EF4-FFF2-40B4-BE49-F238E27FC236}">
                <a16:creationId xmlns:a16="http://schemas.microsoft.com/office/drawing/2014/main" id="{C99125CF-3DE1-4458-A332-84A98A8C76DA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57" tIns="46429" rIns="92857" bIns="46429" numCol="1" anchor="b" anchorCtr="0" compatLnSpc="1">
            <a:prstTxWarp prst="textNoShape">
              <a:avLst/>
            </a:prstTxWarp>
          </a:bodyPr>
          <a:lstStyle>
            <a:lvl1pPr algn="l" defTabSz="928688" eaLnBrk="1" hangingPunct="1">
              <a:defRPr sz="1200" b="1">
                <a:latin typeface="Arial Narrow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0BC95C01-BA65-4F0E-8B23-37A1B5C32CD5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57" tIns="46429" rIns="92857" bIns="46429" numCol="1" anchor="b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200" b="1">
                <a:latin typeface="Arial Narrow" panose="020B0606020202030204" pitchFamily="34" charset="0"/>
              </a:defRPr>
            </a:lvl1pPr>
          </a:lstStyle>
          <a:p>
            <a:fld id="{3499281A-7889-4518-BB07-6848BE30A5F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3B5EA6D7-D4BE-4DB3-A637-1EAECC92FB3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57" tIns="46429" rIns="92857" bIns="46429" numCol="1" anchor="t" anchorCtr="0" compatLnSpc="1">
            <a:prstTxWarp prst="textNoShape">
              <a:avLst/>
            </a:prstTxWarp>
          </a:bodyPr>
          <a:lstStyle>
            <a:lvl1pPr algn="l" defTabSz="928688" eaLnBrk="1" hangingPunct="1">
              <a:defRPr sz="3700" b="1">
                <a:solidFill>
                  <a:schemeClr val="accent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5FAF4FC6-1014-406B-B454-91E3B591A73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57" tIns="46429" rIns="92857" bIns="46429" numCol="1" anchor="t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0C4536D0-4368-4A26-8A17-6B5DEAA3D3D9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FF8A61FF-A0C3-4116-B828-420FB8A3774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6425"/>
            <a:ext cx="50292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57" tIns="46429" rIns="92857" bIns="464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7A33B1D9-387B-49DF-85B6-48B05FB90EF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57" tIns="46429" rIns="92857" bIns="46429" numCol="1" anchor="b" anchorCtr="0" compatLnSpc="1">
            <a:prstTxWarp prst="textNoShape">
              <a:avLst/>
            </a:prstTxWarp>
          </a:bodyPr>
          <a:lstStyle>
            <a:lvl1pPr algn="l" defTabSz="928688" eaLnBrk="1" hangingPunct="1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id="{C26313B1-EBD1-46EE-8DE6-D1F9B1CCF9F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57" tIns="46429" rIns="92857" bIns="46429" numCol="1" anchor="b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200"/>
            </a:lvl1pPr>
          </a:lstStyle>
          <a:p>
            <a:fld id="{65F0CD4E-A0A6-4B73-83AF-20DE1735ED2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5B7B7559-77C9-4A78-91C1-C634DBDB4DF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F8E43CFA-874D-47FC-B5AC-E64C3B98D2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1"/>
            <a:r>
              <a:rPr lang="en-US" altLang="en-US"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Ergonomics can be defined as the study of workplace design; the study of how a workplace and the equipment used there can best be designed for comfort, efficiency, safety, and productivity.</a:t>
            </a:r>
          </a:p>
          <a:p>
            <a:pPr lvl="1"/>
            <a:endParaRPr lang="en-US" altLang="en-US" sz="12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/>
            <a:r>
              <a:rPr lang="en-US" altLang="en-US"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 is also defined as the design of workplace or equipment: those factors or qualities in the design of something, especially a workplace or equipment used by people at work, that contribute to comfort, efficiency, safety, and ease of use.</a:t>
            </a:r>
          </a:p>
          <a:p>
            <a:endParaRPr lang="en-US" altLang="en-US" sz="14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3DA0918B-CCB5-4C49-9A6B-A635525BF5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defTabSz="928688">
              <a:spcBef>
                <a:spcPct val="30000"/>
              </a:spcBef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defTabSz="928688">
              <a:spcBef>
                <a:spcPct val="30000"/>
              </a:spcBef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defTabSz="928688">
              <a:spcBef>
                <a:spcPct val="30000"/>
              </a:spcBef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defTabSz="928688">
              <a:spcBef>
                <a:spcPct val="30000"/>
              </a:spcBef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3A4164E-6B40-4244-A8A0-B3D85A4960E0}" type="slidenum">
              <a:rPr lang="en-US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</a:t>
            </a:fld>
            <a:endParaRPr lang="en-US" altLang="en-US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>
            <a:extLst>
              <a:ext uri="{FF2B5EF4-FFF2-40B4-BE49-F238E27FC236}">
                <a16:creationId xmlns:a16="http://schemas.microsoft.com/office/drawing/2014/main" id="{5AB6F27F-9B1E-43D3-B112-E13F4229DB3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113E4DC-067B-4C6B-94E6-1862775B4D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CTS prevention also includes:</a:t>
            </a:r>
          </a:p>
          <a:p>
            <a:pPr marL="182563" indent="-273050" eaLnBrk="1" hangingPunct="1">
              <a:lnSpc>
                <a:spcPts val="3363"/>
              </a:lnSpc>
              <a:defRPr/>
            </a:pPr>
            <a:endParaRPr lang="en-US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82563" indent="-273050" eaLnBrk="1" hangingPunct="1">
              <a:lnSpc>
                <a:spcPts val="3363"/>
              </a:lnSpc>
              <a:buFont typeface="Wingdings" pitchFamily="2" charset="2"/>
              <a:buChar char="§"/>
              <a:defRPr/>
            </a:pPr>
            <a:r>
              <a:rPr lang="en-US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Take regular breaks from repeated hand movements to give your hands and wrists time to rest.</a:t>
            </a:r>
          </a:p>
          <a:p>
            <a:pPr marL="182563" indent="-273050" eaLnBrk="1" hangingPunct="1">
              <a:lnSpc>
                <a:spcPts val="3363"/>
              </a:lnSpc>
              <a:buFont typeface="Wingdings" pitchFamily="2" charset="2"/>
              <a:buChar char="§"/>
              <a:defRPr/>
            </a:pPr>
            <a:r>
              <a:rPr lang="en-US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Don’t sit or stand in the same position all day.</a:t>
            </a:r>
          </a:p>
          <a:p>
            <a:pPr marL="182563" indent="-273050" eaLnBrk="1" hangingPunct="1">
              <a:lnSpc>
                <a:spcPts val="3363"/>
              </a:lnSpc>
              <a:buFont typeface="Wingdings" pitchFamily="2" charset="2"/>
              <a:buChar char="§"/>
              <a:defRPr/>
            </a:pPr>
            <a:r>
              <a:rPr lang="en-US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Adjust your chair so your forearms are level with your keyboard and you don’t flex your  wrists to type.</a:t>
            </a:r>
          </a:p>
          <a:p>
            <a:pPr>
              <a:defRPr/>
            </a:pPr>
            <a:endParaRPr lang="en-US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4580" name="Slide Number Placeholder 3">
            <a:extLst>
              <a:ext uri="{FF2B5EF4-FFF2-40B4-BE49-F238E27FC236}">
                <a16:creationId xmlns:a16="http://schemas.microsoft.com/office/drawing/2014/main" id="{EF8AF758-1B31-4609-8CB0-A08082FC78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defTabSz="928688">
              <a:spcBef>
                <a:spcPct val="30000"/>
              </a:spcBef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defTabSz="928688">
              <a:spcBef>
                <a:spcPct val="30000"/>
              </a:spcBef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defTabSz="928688">
              <a:spcBef>
                <a:spcPct val="30000"/>
              </a:spcBef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defTabSz="928688">
              <a:spcBef>
                <a:spcPct val="30000"/>
              </a:spcBef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9BB1DDB-7E39-47EF-931D-DB5C1A5931B0}" type="slidenum">
              <a:rPr lang="en-US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10</a:t>
            </a:fld>
            <a:endParaRPr lang="en-US" altLang="en-US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>
            <a:extLst>
              <a:ext uri="{FF2B5EF4-FFF2-40B4-BE49-F238E27FC236}">
                <a16:creationId xmlns:a16="http://schemas.microsoft.com/office/drawing/2014/main" id="{6A21D337-C35E-4DD9-87DB-D79B7C76B5B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D177A1F-D302-4F4E-A7DA-812CE5CEDE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Common causes of back injuries include:</a:t>
            </a:r>
          </a:p>
          <a:p>
            <a:pPr eaLnBrk="1" hangingPunct="1">
              <a:defRPr/>
            </a:pPr>
            <a:endParaRPr lang="en-US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Heavy lifting from above the shoulders.</a:t>
            </a:r>
          </a:p>
          <a:p>
            <a:pPr marL="285750" indent="-285750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Heavy lifting from below the knees.</a:t>
            </a:r>
          </a:p>
          <a:p>
            <a:pPr marL="285750" indent="-285750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Twisting while lifting/carrying.</a:t>
            </a:r>
          </a:p>
          <a:p>
            <a:pPr marL="285750" indent="-285750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Bending over at the waist. </a:t>
            </a:r>
          </a:p>
          <a:p>
            <a:pPr marL="285750" indent="-285750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Carrying objects to one side.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6628" name="Slide Number Placeholder 3">
            <a:extLst>
              <a:ext uri="{FF2B5EF4-FFF2-40B4-BE49-F238E27FC236}">
                <a16:creationId xmlns:a16="http://schemas.microsoft.com/office/drawing/2014/main" id="{27A90EAF-935D-46FF-A026-24D7EB1B41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defTabSz="928688">
              <a:spcBef>
                <a:spcPct val="30000"/>
              </a:spcBef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defTabSz="928688">
              <a:spcBef>
                <a:spcPct val="30000"/>
              </a:spcBef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defTabSz="928688">
              <a:spcBef>
                <a:spcPct val="30000"/>
              </a:spcBef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defTabSz="928688">
              <a:spcBef>
                <a:spcPct val="30000"/>
              </a:spcBef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9B8DEA8-8892-430E-A018-DE1F81BCE3D7}" type="slidenum">
              <a:rPr lang="en-US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11</a:t>
            </a:fld>
            <a:endParaRPr lang="en-US" altLang="en-US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>
            <a:extLst>
              <a:ext uri="{FF2B5EF4-FFF2-40B4-BE49-F238E27FC236}">
                <a16:creationId xmlns:a16="http://schemas.microsoft.com/office/drawing/2014/main" id="{E7890367-101F-45AE-87CD-F7E504A13C6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AE41CA4-B466-4EAA-A47E-3E0B60CF07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During your normal duties, you must protect your back. When </a:t>
            </a:r>
            <a:r>
              <a:rPr lang="en-US" sz="1400" u="sng" dirty="0">
                <a:latin typeface="Verdana" pitchFamily="34" charset="0"/>
                <a:ea typeface="Verdana" pitchFamily="34" charset="0"/>
                <a:cs typeface="Verdana" pitchFamily="34" charset="0"/>
              </a:rPr>
              <a:t>lifting</a:t>
            </a:r>
            <a:r>
              <a:rPr lang="en-US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</a:p>
          <a:p>
            <a:pPr eaLnBrk="1" hangingPunct="1">
              <a:defRPr/>
            </a:pPr>
            <a:endParaRPr lang="en-US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71450" indent="-171450" eaLnBrk="1" hangingPunct="1">
              <a:buFont typeface="Courier New" pitchFamily="49" charset="0"/>
              <a:buChar char="o"/>
              <a:defRPr/>
            </a:pPr>
            <a:r>
              <a:rPr lang="en-US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Avoid bending at the waist.  </a:t>
            </a:r>
          </a:p>
          <a:p>
            <a:pPr marL="171450" indent="-171450" eaLnBrk="1" hangingPunct="1">
              <a:buFont typeface="Courier New" pitchFamily="49" charset="0"/>
              <a:buChar char="o"/>
              <a:defRPr/>
            </a:pPr>
            <a:r>
              <a:rPr lang="en-US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Squat down with your back straight &amp; knees bent. </a:t>
            </a:r>
          </a:p>
          <a:p>
            <a:pPr marL="171450" indent="-171450" eaLnBrk="1" hangingPunct="1">
              <a:buFont typeface="Courier New" pitchFamily="49" charset="0"/>
              <a:buChar char="o"/>
              <a:defRPr/>
            </a:pPr>
            <a:r>
              <a:rPr lang="en-US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Grasp the object.  </a:t>
            </a:r>
          </a:p>
          <a:p>
            <a:pPr marL="171450" indent="-171450" eaLnBrk="1" hangingPunct="1">
              <a:buFont typeface="Courier New" pitchFamily="49" charset="0"/>
              <a:buChar char="o"/>
              <a:defRPr/>
            </a:pPr>
            <a:r>
              <a:rPr lang="en-US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Bring it close to your body.</a:t>
            </a:r>
          </a:p>
          <a:p>
            <a:pPr marL="171450" indent="-171450" eaLnBrk="1" hangingPunct="1">
              <a:buFont typeface="Courier New" pitchFamily="49" charset="0"/>
              <a:buChar char="o"/>
              <a:defRPr/>
            </a:pPr>
            <a:r>
              <a:rPr lang="en-US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Slowly rise.  </a:t>
            </a:r>
          </a:p>
          <a:p>
            <a:pPr marL="171450" indent="-171450" eaLnBrk="1" hangingPunct="1">
              <a:buFont typeface="Courier New" pitchFamily="49" charset="0"/>
              <a:buChar char="o"/>
              <a:defRPr/>
            </a:pPr>
            <a:r>
              <a:rPr lang="en-US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Let your thigh muscles do the lifting.</a:t>
            </a:r>
          </a:p>
          <a:p>
            <a:pPr eaLnBrk="1" hangingPunct="1">
              <a:defRPr/>
            </a:pPr>
            <a:endParaRPr lang="en-US" sz="1400" dirty="0"/>
          </a:p>
          <a:p>
            <a:pPr>
              <a:defRPr/>
            </a:pP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8676" name="Slide Number Placeholder 3">
            <a:extLst>
              <a:ext uri="{FF2B5EF4-FFF2-40B4-BE49-F238E27FC236}">
                <a16:creationId xmlns:a16="http://schemas.microsoft.com/office/drawing/2014/main" id="{241E0411-B5F7-4E8B-86D0-9357C8774B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defTabSz="928688">
              <a:spcBef>
                <a:spcPct val="30000"/>
              </a:spcBef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defTabSz="928688">
              <a:spcBef>
                <a:spcPct val="30000"/>
              </a:spcBef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defTabSz="928688">
              <a:spcBef>
                <a:spcPct val="30000"/>
              </a:spcBef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defTabSz="928688">
              <a:spcBef>
                <a:spcPct val="30000"/>
              </a:spcBef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0425767-D5D6-41B9-B5BC-31AE4BBA0D12}" type="slidenum">
              <a:rPr lang="en-US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12</a:t>
            </a:fld>
            <a:endParaRPr lang="en-US" altLang="en-US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>
            <a:extLst>
              <a:ext uri="{FF2B5EF4-FFF2-40B4-BE49-F238E27FC236}">
                <a16:creationId xmlns:a16="http://schemas.microsoft.com/office/drawing/2014/main" id="{242A8F07-D1FF-4323-A6DF-AA6DEF1E71B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>
            <a:extLst>
              <a:ext uri="{FF2B5EF4-FFF2-40B4-BE49-F238E27FC236}">
                <a16:creationId xmlns:a16="http://schemas.microsoft.com/office/drawing/2014/main" id="{75287F29-7AE0-4B44-BD05-56ED2E2C30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Some jobs have a period of extended </a:t>
            </a:r>
            <a:r>
              <a:rPr lang="en-US" altLang="en-US" sz="1400" u="sng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standing</a:t>
            </a:r>
            <a:r>
              <a:rPr lang="en-US" altLang="en-US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If such is the case with your job:</a:t>
            </a:r>
          </a:p>
          <a:p>
            <a:endParaRPr lang="en-US" altLang="en-US" sz="14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Shift your weight slightly.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Use proper footwear with cushioned insoles.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Avoid high heels.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Assume proper posture when standing which would be:  </a:t>
            </a:r>
          </a:p>
          <a:p>
            <a:r>
              <a:rPr lang="en-US" altLang="en-US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→ Shoulders not rolled forward </a:t>
            </a:r>
          </a:p>
          <a:p>
            <a:r>
              <a:rPr lang="en-US" altLang="en-US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→ Stomach area pulled in </a:t>
            </a:r>
          </a:p>
          <a:p>
            <a:r>
              <a:rPr lang="en-US" altLang="en-US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→ Small of the back straight </a:t>
            </a:r>
          </a:p>
          <a:p>
            <a:r>
              <a:rPr lang="en-US" altLang="en-US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→ Hips not tilted</a:t>
            </a:r>
          </a:p>
          <a:p>
            <a:r>
              <a:rPr lang="en-US" altLang="en-US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This will more evenly distribute your weight and not cause strain on one particular body part.</a:t>
            </a:r>
          </a:p>
          <a:p>
            <a:endParaRPr lang="en-US" altLang="en-US" sz="1400"/>
          </a:p>
          <a:p>
            <a:endParaRPr lang="en-US" altLang="en-US" sz="14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0724" name="Slide Number Placeholder 3">
            <a:extLst>
              <a:ext uri="{FF2B5EF4-FFF2-40B4-BE49-F238E27FC236}">
                <a16:creationId xmlns:a16="http://schemas.microsoft.com/office/drawing/2014/main" id="{62A19C6F-E28E-4C59-A44F-99690B9DF0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defTabSz="928688">
              <a:spcBef>
                <a:spcPct val="30000"/>
              </a:spcBef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defTabSz="928688">
              <a:spcBef>
                <a:spcPct val="30000"/>
              </a:spcBef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defTabSz="928688">
              <a:spcBef>
                <a:spcPct val="30000"/>
              </a:spcBef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defTabSz="928688">
              <a:spcBef>
                <a:spcPct val="30000"/>
              </a:spcBef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9177222-7165-4DFA-BD7B-DB29D5B2402C}" type="slidenum">
              <a:rPr lang="en-US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13</a:t>
            </a:fld>
            <a:endParaRPr lang="en-US" altLang="en-US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>
            <a:extLst>
              <a:ext uri="{FF2B5EF4-FFF2-40B4-BE49-F238E27FC236}">
                <a16:creationId xmlns:a16="http://schemas.microsoft.com/office/drawing/2014/main" id="{F5DB83DF-C2E9-4C67-85B6-8C5EBADB1C2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B2E6C9D-2EA1-42B7-9CF3-D86CA3037C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Sitting posture also includes:</a:t>
            </a:r>
          </a:p>
          <a:p>
            <a:pPr>
              <a:defRPr/>
            </a:pPr>
            <a:endParaRPr lang="en-US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28600" indent="-228600" eaLnBrk="1" hangingPunct="1">
              <a:buFont typeface="+mj-lt"/>
              <a:buAutoNum type="arabicPeriod"/>
              <a:defRPr/>
            </a:pPr>
            <a:r>
              <a:rPr lang="en-US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Sit close to your desk so you don’t have to bend forward. </a:t>
            </a:r>
          </a:p>
          <a:p>
            <a:pPr marL="228600" indent="-228600" eaLnBrk="1" hangingPunct="1">
              <a:buFont typeface="+mj-lt"/>
              <a:buAutoNum type="arabicPeriod"/>
              <a:defRPr/>
            </a:pPr>
            <a:r>
              <a:rPr lang="en-US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If you do bend, bend from your hips.</a:t>
            </a:r>
            <a:endParaRPr lang="en-US" sz="1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28600" indent="-228600" eaLnBrk="1" hangingPunct="1">
              <a:buFont typeface="+mj-lt"/>
              <a:buAutoNum type="arabicPeriod"/>
              <a:defRPr/>
            </a:pPr>
            <a:r>
              <a:rPr lang="en-US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Position your work or chair so you can look forward rather than down. </a:t>
            </a:r>
          </a:p>
          <a:p>
            <a:pPr marL="228600" indent="-228600" eaLnBrk="1" hangingPunct="1">
              <a:buFont typeface="+mj-lt"/>
              <a:buAutoNum type="arabicPeriod"/>
              <a:defRPr/>
            </a:pPr>
            <a:r>
              <a:rPr lang="en-US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Use a document holder or move your computer screen so the top of it is at eye level.</a:t>
            </a:r>
            <a:endParaRPr lang="en-US" sz="1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28600" indent="-228600" eaLnBrk="1" hangingPunct="1">
              <a:buFont typeface="+mj-lt"/>
              <a:buAutoNum type="arabicPeriod"/>
              <a:defRPr/>
            </a:pPr>
            <a:r>
              <a:rPr lang="en-US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Shift your position frequently to prevent strain.  </a:t>
            </a:r>
          </a:p>
          <a:p>
            <a:pPr marL="228600" indent="-228600" eaLnBrk="1" hangingPunct="1">
              <a:buFont typeface="+mj-lt"/>
              <a:buAutoNum type="arabicPeriod"/>
              <a:defRPr/>
            </a:pPr>
            <a:r>
              <a:rPr lang="en-US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Take a break or do stretching exercises.</a:t>
            </a:r>
          </a:p>
          <a:p>
            <a:pPr>
              <a:defRPr/>
            </a:pPr>
            <a:endParaRPr lang="en-US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2772" name="Slide Number Placeholder 3">
            <a:extLst>
              <a:ext uri="{FF2B5EF4-FFF2-40B4-BE49-F238E27FC236}">
                <a16:creationId xmlns:a16="http://schemas.microsoft.com/office/drawing/2014/main" id="{5C2D1601-3CD6-4696-BE52-E1CB0A2509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defTabSz="928688">
              <a:spcBef>
                <a:spcPct val="30000"/>
              </a:spcBef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defTabSz="928688">
              <a:spcBef>
                <a:spcPct val="30000"/>
              </a:spcBef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defTabSz="928688">
              <a:spcBef>
                <a:spcPct val="30000"/>
              </a:spcBef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defTabSz="928688">
              <a:spcBef>
                <a:spcPct val="30000"/>
              </a:spcBef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D61BC4E-0F10-422B-9AD5-74276FBD05DE}" type="slidenum">
              <a:rPr lang="en-US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14</a:t>
            </a:fld>
            <a:endParaRPr lang="en-US" altLang="en-US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>
            <a:extLst>
              <a:ext uri="{FF2B5EF4-FFF2-40B4-BE49-F238E27FC236}">
                <a16:creationId xmlns:a16="http://schemas.microsoft.com/office/drawing/2014/main" id="{3E63C27E-5931-4D24-8AA1-41D0A459B00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EA9E469-88D5-4981-95F5-694B2F09F4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Most office staff are at work stations sitting most of the day. To reduce this condition from causing MSD, try the following:</a:t>
            </a:r>
          </a:p>
          <a:p>
            <a:pPr eaLnBrk="1" hangingPunct="1">
              <a:defRPr/>
            </a:pPr>
            <a:endParaRPr lang="en-US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71450" indent="-171450" eaLnBrk="1" hangingPunct="1">
              <a:buFont typeface="Wingdings" pitchFamily="2" charset="2"/>
              <a:buChar char="§"/>
              <a:defRPr/>
            </a:pPr>
            <a:r>
              <a:rPr lang="en-US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Use a straight chair with support for your lower spinal curve. </a:t>
            </a:r>
          </a:p>
          <a:p>
            <a:pPr marL="171450" indent="-171450" eaLnBrk="1" hangingPunct="1">
              <a:buFont typeface="Wingdings" pitchFamily="2" charset="2"/>
              <a:buChar char="§"/>
              <a:defRPr/>
            </a:pPr>
            <a:r>
              <a:rPr lang="en-US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Use a small cushion or rolled up towel behind the small of your back to maintain the proper curve. </a:t>
            </a:r>
            <a:endParaRPr lang="en-US" sz="1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71450" indent="-171450" eaLnBrk="1" hangingPunct="1">
              <a:buFont typeface="Wingdings" pitchFamily="2" charset="2"/>
              <a:buChar char="§"/>
              <a:defRPr/>
            </a:pPr>
            <a:r>
              <a:rPr lang="en-US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Check the seat’s height.  </a:t>
            </a:r>
          </a:p>
          <a:p>
            <a:pPr marL="171450" indent="-171450" eaLnBrk="1" hangingPunct="1">
              <a:buFont typeface="Wingdings" pitchFamily="2" charset="2"/>
              <a:buChar char="§"/>
              <a:defRPr/>
            </a:pPr>
            <a:r>
              <a:rPr lang="en-US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Adjust your seat so your knees are equal with or slightly lower than your hips.  </a:t>
            </a:r>
          </a:p>
          <a:p>
            <a:pPr marL="171450" indent="-171450" eaLnBrk="1" hangingPunct="1">
              <a:buFont typeface="Wingdings" pitchFamily="2" charset="2"/>
              <a:buChar char="§"/>
              <a:defRPr/>
            </a:pPr>
            <a:r>
              <a:rPr lang="en-US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If the seat’s height is not adjustable use a footrest if necessary to elevate your feet.</a:t>
            </a:r>
            <a:endParaRPr lang="en-US" sz="1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71450" indent="-171450" eaLnBrk="1" hangingPunct="1">
              <a:buFont typeface="Wingdings" pitchFamily="2" charset="2"/>
              <a:buChar char="§"/>
              <a:defRPr/>
            </a:pPr>
            <a:r>
              <a:rPr lang="en-US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Keep your feet flat; avoid crossing your legs.</a:t>
            </a:r>
            <a:endParaRPr lang="en-US" sz="1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71450" indent="-171450" eaLnBrk="1" hangingPunct="1">
              <a:buFont typeface="Wingdings" pitchFamily="2" charset="2"/>
              <a:buChar char="§"/>
              <a:defRPr/>
            </a:pPr>
            <a:r>
              <a:rPr lang="en-US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Keep your ankles and elbows at right angles.</a:t>
            </a:r>
          </a:p>
          <a:p>
            <a:pPr eaLnBrk="1" hangingPunct="1">
              <a:defRPr/>
            </a:pPr>
            <a:endParaRPr lang="en-US" sz="1400" dirty="0"/>
          </a:p>
          <a:p>
            <a:pPr>
              <a:defRPr/>
            </a:pP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4820" name="Slide Number Placeholder 3">
            <a:extLst>
              <a:ext uri="{FF2B5EF4-FFF2-40B4-BE49-F238E27FC236}">
                <a16:creationId xmlns:a16="http://schemas.microsoft.com/office/drawing/2014/main" id="{8E5B89C9-3ABB-4D20-ADC8-2C7420ED76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defTabSz="928688">
              <a:spcBef>
                <a:spcPct val="30000"/>
              </a:spcBef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defTabSz="928688">
              <a:spcBef>
                <a:spcPct val="30000"/>
              </a:spcBef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defTabSz="928688">
              <a:spcBef>
                <a:spcPct val="30000"/>
              </a:spcBef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defTabSz="928688">
              <a:spcBef>
                <a:spcPct val="30000"/>
              </a:spcBef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1313B0C-1615-4A6C-ACA1-74FB4F0AB86E}" type="slidenum">
              <a:rPr lang="en-US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15</a:t>
            </a:fld>
            <a:endParaRPr lang="en-US" altLang="en-US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>
            <a:extLst>
              <a:ext uri="{FF2B5EF4-FFF2-40B4-BE49-F238E27FC236}">
                <a16:creationId xmlns:a16="http://schemas.microsoft.com/office/drawing/2014/main" id="{B88FE6D7-BDE3-486F-98FE-CDE44E5168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>
            <a:extLst>
              <a:ext uri="{FF2B5EF4-FFF2-40B4-BE49-F238E27FC236}">
                <a16:creationId xmlns:a16="http://schemas.microsoft.com/office/drawing/2014/main" id="{8D354830-132D-4A31-A7C7-71953A61A4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Joint disorders may also occur.</a:t>
            </a:r>
          </a:p>
          <a:p>
            <a:pPr eaLnBrk="1" hangingPunct="1"/>
            <a:endParaRPr lang="en-US" altLang="en-US" sz="14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/>
            <a:r>
              <a:rPr lang="en-US" altLang="en-US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► Joints involve many structures, including tendons, muscles, nerves, and bones.</a:t>
            </a:r>
          </a:p>
          <a:p>
            <a:pPr eaLnBrk="1" hangingPunct="1"/>
            <a:endParaRPr lang="en-US" altLang="en-US" sz="14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/>
            <a:r>
              <a:rPr lang="en-US" altLang="en-US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► Inflammation may be caused by joint damage or repetitive heavy use.</a:t>
            </a:r>
          </a:p>
          <a:p>
            <a:pPr eaLnBrk="1" hangingPunct="1"/>
            <a:endParaRPr lang="en-US" altLang="en-US" sz="14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/>
            <a:r>
              <a:rPr lang="en-US" altLang="en-US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► With inadequate repair, cartilage thinning may lead to osteoarthritis. (Osteoarthritis is the degeneration of joint cartilage and the underlying bone that causes pain and stiffness).</a:t>
            </a:r>
          </a:p>
          <a:p>
            <a:pPr eaLnBrk="1" hangingPunct="1"/>
            <a:endParaRPr lang="en-US" altLang="en-US" sz="1400"/>
          </a:p>
          <a:p>
            <a:endParaRPr lang="en-US" altLang="en-US" sz="14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6868" name="Slide Number Placeholder 3">
            <a:extLst>
              <a:ext uri="{FF2B5EF4-FFF2-40B4-BE49-F238E27FC236}">
                <a16:creationId xmlns:a16="http://schemas.microsoft.com/office/drawing/2014/main" id="{73644042-60FE-4B5B-8B5C-18CA9B0108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defTabSz="928688">
              <a:spcBef>
                <a:spcPct val="30000"/>
              </a:spcBef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defTabSz="928688">
              <a:spcBef>
                <a:spcPct val="30000"/>
              </a:spcBef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defTabSz="928688">
              <a:spcBef>
                <a:spcPct val="30000"/>
              </a:spcBef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defTabSz="928688">
              <a:spcBef>
                <a:spcPct val="30000"/>
              </a:spcBef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C675018-7220-4348-BCF0-4EBAA42AB7DA}" type="slidenum">
              <a:rPr lang="en-US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16</a:t>
            </a:fld>
            <a:endParaRPr lang="en-US" altLang="en-US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>
            <a:extLst>
              <a:ext uri="{FF2B5EF4-FFF2-40B4-BE49-F238E27FC236}">
                <a16:creationId xmlns:a16="http://schemas.microsoft.com/office/drawing/2014/main" id="{FD86DAC2-CA2E-4066-915A-37621733889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>
            <a:extLst>
              <a:ext uri="{FF2B5EF4-FFF2-40B4-BE49-F238E27FC236}">
                <a16:creationId xmlns:a16="http://schemas.microsoft.com/office/drawing/2014/main" id="{0ED1DBCA-857D-4DC4-805B-A81CA9D81C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Joint disorders can result from various tasks.</a:t>
            </a:r>
          </a:p>
          <a:p>
            <a:endParaRPr lang="en-US" altLang="en-US" sz="14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/>
            <a:r>
              <a:rPr lang="en-US" altLang="en-US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►Work tasks that may be associated with lower-extremity joint loading. Repetitive/prolonged stair or ladder climbing, kneeling, squatting, standing, carrying heavy loads or jumping may also contribute.</a:t>
            </a:r>
          </a:p>
          <a:p>
            <a:pPr eaLnBrk="1" hangingPunct="1"/>
            <a:endParaRPr lang="en-US" altLang="en-US" sz="14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/>
            <a:r>
              <a:rPr lang="en-US" altLang="en-US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►Mechanical stresses associated with certain tasks can cause degenerative joint disease.</a:t>
            </a:r>
          </a:p>
          <a:p>
            <a:pPr eaLnBrk="1" hangingPunct="1"/>
            <a:endParaRPr lang="en-US" altLang="en-US" sz="14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/>
            <a:r>
              <a:rPr lang="en-US" altLang="en-US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►Degenerative joint disease can occur even after relatively low loads on joints if the forces are  applied impulsively and repetitively.</a:t>
            </a:r>
          </a:p>
          <a:p>
            <a:endParaRPr lang="en-US" altLang="en-US" sz="1400"/>
          </a:p>
          <a:p>
            <a:endParaRPr lang="en-US" altLang="en-US" sz="14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F6EFD192-E180-4876-9437-9180E45DA6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defTabSz="928688">
              <a:spcBef>
                <a:spcPct val="30000"/>
              </a:spcBef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defTabSz="928688">
              <a:spcBef>
                <a:spcPct val="30000"/>
              </a:spcBef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defTabSz="928688">
              <a:spcBef>
                <a:spcPct val="30000"/>
              </a:spcBef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defTabSz="928688">
              <a:spcBef>
                <a:spcPct val="30000"/>
              </a:spcBef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BA1CD06-ED02-4AF4-9D0E-63726A997237}" type="slidenum">
              <a:rPr lang="en-US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17</a:t>
            </a:fld>
            <a:endParaRPr lang="en-US" altLang="en-US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>
            <a:extLst>
              <a:ext uri="{FF2B5EF4-FFF2-40B4-BE49-F238E27FC236}">
                <a16:creationId xmlns:a16="http://schemas.microsoft.com/office/drawing/2014/main" id="{BFDA1D27-12AE-4249-AC1C-9CC5681AEB2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D4E3F57-AF22-495C-915C-B9965C75E9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Some of the risk factors to avoid:</a:t>
            </a:r>
          </a:p>
          <a:p>
            <a:pPr eaLnBrk="1" hangingPunct="1">
              <a:defRPr/>
            </a:pPr>
            <a:endParaRPr lang="en-US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71450" indent="-171450" eaLnBrk="1" hangingPunct="1">
              <a:buFont typeface="Courier New" pitchFamily="49" charset="0"/>
              <a:buChar char="o"/>
              <a:defRPr/>
            </a:pPr>
            <a:r>
              <a:rPr lang="en-US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Bent wrists </a:t>
            </a:r>
          </a:p>
          <a:p>
            <a:pPr marL="171450" indent="-171450" eaLnBrk="1" hangingPunct="1">
              <a:buFont typeface="Courier New" pitchFamily="49" charset="0"/>
              <a:buChar char="o"/>
              <a:defRPr/>
            </a:pPr>
            <a:r>
              <a:rPr lang="en-US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Twisting at the waist</a:t>
            </a:r>
          </a:p>
          <a:p>
            <a:pPr marL="171450" indent="-171450" eaLnBrk="1" hangingPunct="1">
              <a:buFont typeface="Courier New" pitchFamily="49" charset="0"/>
              <a:buChar char="o"/>
              <a:defRPr/>
            </a:pPr>
            <a:r>
              <a:rPr lang="en-US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Rolled shoulders</a:t>
            </a:r>
          </a:p>
          <a:p>
            <a:pPr marL="171450" indent="-171450" eaLnBrk="1" hangingPunct="1">
              <a:buFont typeface="Courier New" pitchFamily="49" charset="0"/>
              <a:buChar char="o"/>
              <a:defRPr/>
            </a:pPr>
            <a:r>
              <a:rPr lang="en-US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Leaning forward</a:t>
            </a:r>
          </a:p>
          <a:p>
            <a:pPr marL="171450" indent="-171450" eaLnBrk="1" hangingPunct="1">
              <a:buFont typeface="Courier New" pitchFamily="49" charset="0"/>
              <a:buChar char="o"/>
              <a:defRPr/>
            </a:pPr>
            <a:r>
              <a:rPr lang="en-US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Bending at the waist</a:t>
            </a:r>
          </a:p>
          <a:p>
            <a:pPr>
              <a:defRPr/>
            </a:pPr>
            <a:endParaRPr lang="en-US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0964" name="Slide Number Placeholder 3">
            <a:extLst>
              <a:ext uri="{FF2B5EF4-FFF2-40B4-BE49-F238E27FC236}">
                <a16:creationId xmlns:a16="http://schemas.microsoft.com/office/drawing/2014/main" id="{1CDE6E48-7498-436F-BBF4-201042615B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defTabSz="928688">
              <a:spcBef>
                <a:spcPct val="30000"/>
              </a:spcBef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defTabSz="928688">
              <a:spcBef>
                <a:spcPct val="30000"/>
              </a:spcBef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defTabSz="928688">
              <a:spcBef>
                <a:spcPct val="30000"/>
              </a:spcBef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defTabSz="928688">
              <a:spcBef>
                <a:spcPct val="30000"/>
              </a:spcBef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9451BA7-1545-4E99-8784-5D6529DE9A84}" type="slidenum">
              <a:rPr lang="en-US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18</a:t>
            </a:fld>
            <a:endParaRPr lang="en-US" altLang="en-US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>
            <a:extLst>
              <a:ext uri="{FF2B5EF4-FFF2-40B4-BE49-F238E27FC236}">
                <a16:creationId xmlns:a16="http://schemas.microsoft.com/office/drawing/2014/main" id="{ED53C384-595B-4165-AF3D-CCB34A9B09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3685190-3A85-4950-B11D-E0CF122C58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Avoid:</a:t>
            </a:r>
          </a:p>
          <a:p>
            <a:pPr eaLnBrk="1" hangingPunct="1">
              <a:defRPr/>
            </a:pPr>
            <a:endParaRPr lang="en-US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71450" indent="-171450" eaLnBrk="1" hangingPunct="1">
              <a:buFont typeface="Wingdings" pitchFamily="2" charset="2"/>
              <a:buChar char="§"/>
              <a:defRPr/>
            </a:pPr>
            <a:r>
              <a:rPr lang="en-US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Winged elbows</a:t>
            </a:r>
          </a:p>
          <a:p>
            <a:pPr marL="171450" indent="-171450" eaLnBrk="1" hangingPunct="1">
              <a:buFont typeface="Wingdings" pitchFamily="2" charset="2"/>
              <a:buChar char="§"/>
              <a:defRPr/>
            </a:pPr>
            <a:r>
              <a:rPr lang="en-US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Overreaching</a:t>
            </a:r>
          </a:p>
          <a:p>
            <a:pPr marL="171450" indent="-171450" eaLnBrk="1" hangingPunct="1">
              <a:buFont typeface="Wingdings" pitchFamily="2" charset="2"/>
              <a:buChar char="§"/>
              <a:defRPr/>
            </a:pPr>
            <a:r>
              <a:rPr lang="en-US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Stepping backwards</a:t>
            </a:r>
          </a:p>
          <a:p>
            <a:pPr marL="171450" indent="-171450" eaLnBrk="1" hangingPunct="1">
              <a:buFont typeface="Wingdings" pitchFamily="2" charset="2"/>
              <a:buChar char="§"/>
              <a:defRPr/>
            </a:pPr>
            <a:r>
              <a:rPr lang="en-US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Locking your knees</a:t>
            </a:r>
          </a:p>
          <a:p>
            <a:pPr>
              <a:defRPr/>
            </a:pPr>
            <a:endParaRPr lang="en-US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3012" name="Slide Number Placeholder 3">
            <a:extLst>
              <a:ext uri="{FF2B5EF4-FFF2-40B4-BE49-F238E27FC236}">
                <a16:creationId xmlns:a16="http://schemas.microsoft.com/office/drawing/2014/main" id="{85A92AD0-DE89-4A7C-8B1E-82897B2908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defTabSz="928688">
              <a:spcBef>
                <a:spcPct val="30000"/>
              </a:spcBef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defTabSz="928688">
              <a:spcBef>
                <a:spcPct val="30000"/>
              </a:spcBef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defTabSz="928688">
              <a:spcBef>
                <a:spcPct val="30000"/>
              </a:spcBef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defTabSz="928688">
              <a:spcBef>
                <a:spcPct val="30000"/>
              </a:spcBef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E3D3797-E172-4D0E-A98E-FDB4526421EB}" type="slidenum">
              <a:rPr lang="en-US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19</a:t>
            </a:fld>
            <a:endParaRPr lang="en-US" altLang="en-US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id="{A7655385-4684-454B-80C7-82161309A21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id="{E62B1D3B-0881-48BC-A7BC-A901E07D56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en-US" alt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Topics of discussion will include:</a:t>
            </a:r>
          </a:p>
          <a:p>
            <a:pPr>
              <a:defRPr/>
            </a:pPr>
            <a:endParaRPr lang="en-US" alt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is Ergonomics and how do you identify hazards in the workplace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Musculoskeletal Disorders including risk factors and prevention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Ergonomic Tools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Effects of cold environments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Effects of noise and lighting on Ergonomics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Life factors including exercise, smoking and medication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Engineering &amp; Administrative controls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Recommended exercises.</a:t>
            </a:r>
            <a:endParaRPr lang="en-US" altLang="en-US" sz="1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defRPr/>
            </a:pPr>
            <a:endParaRPr lang="en-US" alt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298832C0-F8B5-4595-B9A0-E49975A0B9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defTabSz="928688">
              <a:spcBef>
                <a:spcPct val="30000"/>
              </a:spcBef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defTabSz="928688">
              <a:spcBef>
                <a:spcPct val="30000"/>
              </a:spcBef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defTabSz="928688">
              <a:spcBef>
                <a:spcPct val="30000"/>
              </a:spcBef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defTabSz="928688">
              <a:spcBef>
                <a:spcPct val="30000"/>
              </a:spcBef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A96BB58-44D7-4798-A4AD-BF26B3DF9465}" type="slidenum">
              <a:rPr lang="en-US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2</a:t>
            </a:fld>
            <a:endParaRPr lang="en-US" altLang="en-US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>
            <a:extLst>
              <a:ext uri="{FF2B5EF4-FFF2-40B4-BE49-F238E27FC236}">
                <a16:creationId xmlns:a16="http://schemas.microsoft.com/office/drawing/2014/main" id="{E9F74E2C-3E8F-42B1-A0FB-9AF1622EA0D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>
            <a:extLst>
              <a:ext uri="{FF2B5EF4-FFF2-40B4-BE49-F238E27FC236}">
                <a16:creationId xmlns:a16="http://schemas.microsoft.com/office/drawing/2014/main" id="{AB8850DF-A458-4881-B807-F67E7E5450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en-US" altLang="en-US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Preventive methods can be applied to various routines.</a:t>
            </a:r>
          </a:p>
          <a:p>
            <a:pPr>
              <a:defRPr/>
            </a:pPr>
            <a:endParaRPr lang="en-US" altLang="en-US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>
              <a:defRPr/>
            </a:pPr>
            <a:r>
              <a:rPr lang="en-US" altLang="en-US" sz="1400" u="sng" dirty="0">
                <a:latin typeface="Verdana" pitchFamily="34" charset="0"/>
                <a:ea typeface="Verdana" pitchFamily="34" charset="0"/>
                <a:cs typeface="Verdana" pitchFamily="34" charset="0"/>
              </a:rPr>
              <a:t>Lifting</a:t>
            </a:r>
            <a:r>
              <a:rPr lang="en-US" altLang="en-US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Place heavier material above the knees and below shoulder height    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Use team lifting when required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Use mechanical lifting devices such as tool supports, platforms lifts, barrel lifts, air lifts, and hoists</a:t>
            </a:r>
            <a:endParaRPr lang="en-US" altLang="en-US" sz="14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>
              <a:defRPr/>
            </a:pPr>
            <a:endParaRPr lang="en-US" altLang="en-US" sz="1400" b="1" dirty="0">
              <a:solidFill>
                <a:srgbClr val="083763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>
              <a:defRPr/>
            </a:pPr>
            <a:r>
              <a:rPr lang="en-US" altLang="en-US" sz="1400" u="sng" dirty="0">
                <a:latin typeface="Verdana" pitchFamily="34" charset="0"/>
                <a:ea typeface="Verdana" pitchFamily="34" charset="0"/>
                <a:cs typeface="Verdana" pitchFamily="34" charset="0"/>
              </a:rPr>
              <a:t>Moving</a:t>
            </a:r>
            <a:r>
              <a:rPr lang="en-US" altLang="en-US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Lower the required force by using carts, trolleys,  pallet jacks, conveyors and tracked lifts</a:t>
            </a:r>
          </a:p>
          <a:p>
            <a:pPr>
              <a:defRPr/>
            </a:pPr>
            <a:endParaRPr lang="en-US" altLang="en-US" sz="1400" dirty="0"/>
          </a:p>
          <a:p>
            <a:pPr>
              <a:defRPr/>
            </a:pPr>
            <a:endParaRPr lang="en-US" altLang="en-US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5060" name="Slide Number Placeholder 3">
            <a:extLst>
              <a:ext uri="{FF2B5EF4-FFF2-40B4-BE49-F238E27FC236}">
                <a16:creationId xmlns:a16="http://schemas.microsoft.com/office/drawing/2014/main" id="{8B049E8C-B8A0-47FC-AEF8-0B7040F3CD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defTabSz="928688">
              <a:spcBef>
                <a:spcPct val="30000"/>
              </a:spcBef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defTabSz="928688">
              <a:spcBef>
                <a:spcPct val="30000"/>
              </a:spcBef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defTabSz="928688">
              <a:spcBef>
                <a:spcPct val="30000"/>
              </a:spcBef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defTabSz="928688">
              <a:spcBef>
                <a:spcPct val="30000"/>
              </a:spcBef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FE5885E-8DCB-4F57-9217-2E9B086C20B8}" type="slidenum">
              <a:rPr lang="en-US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20</a:t>
            </a:fld>
            <a:endParaRPr lang="en-US" altLang="en-US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>
            <a:extLst>
              <a:ext uri="{FF2B5EF4-FFF2-40B4-BE49-F238E27FC236}">
                <a16:creationId xmlns:a16="http://schemas.microsoft.com/office/drawing/2014/main" id="{D23E1C7A-ECC6-4B63-B9FD-D24BC8D47F0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D06F6EC-30BC-42C1-910C-D05953E404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Pressure, both external compression and internal compression can damage nerves and blood vessels.</a:t>
            </a:r>
          </a:p>
          <a:p>
            <a:pPr eaLnBrk="1" hangingPunct="1">
              <a:defRPr/>
            </a:pPr>
            <a:endParaRPr lang="en-US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   </a:t>
            </a:r>
            <a:r>
              <a:rPr lang="en-US" sz="1400" u="sng" dirty="0">
                <a:latin typeface="Verdana" pitchFamily="34" charset="0"/>
                <a:ea typeface="Verdana" pitchFamily="34" charset="0"/>
                <a:cs typeface="Verdana" pitchFamily="34" charset="0"/>
              </a:rPr>
              <a:t>External Compression</a:t>
            </a:r>
            <a:r>
              <a:rPr lang="en-US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 – sharp edges concentrate forces on a small area of the anatomy resulting in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   high, localized pressure.</a:t>
            </a:r>
          </a:p>
          <a:p>
            <a:pPr marL="171450" indent="-171450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endParaRPr lang="en-US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   </a:t>
            </a:r>
            <a:r>
              <a:rPr lang="en-US" sz="1400" u="sng" dirty="0">
                <a:latin typeface="Verdana" pitchFamily="34" charset="0"/>
                <a:ea typeface="Verdana" pitchFamily="34" charset="0"/>
                <a:cs typeface="Verdana" pitchFamily="34" charset="0"/>
              </a:rPr>
              <a:t>Internal Compression</a:t>
            </a:r>
            <a:r>
              <a:rPr lang="en-US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 – nerves, vessels, and other soft tissues may be internally compressed under conditions of:      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71450" indent="-171450" eaLnBrk="1" hangingPunct="1">
              <a:lnSpc>
                <a:spcPct val="80000"/>
              </a:lnSpc>
              <a:buFont typeface="Wingdings" pitchFamily="2" charset="2"/>
              <a:buChar char="§"/>
              <a:defRPr/>
            </a:pPr>
            <a:r>
              <a:rPr lang="en-US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High-force exertions</a:t>
            </a:r>
          </a:p>
          <a:p>
            <a:pPr marL="171450" indent="-171450" eaLnBrk="1" hangingPunct="1">
              <a:lnSpc>
                <a:spcPct val="80000"/>
              </a:lnSpc>
              <a:buFont typeface="Wingdings" pitchFamily="2" charset="2"/>
              <a:buChar char="§"/>
              <a:defRPr/>
            </a:pPr>
            <a:r>
              <a:rPr lang="en-US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Awkward postures</a:t>
            </a:r>
          </a:p>
          <a:p>
            <a:pPr marL="171450" indent="-171450" eaLnBrk="1" hangingPunct="1">
              <a:lnSpc>
                <a:spcPct val="80000"/>
              </a:lnSpc>
              <a:buFont typeface="Wingdings" pitchFamily="2" charset="2"/>
              <a:buChar char="§"/>
              <a:defRPr/>
            </a:pPr>
            <a:r>
              <a:rPr lang="en-US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Static postures</a:t>
            </a:r>
          </a:p>
          <a:p>
            <a:pPr marL="171450" indent="-171450" eaLnBrk="1" hangingPunct="1">
              <a:lnSpc>
                <a:spcPct val="80000"/>
              </a:lnSpc>
              <a:buFont typeface="Wingdings" pitchFamily="2" charset="2"/>
              <a:buChar char="§"/>
              <a:defRPr/>
            </a:pPr>
            <a:r>
              <a:rPr lang="en-US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Swelling of injured tissue</a:t>
            </a:r>
          </a:p>
          <a:p>
            <a:pPr marL="171450" indent="-171450" eaLnBrk="1" hangingPunct="1">
              <a:lnSpc>
                <a:spcPct val="80000"/>
              </a:lnSpc>
              <a:buFont typeface="Wingdings" pitchFamily="2" charset="2"/>
              <a:buChar char="§"/>
              <a:defRPr/>
            </a:pPr>
            <a:r>
              <a:rPr lang="en-US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High velocity or acceleration of movement</a:t>
            </a:r>
          </a:p>
          <a:p>
            <a:pPr eaLnBrk="1" hangingPunct="1">
              <a:defRPr/>
            </a:pPr>
            <a:endParaRPr lang="en-US" sz="1400" dirty="0"/>
          </a:p>
          <a:p>
            <a:pPr>
              <a:defRPr/>
            </a:pP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7108" name="Slide Number Placeholder 3">
            <a:extLst>
              <a:ext uri="{FF2B5EF4-FFF2-40B4-BE49-F238E27FC236}">
                <a16:creationId xmlns:a16="http://schemas.microsoft.com/office/drawing/2014/main" id="{54BC2C6A-B6CB-424C-9549-2404E63706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defTabSz="928688">
              <a:spcBef>
                <a:spcPct val="30000"/>
              </a:spcBef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defTabSz="928688">
              <a:spcBef>
                <a:spcPct val="30000"/>
              </a:spcBef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defTabSz="928688">
              <a:spcBef>
                <a:spcPct val="30000"/>
              </a:spcBef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defTabSz="928688">
              <a:spcBef>
                <a:spcPct val="30000"/>
              </a:spcBef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EEFC006-A3E5-4C00-93B0-FEC8361A4905}" type="slidenum">
              <a:rPr lang="en-US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21</a:t>
            </a:fld>
            <a:endParaRPr lang="en-US" altLang="en-US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>
            <a:extLst>
              <a:ext uri="{FF2B5EF4-FFF2-40B4-BE49-F238E27FC236}">
                <a16:creationId xmlns:a16="http://schemas.microsoft.com/office/drawing/2014/main" id="{111E7079-2CE0-4E31-82FB-33976DFEBFD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>
            <a:extLst>
              <a:ext uri="{FF2B5EF4-FFF2-40B4-BE49-F238E27FC236}">
                <a16:creationId xmlns:a16="http://schemas.microsoft.com/office/drawing/2014/main" id="{658546C6-4796-494F-81D6-5975B01FF5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1400" dirty="0">
                <a:ea typeface="Verdana" panose="020B0604030504040204" pitchFamily="34" charset="0"/>
                <a:cs typeface="Verdana" panose="020B0604030504040204" pitchFamily="34" charset="0"/>
              </a:rPr>
              <a:t>COLD:</a:t>
            </a:r>
          </a:p>
          <a:p>
            <a:pPr marL="285750" indent="-28575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1400" dirty="0">
                <a:ea typeface="Verdana" panose="020B0604030504040204" pitchFamily="34" charset="0"/>
                <a:cs typeface="Verdana" panose="020B0604030504040204" pitchFamily="34" charset="0"/>
              </a:rPr>
              <a:t>Cold environments compromise muscle efficiency.</a:t>
            </a:r>
          </a:p>
          <a:p>
            <a:pPr marL="285750" indent="-28575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1400" dirty="0">
                <a:ea typeface="Verdana" panose="020B0604030504040204" pitchFamily="34" charset="0"/>
                <a:cs typeface="Verdana" panose="020B0604030504040204" pitchFamily="34" charset="0"/>
              </a:rPr>
              <a:t>Possible vascular and neurological damage.</a:t>
            </a:r>
          </a:p>
          <a:p>
            <a:pPr marL="285750" indent="-28575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1400" dirty="0">
                <a:ea typeface="Verdana" panose="020B0604030504040204" pitchFamily="34" charset="0"/>
                <a:cs typeface="Verdana" panose="020B0604030504040204" pitchFamily="34" charset="0"/>
              </a:rPr>
              <a:t>Workers with cold-desensitized fingers may grasp loads with more force than necessary: exposes muscles, soft tissues, and joints to increased force.</a:t>
            </a:r>
          </a:p>
          <a:p>
            <a:pPr marL="285750" indent="-28575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1400" dirty="0">
                <a:ea typeface="Verdana" panose="020B0604030504040204" pitchFamily="34" charset="0"/>
                <a:cs typeface="Verdana" panose="020B0604030504040204" pitchFamily="34" charset="0"/>
              </a:rPr>
              <a:t>Alcohol, nicotine, caffeine, and some medication increases MSD risks from cold temperatures</a:t>
            </a:r>
          </a:p>
          <a:p>
            <a:pPr marL="285750" indent="-28575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alt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  <a:defRPr/>
            </a:pPr>
            <a:r>
              <a:rPr lang="en-US" alt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NOISE:</a:t>
            </a:r>
          </a:p>
          <a:p>
            <a:pPr marL="342900" indent="-342900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1400" dirty="0">
                <a:cs typeface="Times New Roman" pitchFamily="18" charset="0"/>
              </a:rPr>
              <a:t>Increased muscle tension</a:t>
            </a:r>
            <a:endParaRPr lang="en-US" altLang="en-US" sz="16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1400" dirty="0">
                <a:cs typeface="Times New Roman" pitchFamily="18" charset="0"/>
              </a:rPr>
              <a:t>Quicker onset of fatigue</a:t>
            </a:r>
            <a:endParaRPr lang="en-US" altLang="en-US" sz="16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1400" dirty="0">
                <a:cs typeface="Times New Roman" pitchFamily="18" charset="0"/>
              </a:rPr>
              <a:t>Mental stress</a:t>
            </a:r>
            <a:endParaRPr lang="en-US" altLang="en-US" sz="16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1400" dirty="0">
                <a:cs typeface="Times New Roman" pitchFamily="18" charset="0"/>
              </a:rPr>
              <a:t>Reduced concentration</a:t>
            </a:r>
            <a:endParaRPr lang="en-US" altLang="en-US" sz="16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1400" dirty="0">
                <a:cs typeface="Times New Roman" pitchFamily="18" charset="0"/>
              </a:rPr>
              <a:t>Diverted attention</a:t>
            </a:r>
            <a:endParaRPr lang="en-US" altLang="en-US" sz="16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1400" dirty="0">
                <a:cs typeface="Times New Roman" pitchFamily="18" charset="0"/>
              </a:rPr>
              <a:t>Slower recovery time</a:t>
            </a:r>
          </a:p>
          <a:p>
            <a:pPr marL="342900" indent="-342900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US" altLang="en-US" sz="1400" dirty="0"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r>
              <a:rPr lang="en-US" altLang="en-US" sz="1400" dirty="0">
                <a:cs typeface="Times New Roman" pitchFamily="18" charset="0"/>
              </a:rPr>
              <a:t>LIGHTING (Not enough or </a:t>
            </a:r>
            <a:r>
              <a:rPr lang="en-US" altLang="en-US" sz="1400">
                <a:cs typeface="Times New Roman" pitchFamily="18" charset="0"/>
              </a:rPr>
              <a:t>too much):</a:t>
            </a: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1400" dirty="0">
                <a:cs typeface="Arial" charset="0"/>
              </a:rPr>
              <a:t>Awkward postures</a:t>
            </a: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1400" dirty="0">
                <a:cs typeface="Arial" charset="0"/>
              </a:rPr>
              <a:t>Muscle fatigue</a:t>
            </a: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1400" dirty="0">
                <a:cs typeface="Arial" charset="0"/>
              </a:rPr>
              <a:t>Eye strain</a:t>
            </a: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1400" dirty="0">
                <a:cs typeface="Arial" charset="0"/>
              </a:rPr>
              <a:t>Mental fatigue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endParaRPr lang="en-US" altLang="en-US" sz="1400" dirty="0"/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  <a:defRPr/>
            </a:pPr>
            <a:endParaRPr lang="en-US" alt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9156" name="Slide Number Placeholder 3">
            <a:extLst>
              <a:ext uri="{FF2B5EF4-FFF2-40B4-BE49-F238E27FC236}">
                <a16:creationId xmlns:a16="http://schemas.microsoft.com/office/drawing/2014/main" id="{1B3549A7-2D31-492C-8443-E31E40FAEB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defTabSz="928688">
              <a:spcBef>
                <a:spcPct val="30000"/>
              </a:spcBef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defTabSz="928688">
              <a:spcBef>
                <a:spcPct val="30000"/>
              </a:spcBef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defTabSz="928688">
              <a:spcBef>
                <a:spcPct val="30000"/>
              </a:spcBef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defTabSz="928688">
              <a:spcBef>
                <a:spcPct val="30000"/>
              </a:spcBef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8B3DE0E-4E84-4B87-B87E-DC1A58723E3C}" type="slidenum">
              <a:rPr lang="en-US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22</a:t>
            </a:fld>
            <a:endParaRPr lang="en-US" altLang="en-US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>
            <a:extLst>
              <a:ext uri="{FF2B5EF4-FFF2-40B4-BE49-F238E27FC236}">
                <a16:creationId xmlns:a16="http://schemas.microsoft.com/office/drawing/2014/main" id="{3696EC41-003D-4B0C-83BF-9D201CDDEFB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>
            <a:extLst>
              <a:ext uri="{FF2B5EF4-FFF2-40B4-BE49-F238E27FC236}">
                <a16:creationId xmlns:a16="http://schemas.microsoft.com/office/drawing/2014/main" id="{6E5878FC-6E9D-4B72-BED3-26B0B8B63B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Certain life factors can help limit or reduce MSD, one being proper exercise.</a:t>
            </a:r>
          </a:p>
          <a:p>
            <a:pPr eaLnBrk="1" hangingPunct="1"/>
            <a:endParaRPr lang="en-US" altLang="en-US" sz="14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/>
            <a:r>
              <a:rPr lang="en-US" altLang="en-US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Proper exercise means:</a:t>
            </a:r>
          </a:p>
          <a:p>
            <a:pPr eaLnBrk="1" hangingPunct="1"/>
            <a:endParaRPr lang="en-US" altLang="en-US" sz="14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/>
            <a:r>
              <a:rPr lang="en-US" altLang="en-US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•  Improved health</a:t>
            </a:r>
          </a:p>
          <a:p>
            <a:pPr eaLnBrk="1" hangingPunct="1"/>
            <a:r>
              <a:rPr lang="en-US" altLang="en-US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•  Stronger body</a:t>
            </a:r>
          </a:p>
          <a:p>
            <a:pPr eaLnBrk="1" hangingPunct="1"/>
            <a:r>
              <a:rPr lang="en-US" altLang="en-US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•  Improved endurance</a:t>
            </a:r>
          </a:p>
          <a:p>
            <a:pPr eaLnBrk="1" hangingPunct="1"/>
            <a:r>
              <a:rPr lang="en-US" altLang="en-US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•  Reduced stress</a:t>
            </a:r>
          </a:p>
          <a:p>
            <a:pPr eaLnBrk="1" hangingPunct="1"/>
            <a:r>
              <a:rPr lang="en-US" altLang="en-US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•  Better range of motion</a:t>
            </a:r>
          </a:p>
          <a:p>
            <a:pPr eaLnBrk="1" hangingPunct="1"/>
            <a:endParaRPr lang="en-US" altLang="en-US" sz="1400"/>
          </a:p>
          <a:p>
            <a:endParaRPr lang="en-US" altLang="en-US" sz="14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1204" name="Slide Number Placeholder 3">
            <a:extLst>
              <a:ext uri="{FF2B5EF4-FFF2-40B4-BE49-F238E27FC236}">
                <a16:creationId xmlns:a16="http://schemas.microsoft.com/office/drawing/2014/main" id="{7005F38B-9EE2-4E56-8B85-205392B410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defTabSz="928688">
              <a:spcBef>
                <a:spcPct val="30000"/>
              </a:spcBef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defTabSz="928688">
              <a:spcBef>
                <a:spcPct val="30000"/>
              </a:spcBef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defTabSz="928688">
              <a:spcBef>
                <a:spcPct val="30000"/>
              </a:spcBef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defTabSz="928688">
              <a:spcBef>
                <a:spcPct val="30000"/>
              </a:spcBef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AA226BE-6782-453E-A577-5288AF9DD42C}" type="slidenum">
              <a:rPr lang="en-US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23</a:t>
            </a:fld>
            <a:endParaRPr lang="en-US" altLang="en-US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>
            <a:extLst>
              <a:ext uri="{FF2B5EF4-FFF2-40B4-BE49-F238E27FC236}">
                <a16:creationId xmlns:a16="http://schemas.microsoft.com/office/drawing/2014/main" id="{CDEA8871-1501-4492-A4A1-EBCC3F3EB06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B6E0F0C-0FA7-44AB-812C-FA470522AE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Engineering controls can aid in MSD reduction.</a:t>
            </a:r>
          </a:p>
          <a:p>
            <a:pPr eaLnBrk="1" hangingPunct="1">
              <a:defRPr/>
            </a:pPr>
            <a:endParaRPr lang="en-US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>
              <a:defRPr/>
            </a:pPr>
            <a:r>
              <a:rPr lang="en-US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Engineering controls include changing, modifying or redesigning:</a:t>
            </a:r>
          </a:p>
          <a:p>
            <a:pPr eaLnBrk="1" hangingPunct="1">
              <a:defRPr/>
            </a:pPr>
            <a:endParaRPr lang="en-US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Workstations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Tools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Facilities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Equipment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Materials</a:t>
            </a:r>
          </a:p>
          <a:p>
            <a:pPr marL="171450" indent="-171450" eaLnBrk="1" hangingPunct="1">
              <a:buFont typeface="Wingdings" pitchFamily="2" charset="2"/>
              <a:buChar char="§"/>
              <a:defRPr/>
            </a:pPr>
            <a:r>
              <a:rPr lang="en-US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Processes </a:t>
            </a:r>
          </a:p>
        </p:txBody>
      </p:sp>
      <p:sp>
        <p:nvSpPr>
          <p:cNvPr id="53252" name="Slide Number Placeholder 3">
            <a:extLst>
              <a:ext uri="{FF2B5EF4-FFF2-40B4-BE49-F238E27FC236}">
                <a16:creationId xmlns:a16="http://schemas.microsoft.com/office/drawing/2014/main" id="{234636EA-0A7F-4801-9B39-D8170DC68A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defTabSz="928688">
              <a:spcBef>
                <a:spcPct val="30000"/>
              </a:spcBef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defTabSz="928688">
              <a:spcBef>
                <a:spcPct val="30000"/>
              </a:spcBef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defTabSz="928688">
              <a:spcBef>
                <a:spcPct val="30000"/>
              </a:spcBef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defTabSz="928688">
              <a:spcBef>
                <a:spcPct val="30000"/>
              </a:spcBef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98CD4BD-0450-4131-BCB3-9DCEE8D7766C}" type="slidenum">
              <a:rPr lang="en-US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24</a:t>
            </a:fld>
            <a:endParaRPr lang="en-US" altLang="en-US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>
            <a:extLst>
              <a:ext uri="{FF2B5EF4-FFF2-40B4-BE49-F238E27FC236}">
                <a16:creationId xmlns:a16="http://schemas.microsoft.com/office/drawing/2014/main" id="{C6ABB2E4-86A4-4804-BD76-7D8C1E1C39C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3924300-2504-4E6A-9631-0D9CDA1B2A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Administrative controls are procedures and methods that significantly reduce daily exposure to WMSD hazards by altering the way in which work is performed.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1400" u="sng" dirty="0">
                <a:latin typeface="Verdana" pitchFamily="34" charset="0"/>
                <a:ea typeface="Verdana" pitchFamily="34" charset="0"/>
                <a:cs typeface="Verdana" pitchFamily="34" charset="0"/>
              </a:rPr>
              <a:t>Examples</a:t>
            </a:r>
            <a:r>
              <a:rPr lang="en-US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1400" u="sng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Employee Rotation</a:t>
            </a:r>
          </a:p>
          <a:p>
            <a:pPr marL="285750" indent="-28575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Job Task Enlargement</a:t>
            </a:r>
          </a:p>
          <a:p>
            <a:pPr marL="285750" indent="-28575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Adjustment of work place</a:t>
            </a:r>
          </a:p>
          <a:p>
            <a:pPr marL="285750" indent="-28575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Redesign of work methods</a:t>
            </a:r>
          </a:p>
          <a:p>
            <a:pPr marL="285750" indent="-28575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Alternative Tasks</a:t>
            </a:r>
          </a:p>
          <a:p>
            <a:pPr marL="285750" indent="-28575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Rest Breaks</a:t>
            </a:r>
          </a:p>
          <a:p>
            <a:pPr eaLnBrk="1" hangingPunct="1">
              <a:defRPr/>
            </a:pPr>
            <a:endParaRPr lang="en-US" sz="1400" dirty="0"/>
          </a:p>
          <a:p>
            <a:pPr>
              <a:defRPr/>
            </a:pP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5300" name="Slide Number Placeholder 3">
            <a:extLst>
              <a:ext uri="{FF2B5EF4-FFF2-40B4-BE49-F238E27FC236}">
                <a16:creationId xmlns:a16="http://schemas.microsoft.com/office/drawing/2014/main" id="{5C156A0D-BFDD-4C06-8673-7F81029A57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defTabSz="928688">
              <a:spcBef>
                <a:spcPct val="30000"/>
              </a:spcBef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defTabSz="928688">
              <a:spcBef>
                <a:spcPct val="30000"/>
              </a:spcBef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defTabSz="928688">
              <a:spcBef>
                <a:spcPct val="30000"/>
              </a:spcBef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defTabSz="928688">
              <a:spcBef>
                <a:spcPct val="30000"/>
              </a:spcBef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C2C2FF8-DD4E-4E5D-A666-9CE1E6FE3A3A}" type="slidenum">
              <a:rPr lang="en-US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25</a:t>
            </a:fld>
            <a:endParaRPr lang="en-US" altLang="en-US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>
            <a:extLst>
              <a:ext uri="{FF2B5EF4-FFF2-40B4-BE49-F238E27FC236}">
                <a16:creationId xmlns:a16="http://schemas.microsoft.com/office/drawing/2014/main" id="{9D4260A6-8531-4E73-8AF7-70879CB49DB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>
            <a:extLst>
              <a:ext uri="{FF2B5EF4-FFF2-40B4-BE49-F238E27FC236}">
                <a16:creationId xmlns:a16="http://schemas.microsoft.com/office/drawing/2014/main" id="{E25198B3-7B04-490B-ABB3-4A60E53CCC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When it comes to discussing MSD and CTS, the main mission is Prevention </a:t>
            </a:r>
          </a:p>
          <a:p>
            <a:pPr eaLnBrk="1" hangingPunct="1"/>
            <a:endParaRPr lang="en-US" altLang="en-US" sz="14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bottom line: prevent accidents and injuries from occurring!  </a:t>
            </a:r>
          </a:p>
          <a:p>
            <a:pPr eaLnBrk="1" hangingPunct="1">
              <a:lnSpc>
                <a:spcPct val="90000"/>
              </a:lnSpc>
            </a:pPr>
            <a:endParaRPr lang="en-US" altLang="en-US" sz="14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Ensure your workstation is ergonomically designed to prevent injuries. </a:t>
            </a:r>
          </a:p>
          <a:p>
            <a:pPr eaLnBrk="1" hangingPunct="1">
              <a:lnSpc>
                <a:spcPct val="90000"/>
              </a:lnSpc>
            </a:pPr>
            <a:endParaRPr lang="en-US" altLang="en-US" sz="1400" b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Provide all employees with a basic understanding of ergonomics, and have them report any ergonomic hazards to their Supervisor immediately.</a:t>
            </a:r>
          </a:p>
          <a:p>
            <a:endParaRPr lang="en-US" altLang="en-US" sz="14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7348" name="Slide Number Placeholder 3">
            <a:extLst>
              <a:ext uri="{FF2B5EF4-FFF2-40B4-BE49-F238E27FC236}">
                <a16:creationId xmlns:a16="http://schemas.microsoft.com/office/drawing/2014/main" id="{1621FCE8-4E87-400A-AF39-DB6C366BAF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defTabSz="928688">
              <a:spcBef>
                <a:spcPct val="30000"/>
              </a:spcBef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defTabSz="928688">
              <a:spcBef>
                <a:spcPct val="30000"/>
              </a:spcBef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defTabSz="928688">
              <a:spcBef>
                <a:spcPct val="30000"/>
              </a:spcBef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defTabSz="928688">
              <a:spcBef>
                <a:spcPct val="30000"/>
              </a:spcBef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97F83F3-A35C-47E0-B0E3-27FE5AE29D1A}" type="slidenum">
              <a:rPr lang="en-US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26</a:t>
            </a:fld>
            <a:endParaRPr lang="en-US" altLang="en-US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>
            <a:extLst>
              <a:ext uri="{FF2B5EF4-FFF2-40B4-BE49-F238E27FC236}">
                <a16:creationId xmlns:a16="http://schemas.microsoft.com/office/drawing/2014/main" id="{F888957B-AFF6-48BA-9260-A3980BCAC02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Notes Placeholder 2">
            <a:extLst>
              <a:ext uri="{FF2B5EF4-FFF2-40B4-BE49-F238E27FC236}">
                <a16:creationId xmlns:a16="http://schemas.microsoft.com/office/drawing/2014/main" id="{4E6B8B78-D1CB-477E-B5F2-AF7CF50B64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en-US" altLang="en-US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Remember:</a:t>
            </a:r>
          </a:p>
          <a:p>
            <a:pPr>
              <a:defRPr/>
            </a:pPr>
            <a:endParaRPr lang="en-US" altLang="en-US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en-US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Repetitive motion tasks can lead to Musculoskeletal Disorders (MSD’s).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altLang="en-US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en-US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Maintain correct posture while sitting, standing and walking.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altLang="en-US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en-US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Stretch to “limber up” muscles before </a:t>
            </a:r>
            <a:r>
              <a:rPr lang="en-US" altLang="en-US" sz="14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and</a:t>
            </a:r>
            <a:r>
              <a:rPr lang="en-US" altLang="en-US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 after work.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altLang="en-US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en-US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Take regular breaks.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altLang="en-US" sz="14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altLang="en-US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9396" name="Slide Number Placeholder 3">
            <a:extLst>
              <a:ext uri="{FF2B5EF4-FFF2-40B4-BE49-F238E27FC236}">
                <a16:creationId xmlns:a16="http://schemas.microsoft.com/office/drawing/2014/main" id="{4D4285A5-B5BC-4A66-8D71-CF0A27944B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defTabSz="928688">
              <a:spcBef>
                <a:spcPct val="30000"/>
              </a:spcBef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defTabSz="928688">
              <a:spcBef>
                <a:spcPct val="30000"/>
              </a:spcBef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defTabSz="928688">
              <a:spcBef>
                <a:spcPct val="30000"/>
              </a:spcBef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defTabSz="928688">
              <a:spcBef>
                <a:spcPct val="30000"/>
              </a:spcBef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42B216E-B685-4F9C-BB0A-4379B17D6734}" type="slidenum">
              <a:rPr lang="en-US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27</a:t>
            </a:fld>
            <a:endParaRPr lang="en-US" altLang="en-US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>
            <a:extLst>
              <a:ext uri="{FF2B5EF4-FFF2-40B4-BE49-F238E27FC236}">
                <a16:creationId xmlns:a16="http://schemas.microsoft.com/office/drawing/2014/main" id="{3C6435FB-BFEC-4B10-9438-BBDC361F630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Notes Placeholder 2">
            <a:extLst>
              <a:ext uri="{FF2B5EF4-FFF2-40B4-BE49-F238E27FC236}">
                <a16:creationId xmlns:a16="http://schemas.microsoft.com/office/drawing/2014/main" id="{9DEFAE12-7B17-481A-8BB5-8A41D70375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en-US" altLang="en-US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Also remember:</a:t>
            </a:r>
          </a:p>
          <a:p>
            <a:pPr>
              <a:defRPr/>
            </a:pPr>
            <a:endParaRPr lang="en-US" altLang="en-US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en-US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Exercise regularly.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altLang="en-US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en-US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Ensure your workstation is set up ergonomically correct for you.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altLang="en-US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en-US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Ensure lighting in your work area is adequate.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altLang="en-US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en-US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Report ergonomic hazards or symptoms to your Supervisor.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altLang="en-US" sz="14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altLang="en-US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1444" name="Slide Number Placeholder 3">
            <a:extLst>
              <a:ext uri="{FF2B5EF4-FFF2-40B4-BE49-F238E27FC236}">
                <a16:creationId xmlns:a16="http://schemas.microsoft.com/office/drawing/2014/main" id="{CCF5660A-4198-47ED-9E6B-4F7B71C939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defTabSz="928688">
              <a:spcBef>
                <a:spcPct val="30000"/>
              </a:spcBef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defTabSz="928688">
              <a:spcBef>
                <a:spcPct val="30000"/>
              </a:spcBef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defTabSz="928688">
              <a:spcBef>
                <a:spcPct val="30000"/>
              </a:spcBef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defTabSz="928688">
              <a:spcBef>
                <a:spcPct val="30000"/>
              </a:spcBef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F3074F2-917D-4846-BB0F-32A98F707C1A}" type="slidenum">
              <a:rPr lang="en-US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28</a:t>
            </a:fld>
            <a:endParaRPr lang="en-US" altLang="en-US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>
            <a:extLst>
              <a:ext uri="{FF2B5EF4-FFF2-40B4-BE49-F238E27FC236}">
                <a16:creationId xmlns:a16="http://schemas.microsoft.com/office/drawing/2014/main" id="{6039A0B2-2F39-46AF-8C53-6A878D7B0C0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>
            <a:extLst>
              <a:ext uri="{FF2B5EF4-FFF2-40B4-BE49-F238E27FC236}">
                <a16:creationId xmlns:a16="http://schemas.microsoft.com/office/drawing/2014/main" id="{F310A784-449A-4439-936C-D4F1FE2F87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4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3492" name="Slide Number Placeholder 3">
            <a:extLst>
              <a:ext uri="{FF2B5EF4-FFF2-40B4-BE49-F238E27FC236}">
                <a16:creationId xmlns:a16="http://schemas.microsoft.com/office/drawing/2014/main" id="{14E5E367-DD46-4754-9F90-7742F91C9C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defTabSz="928688">
              <a:spcBef>
                <a:spcPct val="30000"/>
              </a:spcBef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defTabSz="928688">
              <a:spcBef>
                <a:spcPct val="30000"/>
              </a:spcBef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defTabSz="928688">
              <a:spcBef>
                <a:spcPct val="30000"/>
              </a:spcBef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defTabSz="928688">
              <a:spcBef>
                <a:spcPct val="30000"/>
              </a:spcBef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E156EF6-C69E-4341-9E7B-85896EF0612D}" type="slidenum">
              <a:rPr lang="en-US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29</a:t>
            </a:fld>
            <a:endParaRPr lang="en-US" altLang="en-US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5B5E7CAA-39A0-4E69-9AC7-3940EA97FD1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1660E447-2D66-4201-BBC4-64D4129A63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1400" i="1" u="sng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Ergonomics</a:t>
            </a:r>
            <a:r>
              <a:rPr lang="en-US" altLang="en-US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is the science of fitting jobs to people.  It encompasses the body of knowledge about physical abilities and limitations as well as other human characteristics relevant to job design</a:t>
            </a:r>
            <a:r>
              <a:rPr lang="en-US" altLang="en-US" sz="1200">
                <a:cs typeface="Times New Roman" panose="02020603050405020304" pitchFamily="18" charset="0"/>
              </a:rPr>
              <a:t>.</a:t>
            </a:r>
            <a:endParaRPr lang="en-US" altLang="en-US" sz="1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sz="14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BEB7023C-6F9A-4D72-BB5D-8E09B1D1B0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defTabSz="928688">
              <a:spcBef>
                <a:spcPct val="30000"/>
              </a:spcBef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defTabSz="928688">
              <a:spcBef>
                <a:spcPct val="30000"/>
              </a:spcBef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defTabSz="928688">
              <a:spcBef>
                <a:spcPct val="30000"/>
              </a:spcBef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defTabSz="928688">
              <a:spcBef>
                <a:spcPct val="30000"/>
              </a:spcBef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FB77112-C34C-45CB-9C83-3DFFFDD52C7A}" type="slidenum">
              <a:rPr lang="en-US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3</a:t>
            </a:fld>
            <a:endParaRPr lang="en-US" altLang="en-US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>
            <a:extLst>
              <a:ext uri="{FF2B5EF4-FFF2-40B4-BE49-F238E27FC236}">
                <a16:creationId xmlns:a16="http://schemas.microsoft.com/office/drawing/2014/main" id="{596E49A9-2DBB-4CF8-9130-1CCABFC4F0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>
            <a:extLst>
              <a:ext uri="{FF2B5EF4-FFF2-40B4-BE49-F238E27FC236}">
                <a16:creationId xmlns:a16="http://schemas.microsoft.com/office/drawing/2014/main" id="{7DA01002-B2DD-4EBD-B7C2-E4DB867F29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4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5540" name="Slide Number Placeholder 3">
            <a:extLst>
              <a:ext uri="{FF2B5EF4-FFF2-40B4-BE49-F238E27FC236}">
                <a16:creationId xmlns:a16="http://schemas.microsoft.com/office/drawing/2014/main" id="{DDD72512-F11A-4813-93B2-1E1E60F6BE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defTabSz="928688">
              <a:spcBef>
                <a:spcPct val="30000"/>
              </a:spcBef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defTabSz="928688">
              <a:spcBef>
                <a:spcPct val="30000"/>
              </a:spcBef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defTabSz="928688">
              <a:spcBef>
                <a:spcPct val="30000"/>
              </a:spcBef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defTabSz="928688">
              <a:spcBef>
                <a:spcPct val="30000"/>
              </a:spcBef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9F69C7B-2518-4BE8-9978-C29626AD2113}" type="slidenum">
              <a:rPr lang="en-US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30</a:t>
            </a:fld>
            <a:endParaRPr lang="en-US" altLang="en-US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6450334D-F691-4883-87FC-C3779358582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E2A96EB-3936-4CFD-8459-4A4D2A335C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Ergonomics looks at potential results of faulty systems and activities which may result in Musculoskeletal disorders. MSD’s are injuries or illnesses to soft body tissue such as:</a:t>
            </a:r>
          </a:p>
          <a:p>
            <a:pPr eaLnBrk="1" hangingPunct="1">
              <a:defRPr/>
            </a:pPr>
            <a:endParaRPr lang="en-US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71450" indent="-171450" eaLnBrk="1" hangingPunct="1">
              <a:buFont typeface="Wingdings" pitchFamily="2" charset="2"/>
              <a:buChar char="§"/>
              <a:defRPr/>
            </a:pPr>
            <a:r>
              <a:rPr lang="en-US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Muscles</a:t>
            </a:r>
          </a:p>
          <a:p>
            <a:pPr marL="171450" indent="-171450" eaLnBrk="1" hangingPunct="1">
              <a:buFont typeface="Wingdings" pitchFamily="2" charset="2"/>
              <a:buChar char="§"/>
              <a:defRPr/>
            </a:pPr>
            <a:r>
              <a:rPr lang="en-US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Nerves</a:t>
            </a:r>
          </a:p>
          <a:p>
            <a:pPr marL="171450" indent="-171450" eaLnBrk="1" hangingPunct="1">
              <a:buFont typeface="Wingdings" pitchFamily="2" charset="2"/>
              <a:buChar char="§"/>
              <a:defRPr/>
            </a:pPr>
            <a:r>
              <a:rPr lang="en-US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Tendons</a:t>
            </a:r>
          </a:p>
          <a:p>
            <a:pPr marL="171450" indent="-171450" eaLnBrk="1" hangingPunct="1">
              <a:buFont typeface="Wingdings" pitchFamily="2" charset="2"/>
              <a:buChar char="§"/>
              <a:defRPr/>
            </a:pPr>
            <a:r>
              <a:rPr lang="en-US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Ligaments</a:t>
            </a:r>
          </a:p>
          <a:p>
            <a:pPr marL="171450" indent="-171450" eaLnBrk="1" hangingPunct="1">
              <a:buFont typeface="Wingdings" pitchFamily="2" charset="2"/>
              <a:buChar char="§"/>
              <a:defRPr/>
            </a:pPr>
            <a:r>
              <a:rPr lang="en-US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Joints</a:t>
            </a:r>
          </a:p>
          <a:p>
            <a:pPr marL="171450" indent="-171450" eaLnBrk="1" hangingPunct="1">
              <a:buFont typeface="Wingdings" pitchFamily="2" charset="2"/>
              <a:buChar char="§"/>
              <a:defRPr/>
            </a:pPr>
            <a:r>
              <a:rPr lang="en-US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Cartilage</a:t>
            </a:r>
          </a:p>
          <a:p>
            <a:pPr marL="171450" indent="-171450" eaLnBrk="1" hangingPunct="1">
              <a:buFont typeface="Wingdings" pitchFamily="2" charset="2"/>
              <a:buChar char="§"/>
              <a:defRPr/>
            </a:pPr>
            <a:r>
              <a:rPr lang="en-US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Spinal Discs</a:t>
            </a:r>
          </a:p>
          <a:p>
            <a:pPr>
              <a:defRPr/>
            </a:pPr>
            <a:endParaRPr lang="en-US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D182AF2B-26F0-4D68-88BF-704159E161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defTabSz="928688">
              <a:spcBef>
                <a:spcPct val="30000"/>
              </a:spcBef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defTabSz="928688">
              <a:spcBef>
                <a:spcPct val="30000"/>
              </a:spcBef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defTabSz="928688">
              <a:spcBef>
                <a:spcPct val="30000"/>
              </a:spcBef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defTabSz="928688">
              <a:spcBef>
                <a:spcPct val="30000"/>
              </a:spcBef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ED71AFF-5CB3-4A02-87B0-F3138D822AE5}" type="slidenum">
              <a:rPr lang="en-US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4</a:t>
            </a:fld>
            <a:endParaRPr lang="en-US" altLang="en-US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E4EE8A6D-D261-43B2-97C9-F5407F55B70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0EECABCD-7ABB-4C8E-B983-13178ED84C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Musculoskeletal disorders do NOT include injuries caused by slips, trips, falls, or other similar accidents.  </a:t>
            </a:r>
          </a:p>
          <a:p>
            <a:pPr eaLnBrk="1" hangingPunct="1"/>
            <a:endParaRPr lang="en-US" altLang="en-US" sz="14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/>
            <a:r>
              <a:rPr lang="en-US" altLang="en-US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MSD’s can differ in severity from mild periodic symptoms to severe chronic and debilitating conditions.</a:t>
            </a:r>
          </a:p>
          <a:p>
            <a:endParaRPr lang="en-US" altLang="en-US" sz="14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C980EF99-65D9-4EFF-9693-F9F578E163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defTabSz="928688">
              <a:spcBef>
                <a:spcPct val="30000"/>
              </a:spcBef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defTabSz="928688">
              <a:spcBef>
                <a:spcPct val="30000"/>
              </a:spcBef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defTabSz="928688">
              <a:spcBef>
                <a:spcPct val="30000"/>
              </a:spcBef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defTabSz="928688">
              <a:spcBef>
                <a:spcPct val="30000"/>
              </a:spcBef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90D5E7A-4E17-454F-B67B-8CAD5A033313}" type="slidenum">
              <a:rPr lang="en-US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5</a:t>
            </a:fld>
            <a:endParaRPr lang="en-US" altLang="en-US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992BEA3A-5BB4-41AF-A362-95B4EE1440C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65401FD-CAC5-4FEF-BAD8-17CF3D7403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Some of the signs and symptoms of MSD’s would include:</a:t>
            </a:r>
          </a:p>
          <a:p>
            <a:pPr eaLnBrk="1" hangingPunct="1">
              <a:defRPr/>
            </a:pPr>
            <a:endParaRPr lang="en-US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71450" indent="-171450"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Aching </a:t>
            </a:r>
          </a:p>
          <a:p>
            <a:pPr marL="171450" indent="-171450"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Burning</a:t>
            </a:r>
          </a:p>
          <a:p>
            <a:pPr marL="171450" indent="-171450"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Cramping</a:t>
            </a:r>
          </a:p>
          <a:p>
            <a:pPr marL="171450" indent="-171450"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Loss of Color</a:t>
            </a:r>
          </a:p>
          <a:p>
            <a:pPr marL="171450" indent="-171450"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Numbness</a:t>
            </a:r>
          </a:p>
          <a:p>
            <a:pPr>
              <a:defRPr/>
            </a:pPr>
            <a:endParaRPr lang="en-US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B4387612-F9AE-42A9-9830-B4BBB6BB57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defTabSz="928688">
              <a:spcBef>
                <a:spcPct val="30000"/>
              </a:spcBef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defTabSz="928688">
              <a:spcBef>
                <a:spcPct val="30000"/>
              </a:spcBef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defTabSz="928688">
              <a:spcBef>
                <a:spcPct val="30000"/>
              </a:spcBef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defTabSz="928688">
              <a:spcBef>
                <a:spcPct val="30000"/>
              </a:spcBef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3EF4B58-E76A-415E-9A78-F191EE34B5E8}" type="slidenum">
              <a:rPr lang="en-US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6</a:t>
            </a:fld>
            <a:endParaRPr lang="en-US" altLang="en-US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391649EE-F95F-461A-8DD2-4612538055F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D275448-C2B5-4E7C-83E0-45A2B9CAD0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Depending upon the cause of the MSD, such as repetition, turning, lifting or over-extending, further symptoms may be found as:</a:t>
            </a:r>
          </a:p>
          <a:p>
            <a:pPr eaLnBrk="1" hangingPunct="1">
              <a:defRPr/>
            </a:pPr>
            <a:endParaRPr lang="en-US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Pain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Swelling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Stiffness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Tingling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weakness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4233D695-0C15-4ABB-A8DC-D8833A9C7C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defTabSz="928688">
              <a:spcBef>
                <a:spcPct val="30000"/>
              </a:spcBef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defTabSz="928688">
              <a:spcBef>
                <a:spcPct val="30000"/>
              </a:spcBef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defTabSz="928688">
              <a:spcBef>
                <a:spcPct val="30000"/>
              </a:spcBef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defTabSz="928688">
              <a:spcBef>
                <a:spcPct val="30000"/>
              </a:spcBef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3AA2BA4-E1B1-4239-934C-F2CF355310D2}" type="slidenum">
              <a:rPr lang="en-US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7</a:t>
            </a:fld>
            <a:endParaRPr lang="en-US" altLang="en-US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98A37D5D-5148-4C6E-B62D-A5A0DBCA8AF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BBA8BCE9-DF2A-4D6E-8C48-9BE0B5C32D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Carpal Tunnel is a tunnel in the wrist through which the median nerve and nine digital flexor tendons pass.  </a:t>
            </a:r>
          </a:p>
          <a:p>
            <a:pPr eaLnBrk="1" hangingPunct="1"/>
            <a:r>
              <a:rPr lang="en-US" altLang="en-US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Formed by the wrist bones and a dense trans-carpal ligament. </a:t>
            </a:r>
          </a:p>
          <a:p>
            <a:pPr eaLnBrk="1" hangingPunct="1"/>
            <a:r>
              <a:rPr lang="en-US" altLang="en-US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Continued and repetitive pressure on the median nerve in the carpal tunnel can cause Carpal Tunnel Syndrome (CTS)</a:t>
            </a:r>
          </a:p>
          <a:p>
            <a:endParaRPr lang="en-US" altLang="en-US" sz="14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F12CEBC1-0995-4B26-A8ED-0338D02772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defTabSz="928688">
              <a:spcBef>
                <a:spcPct val="30000"/>
              </a:spcBef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defTabSz="928688">
              <a:spcBef>
                <a:spcPct val="30000"/>
              </a:spcBef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defTabSz="928688">
              <a:spcBef>
                <a:spcPct val="30000"/>
              </a:spcBef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defTabSz="928688">
              <a:spcBef>
                <a:spcPct val="30000"/>
              </a:spcBef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1EF2BAA-E90D-4DF5-A478-332E91BF1EFF}" type="slidenum">
              <a:rPr lang="en-US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8</a:t>
            </a:fld>
            <a:endParaRPr lang="en-US" altLang="en-US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>
            <a:extLst>
              <a:ext uri="{FF2B5EF4-FFF2-40B4-BE49-F238E27FC236}">
                <a16:creationId xmlns:a16="http://schemas.microsoft.com/office/drawing/2014/main" id="{222E72D4-3CB1-4F4F-A01F-910FDF542EA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7DFE3C7-634F-4AB6-9401-A771E82C24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You may be able to prevent Carpal Tunnel Syndrome in a variety of ways.</a:t>
            </a:r>
          </a:p>
          <a:p>
            <a:pPr eaLnBrk="1" hangingPunct="1">
              <a:defRPr/>
            </a:pPr>
            <a:endParaRPr lang="en-US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71450" indent="-171450" eaLnBrk="1" hangingPunct="1">
              <a:buFont typeface="Wingdings" pitchFamily="2" charset="2"/>
              <a:buChar char="§"/>
              <a:defRPr/>
            </a:pPr>
            <a:r>
              <a:rPr lang="en-US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If you do the same tasks with your hands over and over, try not to bend, extend, or twist your hands for long periods.</a:t>
            </a:r>
          </a:p>
          <a:p>
            <a:pPr marL="171450" indent="-171450" eaLnBrk="1" hangingPunct="1">
              <a:buFont typeface="Wingdings" pitchFamily="2" charset="2"/>
              <a:buChar char="§"/>
              <a:defRPr/>
            </a:pPr>
            <a:r>
              <a:rPr lang="en-US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Don’t work with your arms too close or too  far from your body.</a:t>
            </a:r>
          </a:p>
          <a:p>
            <a:pPr marL="171450" indent="-171450" eaLnBrk="1" hangingPunct="1">
              <a:buFont typeface="Wingdings" pitchFamily="2" charset="2"/>
              <a:buChar char="§"/>
              <a:defRPr/>
            </a:pPr>
            <a:r>
              <a:rPr lang="en-US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Don’t rest your wrists on hard surfaces for long periods.</a:t>
            </a:r>
          </a:p>
          <a:p>
            <a:pPr marL="171450" indent="-171450" eaLnBrk="1" hangingPunct="1">
              <a:buFont typeface="Wingdings" pitchFamily="2" charset="2"/>
              <a:buChar char="§"/>
              <a:defRPr/>
            </a:pPr>
            <a:r>
              <a:rPr lang="en-US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Switch hands during work tasks if possible.</a:t>
            </a:r>
          </a:p>
          <a:p>
            <a:pPr>
              <a:defRPr/>
            </a:pPr>
            <a:endParaRPr lang="en-US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04F2A09C-85E7-40A2-A338-D77EAB4ADE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defTabSz="928688">
              <a:spcBef>
                <a:spcPct val="30000"/>
              </a:spcBef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defTabSz="928688">
              <a:spcBef>
                <a:spcPct val="30000"/>
              </a:spcBef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defTabSz="928688">
              <a:spcBef>
                <a:spcPct val="30000"/>
              </a:spcBef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defTabSz="928688">
              <a:spcBef>
                <a:spcPct val="30000"/>
              </a:spcBef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A3AA985-26FD-4BEE-B6F5-3C5E5C7B92A3}" type="slidenum">
              <a:rPr lang="en-US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9</a:t>
            </a:fld>
            <a:endParaRPr lang="en-US" altLang="en-US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6" descr="L&amp;I logo banner">
            <a:extLst>
              <a:ext uri="{FF2B5EF4-FFF2-40B4-BE49-F238E27FC236}">
                <a16:creationId xmlns:a16="http://schemas.microsoft.com/office/drawing/2014/main" id="{C72A401E-B124-473D-9589-489D08483ED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2" descr="blue bottom banner">
            <a:extLst>
              <a:ext uri="{FF2B5EF4-FFF2-40B4-BE49-F238E27FC236}">
                <a16:creationId xmlns:a16="http://schemas.microsoft.com/office/drawing/2014/main" id="{A40D624B-D9A8-43B2-AF57-97B3B5344D6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324600"/>
            <a:ext cx="82296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219200"/>
            <a:ext cx="8153400" cy="464820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  <a:latin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Title 15"/>
          <p:cNvSpPr>
            <a:spLocks noGrp="1"/>
          </p:cNvSpPr>
          <p:nvPr>
            <p:ph type="title"/>
          </p:nvPr>
        </p:nvSpPr>
        <p:spPr>
          <a:xfrm>
            <a:off x="533400" y="381000"/>
            <a:ext cx="5105400" cy="457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AFA93719-97C9-4498-976F-F828F4CA1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8/22/2016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57E04E60-359C-4111-BD9C-02567DA14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PPT-010-03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DDFF0A4-E465-4D61-AB14-B7063610D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715B23-7B77-4F1B-98AD-FE6AD0AC98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5060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282407-855E-490F-8F2D-454AA6221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8/22/2016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AA18EB-AA97-44BD-9E3D-777EE9CDB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PPT-010-03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BA0945-5E89-43FF-BA1B-2373E5F41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4A6CBE-1DFA-44E4-9B4D-1ED8B7A272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8843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791AC4-275B-4746-A2BB-B5F754DBE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8/22/2016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24607A-B9FC-4E63-A5F2-DEA0BC4A1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PPT-010-03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3A0141-4CDE-4AA8-9A1C-B28D296AA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BA9EC3-5704-472B-A9E5-DCD565FEA5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7670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0FD585-9DA9-43DA-9226-E554DB6C15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8/22/2016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6E95E7-D662-4C3F-91B0-8512EFEEC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PPT-010-03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401F54-E8E6-45C0-9FEC-EE74842B0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6323BD-1A4A-473C-9F8F-683C76F9F8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3987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6E942D-522B-466D-A596-D577AC52B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8/22/2016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64F42A-343B-4BCF-8AA8-4E0FAE927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PPT-010-03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32873D-228B-4CEE-8A84-9DE32965D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9B0037-C285-43D4-9E72-FD925B5D24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314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3C0FE4A-9FCD-429A-A1C7-35D74BB0E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8/22/2016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C265B2C-6CE9-4943-B4B5-D5E479A9E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PPT-010-03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4DACADA-7D0D-4A75-B349-DA27F73D2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ECCD20-53AD-4FED-BBFD-4D711AB659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0170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0C11E81-1D1D-4DFA-A4CA-522EF30EC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8/22/2016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D5340F6-F542-4F83-9111-2C7C5C894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PPT-010-03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37C3022-3B58-432B-8B00-7E0EB97FE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2AF8FF-26D2-4D61-A564-A0B10A98B2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9317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2DF06B78-29B3-4157-8B4D-E850FC015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8/22/2016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60A9241-E8FC-44C0-8444-9F3AD0163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PPT-010-03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9E25E76-D474-4AB3-9C0E-78804B486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FC3735-4EFA-4524-A4ED-B00A529497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9928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EB449D2F-4EA5-438D-AE11-123151F19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8/22/2016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E590921-5F27-4C47-A114-4C35F8CC0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PPT-010-03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1A03E57-73C0-4BD9-AEA7-6FF464BC4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243447-C48D-48C2-816A-DBD797EEFD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6858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B0AABB9-B0AE-4872-B48C-02DE22148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8/22/2016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3214E6D-5283-4F4C-9C44-B26E80368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PPT-010-03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98A368E-446E-451F-AC05-4A5D6339C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016295-E0DF-4A01-A965-B86AD3FA7D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1922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D4884CA-F907-4CFA-9374-D40703F8E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8/22/2016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E4B8042-EF19-4421-A760-A51D160B2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PPT-010-03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48C86A4-2A77-4232-A3F9-5C45EBF8A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14D3F8-D7D3-44EB-B056-5540A33B78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3294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5CD0FE8B-7DFD-4D40-B9AC-3E133E9F28E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9759BAE8-7DA6-494B-8A49-69385359974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CB881A-D186-4678-91C3-5EE7CE0C68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8/22/2016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A06E0F-D31F-47AB-8C01-3AF165E040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PPT-010-03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967733-3337-4C30-B3B6-7920C12BD5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EB455A65-0B0A-4A49-81C5-952D72C3102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72" r:id="rId1"/>
    <p:sldLayoutId id="2147484562" r:id="rId2"/>
    <p:sldLayoutId id="2147484563" r:id="rId3"/>
    <p:sldLayoutId id="2147484564" r:id="rId4"/>
    <p:sldLayoutId id="2147484565" r:id="rId5"/>
    <p:sldLayoutId id="2147484566" r:id="rId6"/>
    <p:sldLayoutId id="2147484567" r:id="rId7"/>
    <p:sldLayoutId id="2147484568" r:id="rId8"/>
    <p:sldLayoutId id="2147484569" r:id="rId9"/>
    <p:sldLayoutId id="2147484570" r:id="rId10"/>
    <p:sldLayoutId id="2147484571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0BDB63EE-11E8-4214-9C42-C17FEF4942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381000"/>
            <a:ext cx="5334000" cy="533400"/>
          </a:xfrm>
        </p:spPr>
        <p:txBody>
          <a:bodyPr/>
          <a:lstStyle/>
          <a:p>
            <a:pPr eaLnBrk="1" hangingPunct="1"/>
            <a:r>
              <a:rPr lang="en-US" altLang="en-US" sz="2800">
                <a:solidFill>
                  <a:schemeClr val="bg1"/>
                </a:solidFill>
                <a:latin typeface="Verdana" panose="020B0604030504040204" pitchFamily="34" charset="0"/>
              </a:rPr>
              <a:t>ERGONOMICS</a:t>
            </a:r>
          </a:p>
        </p:txBody>
      </p:sp>
      <p:sp>
        <p:nvSpPr>
          <p:cNvPr id="5123" name="Slide Number Placeholder 3">
            <a:extLst>
              <a:ext uri="{FF2B5EF4-FFF2-40B4-BE49-F238E27FC236}">
                <a16:creationId xmlns:a16="http://schemas.microsoft.com/office/drawing/2014/main" id="{23DE2C21-34A1-4194-B3ED-D5E62AF81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7620000" y="6356350"/>
            <a:ext cx="1066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5E91B591-0FB8-4539-9602-0E06912E41C4}" type="slidenum">
              <a:rPr lang="en-US" altLang="en-US" sz="1400">
                <a:solidFill>
                  <a:srgbClr val="FFFFFF"/>
                </a:solidFill>
                <a:latin typeface="Verdana" panose="020B0604030504040204" pitchFamily="34" charset="0"/>
              </a:rPr>
              <a:pPr algn="ctr"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40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5124" name="Footer Placeholder 4">
            <a:extLst>
              <a:ext uri="{FF2B5EF4-FFF2-40B4-BE49-F238E27FC236}">
                <a16:creationId xmlns:a16="http://schemas.microsoft.com/office/drawing/2014/main" id="{C985874B-10FD-46CF-ADBE-3DED0473A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>
                <a:solidFill>
                  <a:srgbClr val="FFFFFF"/>
                </a:solidFill>
                <a:latin typeface="Verdana" panose="020B0604030504040204" pitchFamily="34" charset="0"/>
              </a:rPr>
              <a:t>PPT-010-03</a:t>
            </a:r>
          </a:p>
        </p:txBody>
      </p:sp>
      <p:sp>
        <p:nvSpPr>
          <p:cNvPr id="5125" name="TextBox 5">
            <a:extLst>
              <a:ext uri="{FF2B5EF4-FFF2-40B4-BE49-F238E27FC236}">
                <a16:creationId xmlns:a16="http://schemas.microsoft.com/office/drawing/2014/main" id="{3541809E-5D05-45B9-8E23-722E7281F4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914400"/>
            <a:ext cx="26670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i="1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Bureau of Workers’ Compensation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i="1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PA Training for Health &amp; Safety                        (PATHS)</a:t>
            </a:r>
          </a:p>
        </p:txBody>
      </p:sp>
      <p:pic>
        <p:nvPicPr>
          <p:cNvPr id="5126" name="Picture 5" descr="ergonomic vacuum.gif">
            <a:extLst>
              <a:ext uri="{FF2B5EF4-FFF2-40B4-BE49-F238E27FC236}">
                <a16:creationId xmlns:a16="http://schemas.microsoft.com/office/drawing/2014/main" id="{0BE9B2E5-99CD-46F3-946D-89A94B1FD8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63738"/>
            <a:ext cx="3354388" cy="384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8" descr="Ergonomic Chair.jpg">
            <a:extLst>
              <a:ext uri="{FF2B5EF4-FFF2-40B4-BE49-F238E27FC236}">
                <a16:creationId xmlns:a16="http://schemas.microsoft.com/office/drawing/2014/main" id="{378F970E-7B46-462E-A395-D3811072A2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027238"/>
            <a:ext cx="2225675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8ADAB27C-BE19-4AB5-AB42-F0A17049F2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381000"/>
            <a:ext cx="5334000" cy="533400"/>
          </a:xfrm>
        </p:spPr>
        <p:txBody>
          <a:bodyPr/>
          <a:lstStyle/>
          <a:p>
            <a:pPr eaLnBrk="1" hangingPunct="1"/>
            <a:r>
              <a:rPr lang="en-US" altLang="en-US" sz="2800">
                <a:solidFill>
                  <a:schemeClr val="bg1"/>
                </a:solidFill>
                <a:latin typeface="Verdana" panose="020B0604030504040204" pitchFamily="34" charset="0"/>
              </a:rPr>
              <a:t>MSDs-Prevention of CTS</a:t>
            </a:r>
          </a:p>
        </p:txBody>
      </p:sp>
      <p:sp>
        <p:nvSpPr>
          <p:cNvPr id="4099" name="Subtitle 2">
            <a:extLst>
              <a:ext uri="{FF2B5EF4-FFF2-40B4-BE49-F238E27FC236}">
                <a16:creationId xmlns:a16="http://schemas.microsoft.com/office/drawing/2014/main" id="{5A8F9243-481C-4F09-A15D-AAB50F798E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1600200"/>
            <a:ext cx="8229600" cy="4191000"/>
          </a:xfrm>
        </p:spPr>
        <p:txBody>
          <a:bodyPr/>
          <a:lstStyle/>
          <a:p>
            <a:pPr marL="252413" indent="-342900" algn="l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chemeClr val="tx1"/>
                </a:solidFill>
              </a:rPr>
              <a:t>Take regular breaks from repeated hand </a:t>
            </a:r>
            <a:br>
              <a:rPr lang="en-US" altLang="en-US" dirty="0">
                <a:solidFill>
                  <a:schemeClr val="tx1"/>
                </a:solidFill>
              </a:rPr>
            </a:br>
            <a:r>
              <a:rPr lang="en-US" altLang="en-US" dirty="0">
                <a:solidFill>
                  <a:schemeClr val="tx1"/>
                </a:solidFill>
              </a:rPr>
              <a:t> movements to give your hands and wrists time </a:t>
            </a:r>
            <a:br>
              <a:rPr lang="en-US" altLang="en-US" dirty="0">
                <a:solidFill>
                  <a:schemeClr val="tx1"/>
                </a:solidFill>
              </a:rPr>
            </a:br>
            <a:r>
              <a:rPr lang="en-US" altLang="en-US" dirty="0">
                <a:solidFill>
                  <a:schemeClr val="tx1"/>
                </a:solidFill>
              </a:rPr>
              <a:t> to rest.</a:t>
            </a:r>
          </a:p>
          <a:p>
            <a:pPr marL="252413" indent="-342900" algn="l" eaLnBrk="1" hangingPunct="1">
              <a:lnSpc>
                <a:spcPts val="3363"/>
              </a:lnSpc>
              <a:buFont typeface="Wingdings" panose="05000000000000000000" pitchFamily="2" charset="2"/>
              <a:buChar char="§"/>
              <a:defRPr/>
            </a:pPr>
            <a:endParaRPr lang="en-US" altLang="en-US" dirty="0">
              <a:solidFill>
                <a:schemeClr val="tx1"/>
              </a:solidFill>
            </a:endParaRPr>
          </a:p>
          <a:p>
            <a:pPr marL="252413" indent="-342900" algn="l" eaLnBrk="1" hangingPunct="1">
              <a:lnSpc>
                <a:spcPts val="3363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chemeClr val="tx1"/>
                </a:solidFill>
              </a:rPr>
              <a:t>Don’t sit or stand in the same position all day.</a:t>
            </a:r>
          </a:p>
          <a:p>
            <a:pPr marL="252413" indent="-342900" algn="l" eaLnBrk="1" hangingPunct="1">
              <a:lnSpc>
                <a:spcPts val="3363"/>
              </a:lnSpc>
              <a:buFont typeface="Wingdings" panose="05000000000000000000" pitchFamily="2" charset="2"/>
              <a:buChar char="§"/>
              <a:defRPr/>
            </a:pPr>
            <a:endParaRPr lang="en-US" altLang="en-US" dirty="0">
              <a:solidFill>
                <a:schemeClr val="tx1"/>
              </a:solidFill>
            </a:endParaRPr>
          </a:p>
          <a:p>
            <a:pPr marL="252413" indent="-342900" algn="l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chemeClr val="tx1"/>
                </a:solidFill>
              </a:rPr>
              <a:t>Adjust your chair so your forearms are level with </a:t>
            </a:r>
            <a:br>
              <a:rPr lang="en-US" altLang="en-US" dirty="0">
                <a:solidFill>
                  <a:schemeClr val="tx1"/>
                </a:solidFill>
              </a:rPr>
            </a:br>
            <a:r>
              <a:rPr lang="en-US" altLang="en-US" dirty="0">
                <a:solidFill>
                  <a:schemeClr val="tx1"/>
                </a:solidFill>
              </a:rPr>
              <a:t> your keyboard and you don’t flex your wrists to </a:t>
            </a:r>
            <a:br>
              <a:rPr lang="en-US" altLang="en-US" dirty="0">
                <a:solidFill>
                  <a:schemeClr val="tx1"/>
                </a:solidFill>
              </a:rPr>
            </a:br>
            <a:r>
              <a:rPr lang="en-US" altLang="en-US" dirty="0">
                <a:solidFill>
                  <a:schemeClr val="tx1"/>
                </a:solidFill>
              </a:rPr>
              <a:t> type.</a:t>
            </a:r>
          </a:p>
          <a:p>
            <a:pPr algn="l" eaLnBrk="1" hangingPunct="1">
              <a:buFont typeface="Arial" charset="0"/>
              <a:buNone/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264EC4B4-CFB3-4679-A40F-E517E9E87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7620000" y="6356350"/>
            <a:ext cx="1066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94DD8D4D-1A6E-470D-9C98-1E03E6029339}" type="slidenum">
              <a:rPr lang="en-US" altLang="en-US" sz="1400">
                <a:solidFill>
                  <a:srgbClr val="FFFFFF"/>
                </a:solidFill>
                <a:latin typeface="Verdana" panose="020B0604030504040204" pitchFamily="34" charset="0"/>
              </a:rPr>
              <a:pPr algn="ctr"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23557" name="Footer Placeholder 4">
            <a:extLst>
              <a:ext uri="{FF2B5EF4-FFF2-40B4-BE49-F238E27FC236}">
                <a16:creationId xmlns:a16="http://schemas.microsoft.com/office/drawing/2014/main" id="{83863388-B193-4447-8E85-DE6A0C158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>
                <a:solidFill>
                  <a:srgbClr val="FFFFFF"/>
                </a:solidFill>
                <a:latin typeface="Verdana" panose="020B0604030504040204" pitchFamily="34" charset="0"/>
              </a:rPr>
              <a:t>PPT-010-03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DE9AE72D-6100-4C41-987D-CE5491CF71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381000"/>
            <a:ext cx="5334000" cy="533400"/>
          </a:xfrm>
        </p:spPr>
        <p:txBody>
          <a:bodyPr/>
          <a:lstStyle/>
          <a:p>
            <a:pPr eaLnBrk="1" hangingPunct="1"/>
            <a:r>
              <a:rPr lang="en-US" altLang="en-US" sz="2800">
                <a:solidFill>
                  <a:schemeClr val="bg1"/>
                </a:solidFill>
                <a:latin typeface="Verdana" panose="020B0604030504040204" pitchFamily="34" charset="0"/>
              </a:rPr>
              <a:t>MSDs-Back Injuries</a:t>
            </a:r>
          </a:p>
        </p:txBody>
      </p:sp>
      <p:sp>
        <p:nvSpPr>
          <p:cNvPr id="25603" name="Subtitle 2">
            <a:extLst>
              <a:ext uri="{FF2B5EF4-FFF2-40B4-BE49-F238E27FC236}">
                <a16:creationId xmlns:a16="http://schemas.microsoft.com/office/drawing/2014/main" id="{B773CB03-CE0D-4DFA-93AB-ECDE4A7233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1311275"/>
            <a:ext cx="5410200" cy="4648200"/>
          </a:xfrm>
        </p:spPr>
        <p:txBody>
          <a:bodyPr/>
          <a:lstStyle/>
          <a:p>
            <a:pPr algn="l" eaLnBrk="1" hangingPunct="1"/>
            <a:r>
              <a:rPr lang="en-US" altLang="en-US">
                <a:solidFill>
                  <a:schemeClr val="tx1"/>
                </a:solidFill>
                <a:cs typeface="Times New Roman" panose="02020603050405020304" pitchFamily="18" charset="0"/>
              </a:rPr>
              <a:t>Heavy lifting from above the shoulders.</a:t>
            </a:r>
          </a:p>
          <a:p>
            <a:pPr algn="l" eaLnBrk="1" hangingPunct="1">
              <a:lnSpc>
                <a:spcPct val="80000"/>
              </a:lnSpc>
            </a:pPr>
            <a:endParaRPr lang="en-US" alt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hangingPunct="1"/>
            <a:r>
              <a:rPr lang="en-US" altLang="en-US">
                <a:solidFill>
                  <a:schemeClr val="tx1"/>
                </a:solidFill>
                <a:cs typeface="Times New Roman" panose="02020603050405020304" pitchFamily="18" charset="0"/>
              </a:rPr>
              <a:t>Heavy lifting from below the knees.</a:t>
            </a:r>
          </a:p>
          <a:p>
            <a:pPr algn="l" eaLnBrk="1" hangingPunct="1">
              <a:lnSpc>
                <a:spcPct val="80000"/>
              </a:lnSpc>
            </a:pPr>
            <a:endParaRPr lang="en-US" alt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hangingPunct="1">
              <a:lnSpc>
                <a:spcPct val="80000"/>
              </a:lnSpc>
            </a:pPr>
            <a:r>
              <a:rPr lang="en-US" altLang="en-US">
                <a:solidFill>
                  <a:schemeClr val="tx1"/>
                </a:solidFill>
                <a:cs typeface="Times New Roman" panose="02020603050405020304" pitchFamily="18" charset="0"/>
              </a:rPr>
              <a:t>Twisting while lifting/carrying.</a:t>
            </a:r>
          </a:p>
          <a:p>
            <a:pPr algn="l" eaLnBrk="1" hangingPunct="1">
              <a:lnSpc>
                <a:spcPct val="80000"/>
              </a:lnSpc>
            </a:pPr>
            <a:endParaRPr lang="en-US" alt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hangingPunct="1">
              <a:lnSpc>
                <a:spcPct val="80000"/>
              </a:lnSpc>
            </a:pPr>
            <a:r>
              <a:rPr lang="en-US" altLang="en-US">
                <a:solidFill>
                  <a:schemeClr val="tx1"/>
                </a:solidFill>
                <a:cs typeface="Times New Roman" panose="02020603050405020304" pitchFamily="18" charset="0"/>
              </a:rPr>
              <a:t>Bending over at the waist.              </a:t>
            </a:r>
          </a:p>
          <a:p>
            <a:pPr algn="l" eaLnBrk="1" hangingPunct="1">
              <a:lnSpc>
                <a:spcPct val="80000"/>
              </a:lnSpc>
            </a:pPr>
            <a:r>
              <a:rPr lang="en-US" altLang="en-US" sz="2800" b="1">
                <a:solidFill>
                  <a:schemeClr val="tx1"/>
                </a:solidFill>
                <a:cs typeface="Times New Roman" panose="02020603050405020304" pitchFamily="18" charset="0"/>
              </a:rPr>
              <a:t>→ → → → → → → → → </a:t>
            </a:r>
          </a:p>
          <a:p>
            <a:pPr algn="l" eaLnBrk="1" hangingPunct="1">
              <a:lnSpc>
                <a:spcPct val="80000"/>
              </a:lnSpc>
            </a:pPr>
            <a:endParaRPr lang="en-US" alt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hangingPunct="1">
              <a:lnSpc>
                <a:spcPct val="80000"/>
              </a:lnSpc>
            </a:pPr>
            <a:r>
              <a:rPr lang="en-US" altLang="en-US">
                <a:solidFill>
                  <a:schemeClr val="tx1"/>
                </a:solidFill>
                <a:cs typeface="Times New Roman" panose="02020603050405020304" pitchFamily="18" charset="0"/>
              </a:rPr>
              <a:t>Carrying objects to one side.</a:t>
            </a:r>
          </a:p>
          <a:p>
            <a:pPr algn="l" eaLnBrk="1" hangingPunct="1"/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25604" name="Slide Number Placeholder 3">
            <a:extLst>
              <a:ext uri="{FF2B5EF4-FFF2-40B4-BE49-F238E27FC236}">
                <a16:creationId xmlns:a16="http://schemas.microsoft.com/office/drawing/2014/main" id="{DEA3C042-1756-4594-937A-0618B5348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7620000" y="6356350"/>
            <a:ext cx="1066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AB672098-EF1B-468F-9C7D-7713C58D7A81}" type="slidenum">
              <a:rPr lang="en-US" altLang="en-US" sz="1400">
                <a:solidFill>
                  <a:srgbClr val="FFFFFF"/>
                </a:solidFill>
                <a:latin typeface="Verdana" panose="020B0604030504040204" pitchFamily="34" charset="0"/>
              </a:rPr>
              <a:pPr algn="ctr"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40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25605" name="Footer Placeholder 4">
            <a:extLst>
              <a:ext uri="{FF2B5EF4-FFF2-40B4-BE49-F238E27FC236}">
                <a16:creationId xmlns:a16="http://schemas.microsoft.com/office/drawing/2014/main" id="{16C4A29E-30FB-43F7-BE38-0E3D96B4D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>
                <a:solidFill>
                  <a:srgbClr val="FFFFFF"/>
                </a:solidFill>
                <a:latin typeface="Verdana" panose="020B0604030504040204" pitchFamily="34" charset="0"/>
              </a:rPr>
              <a:t>PPT-010-03</a:t>
            </a:r>
          </a:p>
        </p:txBody>
      </p:sp>
      <p:pic>
        <p:nvPicPr>
          <p:cNvPr id="25606" name="Picture 9" descr="liftingwrong1">
            <a:extLst>
              <a:ext uri="{FF2B5EF4-FFF2-40B4-BE49-F238E27FC236}">
                <a16:creationId xmlns:a16="http://schemas.microsoft.com/office/drawing/2014/main" id="{BBABA738-E79D-42D7-B515-7B0A39EAE0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362200"/>
            <a:ext cx="3225800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>
            <a:extLst>
              <a:ext uri="{FF2B5EF4-FFF2-40B4-BE49-F238E27FC236}">
                <a16:creationId xmlns:a16="http://schemas.microsoft.com/office/drawing/2014/main" id="{5E30A1EB-4F08-42E4-A8ED-31E6E64559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381000"/>
            <a:ext cx="5334000" cy="533400"/>
          </a:xfrm>
        </p:spPr>
        <p:txBody>
          <a:bodyPr/>
          <a:lstStyle/>
          <a:p>
            <a:pPr eaLnBrk="1" hangingPunct="1"/>
            <a:r>
              <a:rPr lang="en-US" altLang="en-US" sz="2800">
                <a:solidFill>
                  <a:schemeClr val="bg1"/>
                </a:solidFill>
                <a:latin typeface="Verdana" panose="020B0604030504040204" pitchFamily="34" charset="0"/>
              </a:rPr>
              <a:t>MSDs-Protect Your Back</a:t>
            </a:r>
          </a:p>
        </p:txBody>
      </p:sp>
      <p:sp>
        <p:nvSpPr>
          <p:cNvPr id="4099" name="Subtitle 2">
            <a:extLst>
              <a:ext uri="{FF2B5EF4-FFF2-40B4-BE49-F238E27FC236}">
                <a16:creationId xmlns:a16="http://schemas.microsoft.com/office/drawing/2014/main" id="{8EBD4386-A6CF-49E1-8B7C-941A1AE078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000" y="1143000"/>
            <a:ext cx="4343400" cy="4953000"/>
          </a:xfrm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en-US" altLang="en-US" i="1" u="sng" dirty="0">
                <a:solidFill>
                  <a:schemeClr val="tx1"/>
                </a:solidFill>
              </a:rPr>
              <a:t>Lifting</a:t>
            </a:r>
            <a:r>
              <a:rPr lang="en-US" altLang="en-US" dirty="0">
                <a:solidFill>
                  <a:schemeClr val="tx1"/>
                </a:solidFill>
              </a:rPr>
              <a:t>  </a:t>
            </a:r>
          </a:p>
          <a:p>
            <a:pPr marL="342900" indent="-342900" algn="l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chemeClr val="tx1"/>
                </a:solidFill>
              </a:rPr>
              <a:t>Avoid bending at the waist.  </a:t>
            </a:r>
          </a:p>
          <a:p>
            <a:pPr marL="342900" indent="-342900" algn="l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chemeClr val="tx1"/>
                </a:solidFill>
              </a:rPr>
              <a:t>Squat down with your back straight &amp; knees bent. </a:t>
            </a:r>
          </a:p>
          <a:p>
            <a:pPr marL="342900" indent="-342900" algn="l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chemeClr val="tx1"/>
                </a:solidFill>
              </a:rPr>
              <a:t>Grasp the object.  </a:t>
            </a:r>
          </a:p>
          <a:p>
            <a:pPr marL="342900" indent="-342900" algn="l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chemeClr val="tx1"/>
                </a:solidFill>
              </a:rPr>
              <a:t>Bring it close to your body.</a:t>
            </a:r>
          </a:p>
          <a:p>
            <a:pPr marL="342900" indent="-342900" algn="l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chemeClr val="tx1"/>
                </a:solidFill>
              </a:rPr>
              <a:t>Slowly rise.  </a:t>
            </a:r>
          </a:p>
          <a:p>
            <a:pPr marL="342900" indent="-342900" algn="l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chemeClr val="tx1"/>
                </a:solidFill>
              </a:rPr>
              <a:t>Let your thigh muscles do the lifting.</a:t>
            </a:r>
          </a:p>
          <a:p>
            <a:pPr algn="l" eaLnBrk="1" hangingPunct="1">
              <a:buFont typeface="Arial" charset="0"/>
              <a:buNone/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652" name="Slide Number Placeholder 3">
            <a:extLst>
              <a:ext uri="{FF2B5EF4-FFF2-40B4-BE49-F238E27FC236}">
                <a16:creationId xmlns:a16="http://schemas.microsoft.com/office/drawing/2014/main" id="{31D4F9A4-8715-4DCC-8CE0-E93BF2B9B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7620000" y="6356350"/>
            <a:ext cx="1066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8CFF245B-94FF-46CD-96A8-C62A6ABD7890}" type="slidenum">
              <a:rPr lang="en-US" altLang="en-US" sz="1400">
                <a:solidFill>
                  <a:srgbClr val="FFFFFF"/>
                </a:solidFill>
                <a:latin typeface="Verdana" panose="020B0604030504040204" pitchFamily="34" charset="0"/>
              </a:rPr>
              <a:pPr algn="ctr"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0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27653" name="Footer Placeholder 4">
            <a:extLst>
              <a:ext uri="{FF2B5EF4-FFF2-40B4-BE49-F238E27FC236}">
                <a16:creationId xmlns:a16="http://schemas.microsoft.com/office/drawing/2014/main" id="{85B5E153-F6AD-42D3-850F-31B50E1E8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>
                <a:solidFill>
                  <a:srgbClr val="FFFFFF"/>
                </a:solidFill>
                <a:latin typeface="Verdana" panose="020B0604030504040204" pitchFamily="34" charset="0"/>
              </a:rPr>
              <a:t>PPT-010-03</a:t>
            </a:r>
          </a:p>
        </p:txBody>
      </p:sp>
      <p:pic>
        <p:nvPicPr>
          <p:cNvPr id="27654" name="Picture 2">
            <a:extLst>
              <a:ext uri="{FF2B5EF4-FFF2-40B4-BE49-F238E27FC236}">
                <a16:creationId xmlns:a16="http://schemas.microsoft.com/office/drawing/2014/main" id="{7A6C8381-047E-41C7-AD64-E014CB0BCF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25" y="2659063"/>
            <a:ext cx="4302125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>
            <a:extLst>
              <a:ext uri="{FF2B5EF4-FFF2-40B4-BE49-F238E27FC236}">
                <a16:creationId xmlns:a16="http://schemas.microsoft.com/office/drawing/2014/main" id="{DDC9AABC-DBBA-429D-A20A-95A54F50DF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381000"/>
            <a:ext cx="5334000" cy="533400"/>
          </a:xfrm>
        </p:spPr>
        <p:txBody>
          <a:bodyPr/>
          <a:lstStyle/>
          <a:p>
            <a:pPr eaLnBrk="1" hangingPunct="1"/>
            <a:r>
              <a:rPr lang="en-US" altLang="en-US" sz="2800">
                <a:solidFill>
                  <a:schemeClr val="bg1"/>
                </a:solidFill>
                <a:latin typeface="Verdana" panose="020B0604030504040204" pitchFamily="34" charset="0"/>
              </a:rPr>
              <a:t>MSDs-Protect Your Back</a:t>
            </a:r>
          </a:p>
        </p:txBody>
      </p:sp>
      <p:sp>
        <p:nvSpPr>
          <p:cNvPr id="17411" name="Subtitle 2">
            <a:extLst>
              <a:ext uri="{FF2B5EF4-FFF2-40B4-BE49-F238E27FC236}">
                <a16:creationId xmlns:a16="http://schemas.microsoft.com/office/drawing/2014/main" id="{E22A208C-71F5-478E-8BE8-912DA33E34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400" y="1311275"/>
            <a:ext cx="8229600" cy="4648200"/>
          </a:xfrm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en-US" altLang="en-US" i="1" u="sng" dirty="0">
                <a:solidFill>
                  <a:schemeClr val="tx1"/>
                </a:solidFill>
              </a:rPr>
              <a:t>Standing</a:t>
            </a:r>
            <a:r>
              <a:rPr lang="en-US" altLang="en-US" dirty="0">
                <a:solidFill>
                  <a:schemeClr val="tx1"/>
                </a:solidFill>
              </a:rPr>
              <a:t>  </a:t>
            </a:r>
          </a:p>
          <a:p>
            <a:pPr algn="l" eaLnBrk="1" hangingPunct="1">
              <a:buFont typeface="Arial" charset="0"/>
              <a:buNone/>
              <a:defRPr/>
            </a:pPr>
            <a:endParaRPr lang="en-US" altLang="en-US" dirty="0">
              <a:solidFill>
                <a:schemeClr val="tx1"/>
              </a:solidFill>
            </a:endParaRPr>
          </a:p>
          <a:p>
            <a:pPr marL="342900" indent="-342900" algn="l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chemeClr val="tx1"/>
                </a:solidFill>
              </a:rPr>
              <a:t>Shift your weight slightly  </a:t>
            </a:r>
          </a:p>
          <a:p>
            <a:pPr marL="342900" indent="-342900" algn="l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chemeClr val="tx1"/>
                </a:solidFill>
              </a:rPr>
              <a:t>Use proper footwear with cushioned insoles  </a:t>
            </a:r>
          </a:p>
          <a:p>
            <a:pPr marL="342900" indent="-342900" algn="l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chemeClr val="tx1"/>
                </a:solidFill>
              </a:rPr>
              <a:t>Avoid </a:t>
            </a:r>
            <a:r>
              <a:rPr lang="en-US" altLang="en-US">
                <a:solidFill>
                  <a:schemeClr val="tx1"/>
                </a:solidFill>
              </a:rPr>
              <a:t>high heels  </a:t>
            </a:r>
            <a:endParaRPr lang="en-US" altLang="en-US" dirty="0">
              <a:solidFill>
                <a:schemeClr val="tx1"/>
              </a:solidFill>
            </a:endParaRPr>
          </a:p>
          <a:p>
            <a:pPr marL="342900" indent="-342900" algn="l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chemeClr val="tx1"/>
                </a:solidFill>
              </a:rPr>
              <a:t>Proper posture when standing =  </a:t>
            </a:r>
          </a:p>
          <a:p>
            <a:pPr algn="l" eaLnBrk="1" hangingPunct="1">
              <a:buFont typeface="Arial" charset="0"/>
              <a:buNone/>
              <a:defRPr/>
            </a:pPr>
            <a:r>
              <a:rPr lang="en-US" altLang="en-US" dirty="0">
                <a:solidFill>
                  <a:schemeClr val="tx1"/>
                </a:solidFill>
              </a:rPr>
              <a:t>             </a:t>
            </a:r>
            <a:r>
              <a:rPr lang="en-US" alt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n-US" altLang="en-US" dirty="0">
                <a:solidFill>
                  <a:schemeClr val="tx1"/>
                </a:solidFill>
              </a:rPr>
              <a:t>Shoulders not rolled forward </a:t>
            </a:r>
          </a:p>
          <a:p>
            <a:pPr algn="l" eaLnBrk="1" hangingPunct="1">
              <a:buFont typeface="Arial" charset="0"/>
              <a:buNone/>
              <a:defRPr/>
            </a:pPr>
            <a:r>
              <a:rPr lang="en-US" altLang="en-US" dirty="0">
                <a:solidFill>
                  <a:schemeClr val="tx1"/>
                </a:solidFill>
              </a:rPr>
              <a:t>             </a:t>
            </a:r>
            <a:r>
              <a:rPr lang="en-US" alt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n-US" altLang="en-US" dirty="0">
                <a:solidFill>
                  <a:schemeClr val="tx1"/>
                </a:solidFill>
              </a:rPr>
              <a:t>Stomach area pulled in </a:t>
            </a:r>
          </a:p>
          <a:p>
            <a:pPr algn="l" eaLnBrk="1" hangingPunct="1">
              <a:buFont typeface="Arial" charset="0"/>
              <a:buNone/>
              <a:defRPr/>
            </a:pPr>
            <a:r>
              <a:rPr lang="en-US" altLang="en-US" dirty="0">
                <a:solidFill>
                  <a:schemeClr val="tx1"/>
                </a:solidFill>
              </a:rPr>
              <a:t>             </a:t>
            </a:r>
            <a:r>
              <a:rPr lang="en-US" alt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n-US" altLang="en-US" dirty="0">
                <a:solidFill>
                  <a:schemeClr val="tx1"/>
                </a:solidFill>
              </a:rPr>
              <a:t>Small of the back straight </a:t>
            </a:r>
          </a:p>
          <a:p>
            <a:pPr algn="l" eaLnBrk="1" hangingPunct="1">
              <a:buFont typeface="Arial" charset="0"/>
              <a:buNone/>
              <a:defRPr/>
            </a:pPr>
            <a:r>
              <a:rPr lang="en-US" altLang="en-US" dirty="0">
                <a:solidFill>
                  <a:schemeClr val="tx1"/>
                </a:solidFill>
              </a:rPr>
              <a:t>             </a:t>
            </a:r>
            <a:r>
              <a:rPr lang="en-US" alt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n-US" altLang="en-US" dirty="0">
                <a:solidFill>
                  <a:schemeClr val="tx1"/>
                </a:solidFill>
              </a:rPr>
              <a:t>Hips not tilted</a:t>
            </a:r>
          </a:p>
          <a:p>
            <a:pPr algn="l" eaLnBrk="1" hangingPunct="1">
              <a:buFont typeface="Arial" charset="0"/>
              <a:buNone/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700" name="Slide Number Placeholder 3">
            <a:extLst>
              <a:ext uri="{FF2B5EF4-FFF2-40B4-BE49-F238E27FC236}">
                <a16:creationId xmlns:a16="http://schemas.microsoft.com/office/drawing/2014/main" id="{826EDA3F-2874-4EDF-9325-3121EF4E4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7620000" y="6356350"/>
            <a:ext cx="1066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D9E17F00-2191-4933-9720-A6ED6250B337}" type="slidenum">
              <a:rPr lang="en-US" altLang="en-US" sz="1400">
                <a:solidFill>
                  <a:srgbClr val="FFFFFF"/>
                </a:solidFill>
                <a:latin typeface="Verdana" panose="020B0604030504040204" pitchFamily="34" charset="0"/>
              </a:rPr>
              <a:pPr algn="ctr"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29701" name="Footer Placeholder 4">
            <a:extLst>
              <a:ext uri="{FF2B5EF4-FFF2-40B4-BE49-F238E27FC236}">
                <a16:creationId xmlns:a16="http://schemas.microsoft.com/office/drawing/2014/main" id="{AB75B08A-BD07-4B66-AA8B-BB8B88986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>
                <a:solidFill>
                  <a:srgbClr val="FFFFFF"/>
                </a:solidFill>
                <a:latin typeface="Verdana" panose="020B0604030504040204" pitchFamily="34" charset="0"/>
              </a:rPr>
              <a:t>PPT-010-03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>
            <a:extLst>
              <a:ext uri="{FF2B5EF4-FFF2-40B4-BE49-F238E27FC236}">
                <a16:creationId xmlns:a16="http://schemas.microsoft.com/office/drawing/2014/main" id="{8EB4E61A-C5F2-446E-96DC-54CA230BFD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381000"/>
            <a:ext cx="5334000" cy="533400"/>
          </a:xfrm>
        </p:spPr>
        <p:txBody>
          <a:bodyPr/>
          <a:lstStyle/>
          <a:p>
            <a:pPr eaLnBrk="1" hangingPunct="1"/>
            <a:r>
              <a:rPr lang="en-US" altLang="en-US" sz="2800">
                <a:solidFill>
                  <a:schemeClr val="bg1"/>
                </a:solidFill>
                <a:latin typeface="Verdana" panose="020B0604030504040204" pitchFamily="34" charset="0"/>
              </a:rPr>
              <a:t>Sitting Posture</a:t>
            </a:r>
          </a:p>
        </p:txBody>
      </p:sp>
      <p:sp>
        <p:nvSpPr>
          <p:cNvPr id="4099" name="Subtitle 2">
            <a:extLst>
              <a:ext uri="{FF2B5EF4-FFF2-40B4-BE49-F238E27FC236}">
                <a16:creationId xmlns:a16="http://schemas.microsoft.com/office/drawing/2014/main" id="{B6EAB702-E30B-4840-A700-BA0819BADD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000" y="1676400"/>
            <a:ext cx="8305800" cy="3962400"/>
          </a:xfrm>
        </p:spPr>
        <p:txBody>
          <a:bodyPr/>
          <a:lstStyle/>
          <a:p>
            <a:pPr marL="342900" indent="-342900" algn="l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chemeClr val="tx1"/>
                </a:solidFill>
              </a:rPr>
              <a:t>Sit close to your desk so you don’t have to bend forward. </a:t>
            </a:r>
          </a:p>
          <a:p>
            <a:pPr marL="342900" indent="-342900" algn="l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chemeClr val="tx1"/>
                </a:solidFill>
              </a:rPr>
              <a:t>If you do bend, bend from your hips.</a:t>
            </a:r>
            <a:endParaRPr lang="en-US" altLang="en-US" sz="2600" b="1" dirty="0">
              <a:solidFill>
                <a:schemeClr val="tx1"/>
              </a:solidFill>
              <a:latin typeface="Times New Roman" pitchFamily="18" charset="0"/>
            </a:endParaRPr>
          </a:p>
          <a:p>
            <a:pPr marL="342900" indent="-342900" algn="l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chemeClr val="tx1"/>
                </a:solidFill>
              </a:rPr>
              <a:t>Position your work or chair so you can look forward rather than down. </a:t>
            </a:r>
          </a:p>
          <a:p>
            <a:pPr marL="342900" indent="-342900" algn="l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chemeClr val="tx1"/>
                </a:solidFill>
              </a:rPr>
              <a:t>Use a document holder or move your computer screen so the top of it is at eye level.</a:t>
            </a:r>
            <a:endParaRPr lang="en-US" altLang="en-US" sz="2600" b="1" dirty="0">
              <a:solidFill>
                <a:schemeClr val="tx1"/>
              </a:solidFill>
              <a:latin typeface="Times New Roman" pitchFamily="18" charset="0"/>
            </a:endParaRPr>
          </a:p>
          <a:p>
            <a:pPr marL="342900" indent="-342900" algn="l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chemeClr val="tx1"/>
                </a:solidFill>
              </a:rPr>
              <a:t>Shift your position frequently to prevent strain.  </a:t>
            </a:r>
          </a:p>
          <a:p>
            <a:pPr marL="342900" indent="-342900" algn="l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chemeClr val="tx1"/>
                </a:solidFill>
              </a:rPr>
              <a:t>Take a break or do stretching exercises.</a:t>
            </a:r>
            <a:endParaRPr lang="en-US" altLang="en-US" sz="2600" dirty="0">
              <a:solidFill>
                <a:schemeClr val="tx1"/>
              </a:solidFill>
              <a:latin typeface="Times New Roman" pitchFamily="18" charset="0"/>
            </a:endParaRPr>
          </a:p>
          <a:p>
            <a:pPr algn="l" eaLnBrk="1" hangingPunct="1">
              <a:buFont typeface="Arial" charset="0"/>
              <a:buNone/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748" name="Slide Number Placeholder 3">
            <a:extLst>
              <a:ext uri="{FF2B5EF4-FFF2-40B4-BE49-F238E27FC236}">
                <a16:creationId xmlns:a16="http://schemas.microsoft.com/office/drawing/2014/main" id="{A373B357-68C2-4C4D-BCF6-C7886D1E9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7620000" y="6356350"/>
            <a:ext cx="1066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93C6B733-325C-44EC-A936-E5D0063DA5A9}" type="slidenum">
              <a:rPr lang="en-US" altLang="en-US" sz="1400">
                <a:solidFill>
                  <a:srgbClr val="FFFFFF"/>
                </a:solidFill>
                <a:latin typeface="Verdana" panose="020B0604030504040204" pitchFamily="34" charset="0"/>
              </a:rPr>
              <a:pPr algn="ctr"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40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31749" name="Footer Placeholder 4">
            <a:extLst>
              <a:ext uri="{FF2B5EF4-FFF2-40B4-BE49-F238E27FC236}">
                <a16:creationId xmlns:a16="http://schemas.microsoft.com/office/drawing/2014/main" id="{1B1ADDE8-DD63-4316-B705-18A0C7AD0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>
                <a:solidFill>
                  <a:srgbClr val="FFFFFF"/>
                </a:solidFill>
                <a:latin typeface="Verdana" panose="020B0604030504040204" pitchFamily="34" charset="0"/>
              </a:rPr>
              <a:t>PPT-010-03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>
            <a:extLst>
              <a:ext uri="{FF2B5EF4-FFF2-40B4-BE49-F238E27FC236}">
                <a16:creationId xmlns:a16="http://schemas.microsoft.com/office/drawing/2014/main" id="{E2894589-F7FD-4825-AF04-5274E01523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381000"/>
            <a:ext cx="5334000" cy="533400"/>
          </a:xfrm>
        </p:spPr>
        <p:txBody>
          <a:bodyPr/>
          <a:lstStyle/>
          <a:p>
            <a:pPr eaLnBrk="1" hangingPunct="1"/>
            <a:r>
              <a:rPr lang="en-US" altLang="en-US" sz="2800">
                <a:solidFill>
                  <a:schemeClr val="bg1"/>
                </a:solidFill>
                <a:latin typeface="Verdana" panose="020B0604030504040204" pitchFamily="34" charset="0"/>
              </a:rPr>
              <a:t>Sitting </a:t>
            </a:r>
          </a:p>
        </p:txBody>
      </p:sp>
      <p:sp>
        <p:nvSpPr>
          <p:cNvPr id="33795" name="Subtitle 2">
            <a:extLst>
              <a:ext uri="{FF2B5EF4-FFF2-40B4-BE49-F238E27FC236}">
                <a16:creationId xmlns:a16="http://schemas.microsoft.com/office/drawing/2014/main" id="{97CA9161-89A5-4157-8A76-6AC479A29E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1295400"/>
            <a:ext cx="8305800" cy="4876800"/>
          </a:xfrm>
        </p:spPr>
        <p:txBody>
          <a:bodyPr/>
          <a:lstStyle/>
          <a:p>
            <a:pPr marL="342900" indent="-342900" algn="l" eaLnBrk="1" hangingPunct="1">
              <a:buFont typeface="Arial" panose="020B0604020202020204" pitchFamily="34" charset="0"/>
              <a:buChar char="•"/>
            </a:pPr>
            <a:r>
              <a:rPr lang="en-US" altLang="en-US">
                <a:solidFill>
                  <a:schemeClr val="tx1"/>
                </a:solidFill>
              </a:rPr>
              <a:t>Use a straight chair with support for your lower spinal curve. </a:t>
            </a:r>
          </a:p>
          <a:p>
            <a:pPr marL="342900" indent="-342900" algn="l" eaLnBrk="1" hangingPunct="1">
              <a:buFont typeface="Arial" panose="020B0604020202020204" pitchFamily="34" charset="0"/>
              <a:buChar char="•"/>
            </a:pPr>
            <a:r>
              <a:rPr lang="en-US" altLang="en-US">
                <a:solidFill>
                  <a:schemeClr val="tx1"/>
                </a:solidFill>
              </a:rPr>
              <a:t>Use a small cushion or rolled up towel behind    your back to maintain the proper curve. </a:t>
            </a:r>
            <a:endParaRPr lang="en-US" altLang="en-US" sz="2500" b="1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marL="342900" indent="-342900" algn="l" eaLnBrk="1" hangingPunct="1">
              <a:buFont typeface="Arial" panose="020B0604020202020204" pitchFamily="34" charset="0"/>
              <a:buChar char="•"/>
            </a:pPr>
            <a:r>
              <a:rPr lang="en-US" altLang="en-US">
                <a:solidFill>
                  <a:schemeClr val="tx1"/>
                </a:solidFill>
              </a:rPr>
              <a:t>Check the seat’s height.  </a:t>
            </a:r>
          </a:p>
          <a:p>
            <a:pPr marL="342900" indent="-342900" algn="l" eaLnBrk="1" hangingPunct="1">
              <a:buFont typeface="Arial" panose="020B0604020202020204" pitchFamily="34" charset="0"/>
              <a:buChar char="•"/>
            </a:pPr>
            <a:r>
              <a:rPr lang="en-US" altLang="en-US">
                <a:solidFill>
                  <a:schemeClr val="tx1"/>
                </a:solidFill>
              </a:rPr>
              <a:t>Adjust your seat so that your knees are equal    with or slightly lower than your hips.  </a:t>
            </a:r>
          </a:p>
          <a:p>
            <a:pPr marL="342900" indent="-342900" algn="l" eaLnBrk="1" hangingPunct="1">
              <a:buFont typeface="Arial" panose="020B0604020202020204" pitchFamily="34" charset="0"/>
              <a:buChar char="•"/>
            </a:pPr>
            <a:r>
              <a:rPr lang="en-US" altLang="en-US">
                <a:solidFill>
                  <a:schemeClr val="tx1"/>
                </a:solidFill>
              </a:rPr>
              <a:t>If  the seat’s height is not adjustable use a   footrest if necessary.</a:t>
            </a:r>
            <a:endParaRPr lang="en-US" altLang="en-US" b="1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marL="342900" indent="-342900" algn="l" eaLnBrk="1" hangingPunct="1">
              <a:buFont typeface="Arial" panose="020B0604020202020204" pitchFamily="34" charset="0"/>
              <a:buChar char="•"/>
            </a:pPr>
            <a:r>
              <a:rPr lang="en-US" altLang="en-US">
                <a:solidFill>
                  <a:schemeClr val="tx1"/>
                </a:solidFill>
              </a:rPr>
              <a:t>Keep your feet flat; avoid crossing your legs.</a:t>
            </a:r>
            <a:endParaRPr lang="en-US" altLang="en-US" b="1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marL="342900" indent="-342900" algn="l" eaLnBrk="1" hangingPunct="1">
              <a:buFont typeface="Arial" panose="020B0604020202020204" pitchFamily="34" charset="0"/>
              <a:buChar char="•"/>
            </a:pPr>
            <a:r>
              <a:rPr lang="en-US" altLang="en-US">
                <a:solidFill>
                  <a:schemeClr val="tx1"/>
                </a:solidFill>
              </a:rPr>
              <a:t>Keep your ankles and elbows at right angles.</a:t>
            </a:r>
          </a:p>
          <a:p>
            <a:pPr marL="342900" indent="-342900" algn="l" eaLnBrk="1" hangingPunct="1">
              <a:buFont typeface="Arial" panose="020B0604020202020204" pitchFamily="34" charset="0"/>
              <a:buChar char="•"/>
            </a:pP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33796" name="Slide Number Placeholder 3">
            <a:extLst>
              <a:ext uri="{FF2B5EF4-FFF2-40B4-BE49-F238E27FC236}">
                <a16:creationId xmlns:a16="http://schemas.microsoft.com/office/drawing/2014/main" id="{C1818FF8-C013-49E2-A3A6-947E19BFB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7620000" y="6356350"/>
            <a:ext cx="1066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DE63284B-1EBB-4A8E-A733-C7CBDED412C7}" type="slidenum">
              <a:rPr lang="en-US" altLang="en-US" sz="1400">
                <a:solidFill>
                  <a:srgbClr val="FFFFFF"/>
                </a:solidFill>
                <a:latin typeface="Verdana" panose="020B0604030504040204" pitchFamily="34" charset="0"/>
              </a:rPr>
              <a:pPr algn="ctr"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40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33797" name="Footer Placeholder 4">
            <a:extLst>
              <a:ext uri="{FF2B5EF4-FFF2-40B4-BE49-F238E27FC236}">
                <a16:creationId xmlns:a16="http://schemas.microsoft.com/office/drawing/2014/main" id="{8C40863C-827D-4DFE-94E5-6794C2B4D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>
                <a:solidFill>
                  <a:srgbClr val="FFFFFF"/>
                </a:solidFill>
                <a:latin typeface="Verdana" panose="020B0604030504040204" pitchFamily="34" charset="0"/>
              </a:rPr>
              <a:t>PPT-010-03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>
            <a:extLst>
              <a:ext uri="{FF2B5EF4-FFF2-40B4-BE49-F238E27FC236}">
                <a16:creationId xmlns:a16="http://schemas.microsoft.com/office/drawing/2014/main" id="{2167E460-9240-41EA-ABB2-525F05A0E1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381000"/>
            <a:ext cx="5334000" cy="533400"/>
          </a:xfrm>
        </p:spPr>
        <p:txBody>
          <a:bodyPr/>
          <a:lstStyle/>
          <a:p>
            <a:pPr eaLnBrk="1" hangingPunct="1"/>
            <a:r>
              <a:rPr lang="en-US" altLang="en-US" sz="2800">
                <a:solidFill>
                  <a:schemeClr val="bg1"/>
                </a:solidFill>
                <a:latin typeface="Verdana" panose="020B0604030504040204" pitchFamily="34" charset="0"/>
              </a:rPr>
              <a:t>MSDs-Joint Disorders</a:t>
            </a:r>
          </a:p>
        </p:txBody>
      </p:sp>
      <p:sp>
        <p:nvSpPr>
          <p:cNvPr id="4099" name="Subtitle 2">
            <a:extLst>
              <a:ext uri="{FF2B5EF4-FFF2-40B4-BE49-F238E27FC236}">
                <a16:creationId xmlns:a16="http://schemas.microsoft.com/office/drawing/2014/main" id="{A7E109F2-62EE-4F96-B6E4-E90BAD59E8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1524000"/>
            <a:ext cx="7467600" cy="3886200"/>
          </a:xfrm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endParaRPr lang="en-US" altLang="en-US" sz="1600" b="1" u="sng" dirty="0">
              <a:latin typeface="Times New Roman" pitchFamily="18" charset="0"/>
              <a:cs typeface="Arial" charset="0"/>
            </a:endParaRPr>
          </a:p>
          <a:p>
            <a:pPr marL="342900" indent="-342900" algn="l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chemeClr val="tx1"/>
                </a:solidFill>
                <a:cs typeface="Arial" charset="0"/>
              </a:rPr>
              <a:t>Joints involve many structures, including </a:t>
            </a:r>
            <a:br>
              <a:rPr lang="en-US" altLang="en-US" dirty="0">
                <a:solidFill>
                  <a:schemeClr val="tx1"/>
                </a:solidFill>
                <a:cs typeface="Arial" charset="0"/>
              </a:rPr>
            </a:br>
            <a:r>
              <a:rPr lang="en-US" altLang="en-US" dirty="0">
                <a:solidFill>
                  <a:schemeClr val="tx1"/>
                </a:solidFill>
                <a:cs typeface="Arial" charset="0"/>
              </a:rPr>
              <a:t>tendons, muscles, nerves, and bones.</a:t>
            </a:r>
            <a:endParaRPr lang="en-US" altLang="en-US" dirty="0">
              <a:solidFill>
                <a:schemeClr val="tx1"/>
              </a:solidFill>
            </a:endParaRPr>
          </a:p>
          <a:p>
            <a:pPr algn="l" eaLnBrk="1" hangingPunct="1">
              <a:buFont typeface="Arial" charset="0"/>
              <a:buNone/>
              <a:defRPr/>
            </a:pPr>
            <a:endParaRPr lang="en-US" altLang="en-US" dirty="0">
              <a:solidFill>
                <a:schemeClr val="tx1"/>
              </a:solidFill>
              <a:cs typeface="Arial" charset="0"/>
            </a:endParaRPr>
          </a:p>
          <a:p>
            <a:pPr marL="342900" indent="-342900" algn="l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chemeClr val="tx1"/>
                </a:solidFill>
                <a:cs typeface="Arial" charset="0"/>
              </a:rPr>
              <a:t>Inflammation may be caused by joint </a:t>
            </a:r>
            <a:br>
              <a:rPr lang="en-US" altLang="en-US" dirty="0">
                <a:solidFill>
                  <a:schemeClr val="tx1"/>
                </a:solidFill>
                <a:cs typeface="Arial" charset="0"/>
              </a:rPr>
            </a:br>
            <a:r>
              <a:rPr lang="en-US" altLang="en-US" dirty="0">
                <a:solidFill>
                  <a:schemeClr val="tx1"/>
                </a:solidFill>
                <a:cs typeface="Arial" charset="0"/>
              </a:rPr>
              <a:t>damage or repetitive heavy use.</a:t>
            </a:r>
            <a:endParaRPr lang="en-US" altLang="en-US" dirty="0">
              <a:solidFill>
                <a:schemeClr val="tx1"/>
              </a:solidFill>
            </a:endParaRPr>
          </a:p>
          <a:p>
            <a:pPr algn="l" eaLnBrk="1" hangingPunct="1">
              <a:buFont typeface="Arial" charset="0"/>
              <a:buNone/>
              <a:defRPr/>
            </a:pPr>
            <a:endParaRPr lang="en-US" altLang="en-US" dirty="0">
              <a:solidFill>
                <a:schemeClr val="tx1"/>
              </a:solidFill>
              <a:cs typeface="Arial" charset="0"/>
            </a:endParaRPr>
          </a:p>
          <a:p>
            <a:pPr marL="342900" indent="-342900" algn="l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chemeClr val="tx1"/>
                </a:solidFill>
              </a:rPr>
              <a:t>With inadequate repair, cartilage thinning </a:t>
            </a:r>
            <a:br>
              <a:rPr lang="en-US" altLang="en-US" dirty="0">
                <a:solidFill>
                  <a:schemeClr val="tx1"/>
                </a:solidFill>
              </a:rPr>
            </a:br>
            <a:r>
              <a:rPr lang="en-US" altLang="en-US" dirty="0">
                <a:solidFill>
                  <a:schemeClr val="tx1"/>
                </a:solidFill>
              </a:rPr>
              <a:t>may lead to osteoarthritis.</a:t>
            </a:r>
          </a:p>
          <a:p>
            <a:pPr algn="l" eaLnBrk="1" hangingPunct="1">
              <a:buFont typeface="Arial" charset="0"/>
              <a:buNone/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844" name="Slide Number Placeholder 3">
            <a:extLst>
              <a:ext uri="{FF2B5EF4-FFF2-40B4-BE49-F238E27FC236}">
                <a16:creationId xmlns:a16="http://schemas.microsoft.com/office/drawing/2014/main" id="{DF9BBCA5-6F25-4BE2-A9D0-B1B602BCE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7620000" y="6356350"/>
            <a:ext cx="1066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84AD3467-8E35-4192-B8D2-794F262377B0}" type="slidenum">
              <a:rPr lang="en-US" altLang="en-US" sz="1400">
                <a:solidFill>
                  <a:srgbClr val="FFFFFF"/>
                </a:solidFill>
                <a:latin typeface="Verdana" panose="020B0604030504040204" pitchFamily="34" charset="0"/>
              </a:rPr>
              <a:pPr algn="ctr"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40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35845" name="Footer Placeholder 4">
            <a:extLst>
              <a:ext uri="{FF2B5EF4-FFF2-40B4-BE49-F238E27FC236}">
                <a16:creationId xmlns:a16="http://schemas.microsoft.com/office/drawing/2014/main" id="{94F6B0B0-691B-4098-86F0-4DE169265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>
                <a:solidFill>
                  <a:srgbClr val="FFFFFF"/>
                </a:solidFill>
                <a:latin typeface="Verdana" panose="020B0604030504040204" pitchFamily="34" charset="0"/>
              </a:rPr>
              <a:t>PPT-010-03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>
            <a:extLst>
              <a:ext uri="{FF2B5EF4-FFF2-40B4-BE49-F238E27FC236}">
                <a16:creationId xmlns:a16="http://schemas.microsoft.com/office/drawing/2014/main" id="{54C0E75E-DF4E-47A0-BAC8-1D52DA6D41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381000"/>
            <a:ext cx="5334000" cy="533400"/>
          </a:xfrm>
        </p:spPr>
        <p:txBody>
          <a:bodyPr/>
          <a:lstStyle/>
          <a:p>
            <a:pPr eaLnBrk="1" hangingPunct="1"/>
            <a:r>
              <a:rPr lang="en-US" altLang="en-US" sz="2800">
                <a:solidFill>
                  <a:schemeClr val="bg1"/>
                </a:solidFill>
                <a:latin typeface="Verdana" panose="020B0604030504040204" pitchFamily="34" charset="0"/>
              </a:rPr>
              <a:t>MSDs-Joint Disorders</a:t>
            </a:r>
          </a:p>
        </p:txBody>
      </p:sp>
      <p:sp>
        <p:nvSpPr>
          <p:cNvPr id="22531" name="Subtitle 2">
            <a:extLst>
              <a:ext uri="{FF2B5EF4-FFF2-40B4-BE49-F238E27FC236}">
                <a16:creationId xmlns:a16="http://schemas.microsoft.com/office/drawing/2014/main" id="{5BD075FB-1C45-4D01-A8D4-998F7F92DF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000" y="1371600"/>
            <a:ext cx="8229600" cy="4648200"/>
          </a:xfrm>
        </p:spPr>
        <p:txBody>
          <a:bodyPr/>
          <a:lstStyle/>
          <a:p>
            <a:pPr marL="342900" indent="-342900" algn="l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chemeClr val="tx1"/>
                </a:solidFill>
              </a:rPr>
              <a:t> Work tasks that may be associated with lower-</a:t>
            </a:r>
            <a:br>
              <a:rPr lang="en-US" altLang="en-US" dirty="0">
                <a:solidFill>
                  <a:schemeClr val="tx1"/>
                </a:solidFill>
              </a:rPr>
            </a:br>
            <a:r>
              <a:rPr lang="en-US" altLang="en-US" dirty="0">
                <a:solidFill>
                  <a:schemeClr val="tx1"/>
                </a:solidFill>
              </a:rPr>
              <a:t> extremity joint loading: Repetitive/prolonged  </a:t>
            </a:r>
            <a:br>
              <a:rPr lang="en-US" altLang="en-US" dirty="0">
                <a:solidFill>
                  <a:schemeClr val="tx1"/>
                </a:solidFill>
              </a:rPr>
            </a:br>
            <a:r>
              <a:rPr lang="en-US" altLang="en-US" dirty="0">
                <a:solidFill>
                  <a:schemeClr val="tx1"/>
                </a:solidFill>
              </a:rPr>
              <a:t> stair or ladder climbing, kneeling, squatting, </a:t>
            </a:r>
            <a:br>
              <a:rPr lang="en-US" altLang="en-US" dirty="0">
                <a:solidFill>
                  <a:schemeClr val="tx1"/>
                </a:solidFill>
              </a:rPr>
            </a:br>
            <a:r>
              <a:rPr lang="en-US" altLang="en-US" dirty="0">
                <a:solidFill>
                  <a:schemeClr val="tx1"/>
                </a:solidFill>
              </a:rPr>
              <a:t> standing, carrying heavy loads, jumping.</a:t>
            </a:r>
          </a:p>
          <a:p>
            <a:pPr algn="l" eaLnBrk="1" hangingPunct="1">
              <a:buFont typeface="Arial" charset="0"/>
              <a:buNone/>
              <a:defRPr/>
            </a:pPr>
            <a:endParaRPr lang="en-US" altLang="en-US" dirty="0">
              <a:solidFill>
                <a:schemeClr val="tx1"/>
              </a:solidFill>
            </a:endParaRPr>
          </a:p>
          <a:p>
            <a:pPr marL="342900" indent="-342900" algn="l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chemeClr val="tx1"/>
                </a:solidFill>
                <a:cs typeface="Times New Roman" pitchFamily="18" charset="0"/>
              </a:rPr>
              <a:t> Mechanical stresses associated with certain tasks </a:t>
            </a:r>
            <a:br>
              <a:rPr lang="en-US" altLang="en-US" dirty="0">
                <a:solidFill>
                  <a:schemeClr val="tx1"/>
                </a:solidFill>
                <a:cs typeface="Times New Roman" pitchFamily="18" charset="0"/>
              </a:rPr>
            </a:br>
            <a:r>
              <a:rPr lang="en-US" altLang="en-US" dirty="0">
                <a:solidFill>
                  <a:schemeClr val="tx1"/>
                </a:solidFill>
                <a:cs typeface="Times New Roman" pitchFamily="18" charset="0"/>
              </a:rPr>
              <a:t> can cause degenerative joint disease.</a:t>
            </a:r>
          </a:p>
          <a:p>
            <a:pPr algn="l" eaLnBrk="1" hangingPunct="1">
              <a:buFont typeface="Arial" charset="0"/>
              <a:buNone/>
              <a:defRPr/>
            </a:pPr>
            <a:endParaRPr lang="en-US" altLang="en-US" dirty="0">
              <a:solidFill>
                <a:schemeClr val="tx1"/>
              </a:solidFill>
              <a:cs typeface="Times New Roman" pitchFamily="18" charset="0"/>
            </a:endParaRPr>
          </a:p>
          <a:p>
            <a:pPr marL="342900" indent="-342900" algn="l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chemeClr val="tx1"/>
                </a:solidFill>
                <a:cs typeface="Times New Roman" pitchFamily="18" charset="0"/>
              </a:rPr>
              <a:t> Degenerative joint disease can occur even after </a:t>
            </a:r>
            <a:br>
              <a:rPr lang="en-US" altLang="en-US" dirty="0">
                <a:solidFill>
                  <a:schemeClr val="tx1"/>
                </a:solidFill>
                <a:cs typeface="Times New Roman" pitchFamily="18" charset="0"/>
              </a:rPr>
            </a:br>
            <a:r>
              <a:rPr lang="en-US" altLang="en-US" dirty="0">
                <a:solidFill>
                  <a:schemeClr val="tx1"/>
                </a:solidFill>
                <a:cs typeface="Times New Roman" pitchFamily="18" charset="0"/>
              </a:rPr>
              <a:t> relatively low loads on joints if the forces are  </a:t>
            </a:r>
            <a:br>
              <a:rPr lang="en-US" altLang="en-US" dirty="0">
                <a:solidFill>
                  <a:schemeClr val="tx1"/>
                </a:solidFill>
                <a:cs typeface="Times New Roman" pitchFamily="18" charset="0"/>
              </a:rPr>
            </a:br>
            <a:r>
              <a:rPr lang="en-US" altLang="en-US" dirty="0">
                <a:solidFill>
                  <a:schemeClr val="tx1"/>
                </a:solidFill>
                <a:cs typeface="Times New Roman" pitchFamily="18" charset="0"/>
              </a:rPr>
              <a:t> applied impulsively and repetitively.</a:t>
            </a:r>
          </a:p>
          <a:p>
            <a:pPr algn="l" eaLnBrk="1" hangingPunct="1">
              <a:buFont typeface="Arial" charset="0"/>
              <a:buNone/>
              <a:defRPr/>
            </a:pP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37892" name="Slide Number Placeholder 3">
            <a:extLst>
              <a:ext uri="{FF2B5EF4-FFF2-40B4-BE49-F238E27FC236}">
                <a16:creationId xmlns:a16="http://schemas.microsoft.com/office/drawing/2014/main" id="{B2B6D370-0B9E-4BEF-80D8-64A26F6BC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7620000" y="6356350"/>
            <a:ext cx="1066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FD6D1DA4-FF93-4AAD-8019-F718D82F9BDF}" type="slidenum">
              <a:rPr lang="en-US" altLang="en-US" sz="1400">
                <a:solidFill>
                  <a:srgbClr val="FFFFFF"/>
                </a:solidFill>
                <a:latin typeface="Verdana" panose="020B0604030504040204" pitchFamily="34" charset="0"/>
              </a:rPr>
              <a:pPr algn="ctr"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40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37893" name="Footer Placeholder 4">
            <a:extLst>
              <a:ext uri="{FF2B5EF4-FFF2-40B4-BE49-F238E27FC236}">
                <a16:creationId xmlns:a16="http://schemas.microsoft.com/office/drawing/2014/main" id="{3613EDBD-192C-46AA-8527-5C717AE21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>
                <a:solidFill>
                  <a:srgbClr val="FFFFFF"/>
                </a:solidFill>
                <a:latin typeface="Verdana" panose="020B0604030504040204" pitchFamily="34" charset="0"/>
              </a:rPr>
              <a:t>PPT-010-03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>
            <a:extLst>
              <a:ext uri="{FF2B5EF4-FFF2-40B4-BE49-F238E27FC236}">
                <a16:creationId xmlns:a16="http://schemas.microsoft.com/office/drawing/2014/main" id="{A96F976B-386D-4F49-BA76-EF850D0B2C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381000"/>
            <a:ext cx="5334000" cy="533400"/>
          </a:xfrm>
        </p:spPr>
        <p:txBody>
          <a:bodyPr/>
          <a:lstStyle/>
          <a:p>
            <a:pPr eaLnBrk="1" hangingPunct="1"/>
            <a:r>
              <a:rPr lang="en-US" altLang="en-US" sz="2800">
                <a:solidFill>
                  <a:schemeClr val="bg1"/>
                </a:solidFill>
                <a:latin typeface="Verdana" panose="020B0604030504040204" pitchFamily="34" charset="0"/>
              </a:rPr>
              <a:t>MSD Risk Factors-Avoid:</a:t>
            </a:r>
          </a:p>
        </p:txBody>
      </p:sp>
      <p:sp>
        <p:nvSpPr>
          <p:cNvPr id="24579" name="Subtitle 2">
            <a:extLst>
              <a:ext uri="{FF2B5EF4-FFF2-40B4-BE49-F238E27FC236}">
                <a16:creationId xmlns:a16="http://schemas.microsoft.com/office/drawing/2014/main" id="{FD45D84A-B560-4253-8FB1-CD1B6D799E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1487488"/>
            <a:ext cx="8229600" cy="4648200"/>
          </a:xfrm>
        </p:spPr>
        <p:txBody>
          <a:bodyPr/>
          <a:lstStyle/>
          <a:p>
            <a:pPr algn="l" eaLnBrk="1" hangingPunct="1"/>
            <a:r>
              <a:rPr lang="en-US" altLang="en-US" sz="1800" b="1">
                <a:solidFill>
                  <a:schemeClr val="tx1"/>
                </a:solidFill>
                <a:cs typeface="Times New Roman" panose="02020603050405020304" pitchFamily="18" charset="0"/>
              </a:rPr>
              <a:t>•</a:t>
            </a:r>
            <a:r>
              <a:rPr lang="en-US" altLang="en-US" sz="25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chemeClr val="tx1"/>
                </a:solidFill>
                <a:cs typeface="Times New Roman" panose="02020603050405020304" pitchFamily="18" charset="0"/>
              </a:rPr>
              <a:t>Bent wrists </a:t>
            </a:r>
          </a:p>
          <a:p>
            <a:pPr algn="l" eaLnBrk="1" hangingPunct="1"/>
            <a:r>
              <a:rPr lang="en-US" altLang="en-US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</a:p>
          <a:p>
            <a:pPr algn="l" eaLnBrk="1" hangingPunct="1"/>
            <a:r>
              <a:rPr lang="en-US" altLang="en-US">
                <a:solidFill>
                  <a:schemeClr val="tx1"/>
                </a:solidFill>
                <a:cs typeface="Times New Roman" panose="02020603050405020304" pitchFamily="18" charset="0"/>
              </a:rPr>
              <a:t>• Twisting at the waist</a:t>
            </a:r>
          </a:p>
          <a:p>
            <a:pPr algn="l" eaLnBrk="1" hangingPunct="1"/>
            <a:endParaRPr lang="en-US" altLang="en-US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l" eaLnBrk="1" hangingPunct="1"/>
            <a:r>
              <a:rPr lang="en-US" altLang="en-US">
                <a:solidFill>
                  <a:schemeClr val="tx1"/>
                </a:solidFill>
                <a:cs typeface="Times New Roman" panose="02020603050405020304" pitchFamily="18" charset="0"/>
              </a:rPr>
              <a:t>• Rolled shoulders</a:t>
            </a:r>
          </a:p>
          <a:p>
            <a:pPr algn="l" eaLnBrk="1" hangingPunct="1"/>
            <a:endParaRPr lang="en-US" altLang="en-US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l" eaLnBrk="1" hangingPunct="1"/>
            <a:r>
              <a:rPr lang="en-US" altLang="en-US">
                <a:solidFill>
                  <a:schemeClr val="tx1"/>
                </a:solidFill>
                <a:cs typeface="Times New Roman" panose="02020603050405020304" pitchFamily="18" charset="0"/>
              </a:rPr>
              <a:t>• Leaning forward</a:t>
            </a:r>
          </a:p>
          <a:p>
            <a:pPr algn="l" eaLnBrk="1" hangingPunct="1"/>
            <a:endParaRPr lang="en-US" altLang="en-US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l" eaLnBrk="1" hangingPunct="1"/>
            <a:r>
              <a:rPr lang="en-US" altLang="en-US">
                <a:solidFill>
                  <a:schemeClr val="tx1"/>
                </a:solidFill>
                <a:cs typeface="Times New Roman" panose="02020603050405020304" pitchFamily="18" charset="0"/>
              </a:rPr>
              <a:t>• Bending at the waist</a:t>
            </a:r>
          </a:p>
          <a:p>
            <a:pPr algn="l" eaLnBrk="1" hangingPunct="1"/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39940" name="Slide Number Placeholder 3">
            <a:extLst>
              <a:ext uri="{FF2B5EF4-FFF2-40B4-BE49-F238E27FC236}">
                <a16:creationId xmlns:a16="http://schemas.microsoft.com/office/drawing/2014/main" id="{BFD56D1D-13DC-44DF-972C-2903EE51C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7620000" y="6356350"/>
            <a:ext cx="1066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D3369914-9574-4685-A672-5F14F2BDEA48}" type="slidenum">
              <a:rPr lang="en-US" altLang="en-US" sz="1400">
                <a:solidFill>
                  <a:srgbClr val="FFFFFF"/>
                </a:solidFill>
                <a:latin typeface="Verdana" panose="020B0604030504040204" pitchFamily="34" charset="0"/>
              </a:rPr>
              <a:pPr algn="ctr"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40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39941" name="Footer Placeholder 4">
            <a:extLst>
              <a:ext uri="{FF2B5EF4-FFF2-40B4-BE49-F238E27FC236}">
                <a16:creationId xmlns:a16="http://schemas.microsoft.com/office/drawing/2014/main" id="{C30D25CD-20DD-4618-8F39-3F3150CE3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>
                <a:solidFill>
                  <a:srgbClr val="FFFFFF"/>
                </a:solidFill>
                <a:latin typeface="Verdana" panose="020B0604030504040204" pitchFamily="34" charset="0"/>
              </a:rPr>
              <a:t>PPT-010-03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36EDC6-AE7E-4B00-B83C-3E2C848F12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438400"/>
            <a:ext cx="1508125" cy="347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59A8190-9D20-4AF7-8956-68B2FA7D5A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190625"/>
            <a:ext cx="3292475" cy="113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>
            <a:extLst>
              <a:ext uri="{FF2B5EF4-FFF2-40B4-BE49-F238E27FC236}">
                <a16:creationId xmlns:a16="http://schemas.microsoft.com/office/drawing/2014/main" id="{D99C5F1A-8790-4C5F-9D7F-BF331A81BB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381000"/>
            <a:ext cx="5334000" cy="533400"/>
          </a:xfrm>
        </p:spPr>
        <p:txBody>
          <a:bodyPr/>
          <a:lstStyle/>
          <a:p>
            <a:pPr eaLnBrk="1" hangingPunct="1"/>
            <a:r>
              <a:rPr lang="en-US" altLang="en-US" sz="2800">
                <a:solidFill>
                  <a:schemeClr val="bg1"/>
                </a:solidFill>
                <a:latin typeface="Verdana" panose="020B0604030504040204" pitchFamily="34" charset="0"/>
              </a:rPr>
              <a:t>MSD Risk Factors-Avoid:</a:t>
            </a:r>
          </a:p>
        </p:txBody>
      </p:sp>
      <p:sp>
        <p:nvSpPr>
          <p:cNvPr id="4099" name="Subtitle 2">
            <a:extLst>
              <a:ext uri="{FF2B5EF4-FFF2-40B4-BE49-F238E27FC236}">
                <a16:creationId xmlns:a16="http://schemas.microsoft.com/office/drawing/2014/main" id="{9F3D82FF-AD72-4444-B247-5F482B4963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1419225"/>
            <a:ext cx="5867400" cy="4648200"/>
          </a:xfrm>
        </p:spPr>
        <p:txBody>
          <a:bodyPr/>
          <a:lstStyle/>
          <a:p>
            <a:pPr algn="l" eaLnBrk="1" hangingPunct="1">
              <a:buFont typeface="Arial" charset="0"/>
              <a:buNone/>
              <a:defRPr/>
            </a:pPr>
            <a:r>
              <a:rPr lang="en-US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Avoid:</a:t>
            </a:r>
          </a:p>
          <a:p>
            <a:pPr algn="l" eaLnBrk="1" hangingPunct="1">
              <a:buFont typeface="Arial" charset="0"/>
              <a:buNone/>
              <a:defRPr/>
            </a:pPr>
            <a:endParaRPr lang="en-US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  <a:p>
            <a:pPr marL="342900" indent="-342900" algn="l" eaLnBrk="1" hangingPunct="1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Winged elbows</a:t>
            </a:r>
          </a:p>
          <a:p>
            <a:pPr marL="342900" indent="-342900" algn="l" eaLnBrk="1" hangingPunct="1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  <a:p>
            <a:pPr marL="342900" indent="-342900" algn="l" eaLnBrk="1" hangingPunct="1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Overreaching</a:t>
            </a:r>
          </a:p>
          <a:p>
            <a:pPr marL="342900" indent="-342900" algn="l" eaLnBrk="1" hangingPunct="1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  <a:p>
            <a:pPr marL="342900" indent="-342900" algn="l" eaLnBrk="1" hangingPunct="1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Stepping backwards</a:t>
            </a:r>
          </a:p>
          <a:p>
            <a:pPr marL="342900" indent="-342900" algn="l" eaLnBrk="1" hangingPunct="1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  <a:p>
            <a:pPr marL="342900" indent="-342900" algn="l" eaLnBrk="1" hangingPunct="1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Locking your knees</a:t>
            </a:r>
          </a:p>
          <a:p>
            <a:pPr marL="342900" indent="-342900" algn="l" eaLnBrk="1" hangingPunct="1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1988" name="Slide Number Placeholder 3">
            <a:extLst>
              <a:ext uri="{FF2B5EF4-FFF2-40B4-BE49-F238E27FC236}">
                <a16:creationId xmlns:a16="http://schemas.microsoft.com/office/drawing/2014/main" id="{EC7497F9-8B55-4DF3-8E35-7F83D9FBE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7620000" y="6356350"/>
            <a:ext cx="1066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9FA69111-67C5-4CA0-BF95-12E24EC5702D}" type="slidenum">
              <a:rPr lang="en-US" altLang="en-US" sz="1400">
                <a:solidFill>
                  <a:srgbClr val="FFFFFF"/>
                </a:solidFill>
                <a:latin typeface="Verdana" panose="020B0604030504040204" pitchFamily="34" charset="0"/>
              </a:rPr>
              <a:pPr algn="ctr"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40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41989" name="Footer Placeholder 4">
            <a:extLst>
              <a:ext uri="{FF2B5EF4-FFF2-40B4-BE49-F238E27FC236}">
                <a16:creationId xmlns:a16="http://schemas.microsoft.com/office/drawing/2014/main" id="{91160C53-A9D6-44A9-AD25-2174F4E49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>
                <a:solidFill>
                  <a:srgbClr val="FFFFFF"/>
                </a:solidFill>
                <a:latin typeface="Verdana" panose="020B0604030504040204" pitchFamily="34" charset="0"/>
              </a:rPr>
              <a:t>PPT-010-03</a:t>
            </a:r>
          </a:p>
        </p:txBody>
      </p:sp>
      <p:pic>
        <p:nvPicPr>
          <p:cNvPr id="41990" name="Picture 1">
            <a:extLst>
              <a:ext uri="{FF2B5EF4-FFF2-40B4-BE49-F238E27FC236}">
                <a16:creationId xmlns:a16="http://schemas.microsoft.com/office/drawing/2014/main" id="{6B351914-E583-472B-AF35-1C927CEC3E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381125"/>
            <a:ext cx="2530475" cy="221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1" name="Picture 2">
            <a:extLst>
              <a:ext uri="{FF2B5EF4-FFF2-40B4-BE49-F238E27FC236}">
                <a16:creationId xmlns:a16="http://schemas.microsoft.com/office/drawing/2014/main" id="{D3DAE685-F1B6-4897-A14B-551BEB3BBB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152900"/>
            <a:ext cx="2743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8F36DB5B-7D7B-442F-9DED-A00CD36E22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381000"/>
            <a:ext cx="5334000" cy="533400"/>
          </a:xfrm>
        </p:spPr>
        <p:txBody>
          <a:bodyPr/>
          <a:lstStyle/>
          <a:p>
            <a:pPr eaLnBrk="1" hangingPunct="1"/>
            <a:r>
              <a:rPr lang="en-US" altLang="en-US" sz="2800">
                <a:solidFill>
                  <a:schemeClr val="bg1"/>
                </a:solidFill>
                <a:latin typeface="Verdana" panose="020B0604030504040204" pitchFamily="34" charset="0"/>
              </a:rPr>
              <a:t>Topics</a:t>
            </a:r>
          </a:p>
        </p:txBody>
      </p:sp>
      <p:sp>
        <p:nvSpPr>
          <p:cNvPr id="7171" name="Subtitle 2">
            <a:extLst>
              <a:ext uri="{FF2B5EF4-FFF2-40B4-BE49-F238E27FC236}">
                <a16:creationId xmlns:a16="http://schemas.microsoft.com/office/drawing/2014/main" id="{5A678FA4-99ED-46C4-AA4E-6F45E7018B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" y="2057400"/>
            <a:ext cx="4876800" cy="3962400"/>
          </a:xfrm>
        </p:spPr>
        <p:txBody>
          <a:bodyPr/>
          <a:lstStyle/>
          <a:p>
            <a:pPr marL="342900" indent="-342900" algn="l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chemeClr val="tx1"/>
                </a:solidFill>
              </a:rPr>
              <a:t>Hazard Identification</a:t>
            </a:r>
          </a:p>
          <a:p>
            <a:pPr marL="342900" indent="-342900" algn="l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chemeClr val="tx1"/>
                </a:solidFill>
              </a:rPr>
              <a:t>Musculoskeletal Disorders</a:t>
            </a:r>
          </a:p>
          <a:p>
            <a:pPr marL="342900" indent="-342900" algn="l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chemeClr val="tx1"/>
                </a:solidFill>
              </a:rPr>
              <a:t>Effects of Cold, Noise &amp; Lighting</a:t>
            </a:r>
          </a:p>
          <a:p>
            <a:pPr marL="342900" indent="-342900" algn="l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chemeClr val="tx1"/>
                </a:solidFill>
              </a:rPr>
              <a:t>Life Factors</a:t>
            </a:r>
          </a:p>
          <a:p>
            <a:pPr marL="342900" indent="-342900" algn="l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chemeClr val="tx1"/>
                </a:solidFill>
              </a:rPr>
              <a:t>Engineering &amp; Administrative Controls</a:t>
            </a:r>
          </a:p>
          <a:p>
            <a:pPr algn="l" eaLnBrk="1" hangingPunct="1">
              <a:defRPr/>
            </a:pPr>
            <a:endParaRPr lang="en-US" altLang="en-US" dirty="0">
              <a:solidFill>
                <a:schemeClr val="tx1"/>
              </a:solidFill>
            </a:endParaRPr>
          </a:p>
          <a:p>
            <a:pPr algn="l" eaLnBrk="1" hangingPunct="1">
              <a:defRPr/>
            </a:pP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14416EE7-7165-4789-9ADF-94721E85D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7620000" y="6356350"/>
            <a:ext cx="1066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523B5DD4-7C21-400C-9D6E-A33D80BD601C}" type="slidenum">
              <a:rPr lang="en-US" altLang="en-US" sz="1400">
                <a:solidFill>
                  <a:srgbClr val="FFFFFF"/>
                </a:solidFill>
                <a:latin typeface="Verdana" panose="020B0604030504040204" pitchFamily="34" charset="0"/>
              </a:rPr>
              <a:pPr algn="ctr"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40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7173" name="Footer Placeholder 4">
            <a:extLst>
              <a:ext uri="{FF2B5EF4-FFF2-40B4-BE49-F238E27FC236}">
                <a16:creationId xmlns:a16="http://schemas.microsoft.com/office/drawing/2014/main" id="{8CC6FD3B-8FB8-412C-A272-034713B68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>
                <a:solidFill>
                  <a:srgbClr val="FFFFFF"/>
                </a:solidFill>
                <a:latin typeface="Verdana" panose="020B0604030504040204" pitchFamily="34" charset="0"/>
              </a:rPr>
              <a:t>PPT-010-03</a:t>
            </a:r>
          </a:p>
        </p:txBody>
      </p:sp>
      <p:pic>
        <p:nvPicPr>
          <p:cNvPr id="7174" name="Picture 1">
            <a:extLst>
              <a:ext uri="{FF2B5EF4-FFF2-40B4-BE49-F238E27FC236}">
                <a16:creationId xmlns:a16="http://schemas.microsoft.com/office/drawing/2014/main" id="{1EAD8408-6920-458F-B5A8-1AC3BB1245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844675"/>
            <a:ext cx="3621088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>
            <a:extLst>
              <a:ext uri="{FF2B5EF4-FFF2-40B4-BE49-F238E27FC236}">
                <a16:creationId xmlns:a16="http://schemas.microsoft.com/office/drawing/2014/main" id="{FC60FE8F-EC92-4CDE-903B-50FC7DE0E8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381000"/>
            <a:ext cx="5334000" cy="533400"/>
          </a:xfrm>
        </p:spPr>
        <p:txBody>
          <a:bodyPr/>
          <a:lstStyle/>
          <a:p>
            <a:pPr eaLnBrk="1" hangingPunct="1"/>
            <a:r>
              <a:rPr lang="en-US" altLang="en-US" sz="2400">
                <a:solidFill>
                  <a:schemeClr val="bg1"/>
                </a:solidFill>
                <a:latin typeface="Verdana" panose="020B0604030504040204" pitchFamily="34" charset="0"/>
              </a:rPr>
              <a:t>MSD Risk Factors-Prevention</a:t>
            </a:r>
          </a:p>
        </p:txBody>
      </p:sp>
      <p:sp>
        <p:nvSpPr>
          <p:cNvPr id="4099" name="Subtitle 2">
            <a:extLst>
              <a:ext uri="{FF2B5EF4-FFF2-40B4-BE49-F238E27FC236}">
                <a16:creationId xmlns:a16="http://schemas.microsoft.com/office/drawing/2014/main" id="{6E8AD9E7-F556-4CBB-AA55-D7019B0AB1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400" y="1371600"/>
            <a:ext cx="8229600" cy="4648200"/>
          </a:xfrm>
        </p:spPr>
        <p:txBody>
          <a:bodyPr/>
          <a:lstStyle/>
          <a:p>
            <a:pPr marL="63500" indent="-63500" algn="l" eaLnBrk="1" hangingPunct="1">
              <a:buFont typeface="Arial" charset="0"/>
              <a:buNone/>
              <a:defRPr/>
            </a:pPr>
            <a:r>
              <a:rPr lang="en-US" altLang="en-US" i="1" u="sng" dirty="0">
                <a:solidFill>
                  <a:schemeClr val="tx1"/>
                </a:solidFill>
                <a:cs typeface="Arial" charset="0"/>
              </a:rPr>
              <a:t>Lifting</a:t>
            </a:r>
            <a:r>
              <a:rPr lang="en-US" altLang="en-US" i="1" dirty="0">
                <a:solidFill>
                  <a:schemeClr val="tx1"/>
                </a:solidFill>
                <a:cs typeface="Arial" charset="0"/>
              </a:rPr>
              <a:t>  </a:t>
            </a:r>
          </a:p>
          <a:p>
            <a:pPr marL="342900" indent="-342900" algn="l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chemeClr val="tx1"/>
                </a:solidFill>
                <a:cs typeface="Arial" charset="0"/>
              </a:rPr>
              <a:t> Place heavier material above the knees and   </a:t>
            </a:r>
            <a:br>
              <a:rPr lang="en-US" altLang="en-US" dirty="0">
                <a:solidFill>
                  <a:schemeClr val="tx1"/>
                </a:solidFill>
                <a:cs typeface="Arial" charset="0"/>
              </a:rPr>
            </a:br>
            <a:r>
              <a:rPr lang="en-US" altLang="en-US" dirty="0">
                <a:solidFill>
                  <a:schemeClr val="tx1"/>
                </a:solidFill>
                <a:cs typeface="Arial" charset="0"/>
              </a:rPr>
              <a:t> below shoulder height    </a:t>
            </a:r>
          </a:p>
          <a:p>
            <a:pPr marL="342900" indent="-342900" algn="l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chemeClr val="tx1"/>
                </a:solidFill>
                <a:cs typeface="Arial" charset="0"/>
              </a:rPr>
              <a:t> Use team lifting </a:t>
            </a:r>
          </a:p>
          <a:p>
            <a:pPr marL="342900" indent="-342900" algn="l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chemeClr val="tx1"/>
                </a:solidFill>
                <a:cs typeface="Arial" charset="0"/>
              </a:rPr>
              <a:t> Use mechanical devices such as tool supports, </a:t>
            </a:r>
            <a:br>
              <a:rPr lang="en-US" altLang="en-US" dirty="0">
                <a:solidFill>
                  <a:schemeClr val="tx1"/>
                </a:solidFill>
                <a:cs typeface="Arial" charset="0"/>
              </a:rPr>
            </a:br>
            <a:r>
              <a:rPr lang="en-US" altLang="en-US" dirty="0">
                <a:solidFill>
                  <a:schemeClr val="tx1"/>
                </a:solidFill>
                <a:cs typeface="Arial" charset="0"/>
              </a:rPr>
              <a:t> platforms lifts, barrel lifts, air lifts, and hoists</a:t>
            </a:r>
            <a:endParaRPr lang="en-US" altLang="en-US" i="1" dirty="0">
              <a:solidFill>
                <a:schemeClr val="tx1"/>
              </a:solidFill>
              <a:cs typeface="Arial" charset="0"/>
            </a:endParaRPr>
          </a:p>
          <a:p>
            <a:pPr marL="63500" indent="-63500" algn="l" eaLnBrk="1" hangingPunct="1">
              <a:buFont typeface="Arial" charset="0"/>
              <a:buNone/>
              <a:defRPr/>
            </a:pPr>
            <a:endParaRPr lang="en-US" altLang="en-US" b="1" dirty="0">
              <a:solidFill>
                <a:schemeClr val="tx1"/>
              </a:solidFill>
              <a:latin typeface="Times New Roman" pitchFamily="18" charset="0"/>
              <a:cs typeface="Arial" charset="0"/>
            </a:endParaRPr>
          </a:p>
          <a:p>
            <a:pPr marL="63500" indent="-63500" algn="l" eaLnBrk="1" hangingPunct="1">
              <a:buFont typeface="Arial" charset="0"/>
              <a:buNone/>
              <a:defRPr/>
            </a:pPr>
            <a:r>
              <a:rPr lang="en-US" altLang="en-US" b="1" dirty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                                         </a:t>
            </a:r>
            <a:r>
              <a:rPr lang="en-US" altLang="en-US" i="1" u="sng" dirty="0">
                <a:solidFill>
                  <a:schemeClr val="tx1"/>
                </a:solidFill>
                <a:cs typeface="Arial" charset="0"/>
              </a:rPr>
              <a:t>Moving</a:t>
            </a:r>
            <a:r>
              <a:rPr lang="en-US" altLang="en-US" i="1" dirty="0">
                <a:solidFill>
                  <a:schemeClr val="tx1"/>
                </a:solidFill>
                <a:cs typeface="Arial" charset="0"/>
              </a:rPr>
              <a:t>  </a:t>
            </a:r>
          </a:p>
          <a:p>
            <a:pPr marL="342900" indent="-342900" algn="l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chemeClr val="tx1"/>
                </a:solidFill>
                <a:cs typeface="Arial" charset="0"/>
              </a:rPr>
              <a:t> Lower required force by using carts, trolleys,  </a:t>
            </a:r>
            <a:br>
              <a:rPr lang="en-US" altLang="en-US" dirty="0">
                <a:solidFill>
                  <a:schemeClr val="tx1"/>
                </a:solidFill>
                <a:cs typeface="Arial" charset="0"/>
              </a:rPr>
            </a:br>
            <a:r>
              <a:rPr lang="en-US" altLang="en-US" dirty="0">
                <a:solidFill>
                  <a:schemeClr val="tx1"/>
                </a:solidFill>
                <a:cs typeface="Arial" charset="0"/>
              </a:rPr>
              <a:t> pallet jacks, conveyors and tracked lifts</a:t>
            </a:r>
            <a:endParaRPr lang="en-US" altLang="en-US" dirty="0">
              <a:solidFill>
                <a:schemeClr val="tx1"/>
              </a:solidFill>
            </a:endParaRPr>
          </a:p>
          <a:p>
            <a:pPr marL="342900" indent="-342900" algn="l" eaLnBrk="1" hangingPunct="1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4036" name="Slide Number Placeholder 3">
            <a:extLst>
              <a:ext uri="{FF2B5EF4-FFF2-40B4-BE49-F238E27FC236}">
                <a16:creationId xmlns:a16="http://schemas.microsoft.com/office/drawing/2014/main" id="{38FDD1F9-3478-49D8-8678-2C565EC4F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7620000" y="6356350"/>
            <a:ext cx="1066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2EC254CA-3B76-4EA8-B3DD-C4ECCA980BC0}" type="slidenum">
              <a:rPr lang="en-US" altLang="en-US" sz="1400">
                <a:solidFill>
                  <a:srgbClr val="FFFFFF"/>
                </a:solidFill>
                <a:latin typeface="Verdana" panose="020B0604030504040204" pitchFamily="34" charset="0"/>
              </a:rPr>
              <a:pPr algn="ctr"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40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44037" name="Footer Placeholder 4">
            <a:extLst>
              <a:ext uri="{FF2B5EF4-FFF2-40B4-BE49-F238E27FC236}">
                <a16:creationId xmlns:a16="http://schemas.microsoft.com/office/drawing/2014/main" id="{57E3DFE7-AB50-47AB-AC63-11BEFE90A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>
                <a:solidFill>
                  <a:srgbClr val="FFFFFF"/>
                </a:solidFill>
                <a:latin typeface="Verdana" panose="020B0604030504040204" pitchFamily="34" charset="0"/>
              </a:rPr>
              <a:t>PPT-010-03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>
            <a:extLst>
              <a:ext uri="{FF2B5EF4-FFF2-40B4-BE49-F238E27FC236}">
                <a16:creationId xmlns:a16="http://schemas.microsoft.com/office/drawing/2014/main" id="{F38FECA7-F878-470C-A77A-279B801987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381000"/>
            <a:ext cx="5334000" cy="533400"/>
          </a:xfrm>
        </p:spPr>
        <p:txBody>
          <a:bodyPr/>
          <a:lstStyle/>
          <a:p>
            <a:pPr eaLnBrk="1" hangingPunct="1"/>
            <a:r>
              <a:rPr lang="en-US" altLang="en-US" sz="2800">
                <a:solidFill>
                  <a:schemeClr val="bg1"/>
                </a:solidFill>
                <a:latin typeface="Verdana" panose="020B0604030504040204" pitchFamily="34" charset="0"/>
              </a:rPr>
              <a:t>MSD Risks-Pressure</a:t>
            </a:r>
          </a:p>
        </p:txBody>
      </p:sp>
      <p:sp>
        <p:nvSpPr>
          <p:cNvPr id="46083" name="Subtitle 2">
            <a:extLst>
              <a:ext uri="{FF2B5EF4-FFF2-40B4-BE49-F238E27FC236}">
                <a16:creationId xmlns:a16="http://schemas.microsoft.com/office/drawing/2014/main" id="{F794ABC3-2760-4F06-A769-1B8C757B60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000" y="1447800"/>
            <a:ext cx="8305800" cy="4495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>
                <a:solidFill>
                  <a:schemeClr val="tx1"/>
                </a:solidFill>
              </a:rPr>
              <a:t>Hazards = Damage to Nerves &amp; Blood Vessels</a:t>
            </a:r>
          </a:p>
          <a:p>
            <a:pPr eaLnBrk="1" hangingPunct="1">
              <a:lnSpc>
                <a:spcPct val="80000"/>
              </a:lnSpc>
            </a:pPr>
            <a:endParaRPr lang="en-US" altLang="en-US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hangingPunct="1">
              <a:lnSpc>
                <a:spcPct val="80000"/>
              </a:lnSpc>
            </a:pPr>
            <a:r>
              <a:rPr lang="en-US" altLang="en-US" sz="1800" b="1">
                <a:solidFill>
                  <a:schemeClr val="tx1"/>
                </a:solidFill>
                <a:cs typeface="Times New Roman" panose="02020603050405020304" pitchFamily="18" charset="0"/>
              </a:rPr>
              <a:t>•</a:t>
            </a:r>
            <a:r>
              <a:rPr lang="en-US" altLang="en-US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u="sng">
                <a:solidFill>
                  <a:schemeClr val="tx1"/>
                </a:solidFill>
              </a:rPr>
              <a:t>External Compression</a:t>
            </a:r>
            <a:r>
              <a:rPr lang="en-US" altLang="en-US">
                <a:solidFill>
                  <a:schemeClr val="tx1"/>
                </a:solidFill>
              </a:rPr>
              <a:t> – sharp edges concentrate</a:t>
            </a:r>
          </a:p>
          <a:p>
            <a:pPr algn="l" eaLnBrk="1" hangingPunct="1">
              <a:lnSpc>
                <a:spcPct val="80000"/>
              </a:lnSpc>
            </a:pPr>
            <a:r>
              <a:rPr lang="en-US" altLang="en-US">
                <a:solidFill>
                  <a:schemeClr val="tx1"/>
                </a:solidFill>
              </a:rPr>
              <a:t>   forces on a small area of the anatomy resulting in </a:t>
            </a:r>
            <a:br>
              <a:rPr lang="en-US" altLang="en-US">
                <a:solidFill>
                  <a:schemeClr val="tx1"/>
                </a:solidFill>
              </a:rPr>
            </a:br>
            <a:r>
              <a:rPr lang="en-US" altLang="en-US">
                <a:solidFill>
                  <a:schemeClr val="tx1"/>
                </a:solidFill>
              </a:rPr>
              <a:t>   high, localized pressure.</a:t>
            </a:r>
          </a:p>
          <a:p>
            <a:pPr algn="l" eaLnBrk="1" hangingPunct="1">
              <a:lnSpc>
                <a:spcPct val="80000"/>
              </a:lnSpc>
            </a:pPr>
            <a:r>
              <a:rPr lang="en-US" altLang="en-US">
                <a:solidFill>
                  <a:schemeClr val="tx1"/>
                </a:solidFill>
                <a:cs typeface="Times New Roman" panose="02020603050405020304" pitchFamily="18" charset="0"/>
              </a:rPr>
              <a:t>•  </a:t>
            </a:r>
            <a:r>
              <a:rPr lang="en-US" altLang="en-US" u="sng">
                <a:solidFill>
                  <a:schemeClr val="tx1"/>
                </a:solidFill>
                <a:cs typeface="Times New Roman" panose="02020603050405020304" pitchFamily="18" charset="0"/>
              </a:rPr>
              <a:t>Internal Compression</a:t>
            </a:r>
            <a:r>
              <a:rPr lang="en-US" altLang="en-US">
                <a:solidFill>
                  <a:schemeClr val="tx1"/>
                </a:solidFill>
                <a:cs typeface="Times New Roman" panose="02020603050405020304" pitchFamily="18" charset="0"/>
              </a:rPr>
              <a:t> – nerves, vessels, and  </a:t>
            </a:r>
            <a:br>
              <a:rPr lang="en-US" altLang="en-US">
                <a:solidFill>
                  <a:schemeClr val="tx1"/>
                </a:solidFill>
                <a:cs typeface="Times New Roman" panose="02020603050405020304" pitchFamily="18" charset="0"/>
              </a:rPr>
            </a:br>
            <a:r>
              <a:rPr lang="en-US" altLang="en-US">
                <a:solidFill>
                  <a:schemeClr val="tx1"/>
                </a:solidFill>
                <a:cs typeface="Times New Roman" panose="02020603050405020304" pitchFamily="18" charset="0"/>
              </a:rPr>
              <a:t>   other soft tissues may be internally compressed </a:t>
            </a:r>
            <a:br>
              <a:rPr lang="en-US" altLang="en-US">
                <a:solidFill>
                  <a:schemeClr val="tx1"/>
                </a:solidFill>
                <a:cs typeface="Times New Roman" panose="02020603050405020304" pitchFamily="18" charset="0"/>
              </a:rPr>
            </a:br>
            <a:r>
              <a:rPr lang="en-US" altLang="en-US">
                <a:solidFill>
                  <a:schemeClr val="tx1"/>
                </a:solidFill>
                <a:cs typeface="Times New Roman" panose="02020603050405020304" pitchFamily="18" charset="0"/>
              </a:rPr>
              <a:t>   under conditions of:      </a:t>
            </a:r>
          </a:p>
          <a:p>
            <a:pPr algn="l" eaLnBrk="1" hangingPunct="1">
              <a:lnSpc>
                <a:spcPct val="80000"/>
              </a:lnSpc>
            </a:pPr>
            <a:r>
              <a:rPr lang="en-US" altLang="en-US" i="1">
                <a:solidFill>
                  <a:schemeClr val="tx1"/>
                </a:solidFill>
                <a:cs typeface="Times New Roman" panose="02020603050405020304" pitchFamily="18" charset="0"/>
              </a:rPr>
              <a:t>                     ◦ </a:t>
            </a:r>
            <a:r>
              <a:rPr lang="en-US" altLang="en-US" sz="2000" i="1">
                <a:solidFill>
                  <a:schemeClr val="tx1"/>
                </a:solidFill>
                <a:cs typeface="Times New Roman" panose="02020603050405020304" pitchFamily="18" charset="0"/>
              </a:rPr>
              <a:t>High-force exertions</a:t>
            </a:r>
          </a:p>
          <a:p>
            <a:pPr algn="l" eaLnBrk="1" hangingPunct="1">
              <a:lnSpc>
                <a:spcPct val="80000"/>
              </a:lnSpc>
            </a:pPr>
            <a:r>
              <a:rPr lang="en-US" altLang="en-US" sz="2000" i="1">
                <a:solidFill>
                  <a:schemeClr val="tx1"/>
                </a:solidFill>
                <a:cs typeface="Times New Roman" panose="02020603050405020304" pitchFamily="18" charset="0"/>
              </a:rPr>
              <a:t>                         ◦ Awkward postures</a:t>
            </a:r>
          </a:p>
          <a:p>
            <a:pPr algn="l" eaLnBrk="1" hangingPunct="1">
              <a:lnSpc>
                <a:spcPct val="80000"/>
              </a:lnSpc>
            </a:pPr>
            <a:r>
              <a:rPr lang="en-US" altLang="en-US" sz="2000" i="1">
                <a:solidFill>
                  <a:schemeClr val="tx1"/>
                </a:solidFill>
                <a:cs typeface="Times New Roman" panose="02020603050405020304" pitchFamily="18" charset="0"/>
              </a:rPr>
              <a:t>                        ◦ Static postures</a:t>
            </a:r>
          </a:p>
          <a:p>
            <a:pPr algn="l" eaLnBrk="1" hangingPunct="1">
              <a:lnSpc>
                <a:spcPct val="80000"/>
              </a:lnSpc>
            </a:pPr>
            <a:r>
              <a:rPr lang="en-US" altLang="en-US" sz="2000" i="1">
                <a:solidFill>
                  <a:schemeClr val="tx1"/>
                </a:solidFill>
                <a:cs typeface="Times New Roman" panose="02020603050405020304" pitchFamily="18" charset="0"/>
              </a:rPr>
              <a:t>                       ◦ Swelling of injured tissue</a:t>
            </a:r>
          </a:p>
          <a:p>
            <a:pPr algn="l" eaLnBrk="1" hangingPunct="1">
              <a:lnSpc>
                <a:spcPct val="80000"/>
              </a:lnSpc>
            </a:pPr>
            <a:r>
              <a:rPr lang="en-US" altLang="en-US" sz="2000" i="1">
                <a:solidFill>
                  <a:schemeClr val="tx1"/>
                </a:solidFill>
                <a:cs typeface="Times New Roman" panose="02020603050405020304" pitchFamily="18" charset="0"/>
              </a:rPr>
              <a:t>                      ◦ High velocity or acceleration of movement</a:t>
            </a:r>
          </a:p>
          <a:p>
            <a:pPr algn="l" eaLnBrk="1" hangingPunct="1"/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6084" name="Slide Number Placeholder 3">
            <a:extLst>
              <a:ext uri="{FF2B5EF4-FFF2-40B4-BE49-F238E27FC236}">
                <a16:creationId xmlns:a16="http://schemas.microsoft.com/office/drawing/2014/main" id="{80E94CE7-E97C-472E-A3BD-D9BCFB744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7620000" y="6356350"/>
            <a:ext cx="1066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652BC982-85C6-40EA-84A9-95F9FAED163C}" type="slidenum">
              <a:rPr lang="en-US" altLang="en-US" sz="1400">
                <a:solidFill>
                  <a:srgbClr val="FFFFFF"/>
                </a:solidFill>
                <a:latin typeface="Verdana" panose="020B0604030504040204" pitchFamily="34" charset="0"/>
              </a:rPr>
              <a:pPr algn="ctr"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40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46085" name="Footer Placeholder 4">
            <a:extLst>
              <a:ext uri="{FF2B5EF4-FFF2-40B4-BE49-F238E27FC236}">
                <a16:creationId xmlns:a16="http://schemas.microsoft.com/office/drawing/2014/main" id="{D8247273-0026-4759-9E8E-0AF28541B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>
                <a:solidFill>
                  <a:srgbClr val="FFFFFF"/>
                </a:solidFill>
                <a:latin typeface="Verdana" panose="020B0604030504040204" pitchFamily="34" charset="0"/>
              </a:rPr>
              <a:t>PPT-010-03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>
            <a:extLst>
              <a:ext uri="{FF2B5EF4-FFF2-40B4-BE49-F238E27FC236}">
                <a16:creationId xmlns:a16="http://schemas.microsoft.com/office/drawing/2014/main" id="{47270F41-4001-4A3C-BF6B-F105B0F5CF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381000"/>
            <a:ext cx="5334000" cy="533400"/>
          </a:xfrm>
        </p:spPr>
        <p:txBody>
          <a:bodyPr/>
          <a:lstStyle/>
          <a:p>
            <a:pPr eaLnBrk="1" hangingPunct="1"/>
            <a:r>
              <a:rPr lang="en-US" altLang="en-US" sz="2800">
                <a:solidFill>
                  <a:schemeClr val="bg1"/>
                </a:solidFill>
                <a:latin typeface="Verdana" panose="020B0604030504040204" pitchFamily="34" charset="0"/>
              </a:rPr>
              <a:t>MSD Risks</a:t>
            </a:r>
          </a:p>
        </p:txBody>
      </p:sp>
      <p:sp>
        <p:nvSpPr>
          <p:cNvPr id="70659" name="Subtitle 2">
            <a:extLst>
              <a:ext uri="{FF2B5EF4-FFF2-40B4-BE49-F238E27FC236}">
                <a16:creationId xmlns:a16="http://schemas.microsoft.com/office/drawing/2014/main" id="{5C882CED-9E0C-4D79-8360-5B8C3D4458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400" y="2743200"/>
            <a:ext cx="4038600" cy="2057400"/>
          </a:xfrm>
        </p:spPr>
        <p:txBody>
          <a:bodyPr/>
          <a:lstStyle/>
          <a:p>
            <a:pPr marL="342900" indent="-342900" algn="l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Cold</a:t>
            </a:r>
          </a:p>
          <a:p>
            <a:pPr marL="342900" indent="-342900" algn="l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altLang="en-US" dirty="0">
              <a:solidFill>
                <a:schemeClr val="tx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l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Noise</a:t>
            </a:r>
          </a:p>
          <a:p>
            <a:pPr marL="342900" indent="-342900" algn="l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altLang="en-US" dirty="0">
              <a:solidFill>
                <a:schemeClr val="tx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l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Lighting</a:t>
            </a:r>
          </a:p>
          <a:p>
            <a:pPr algn="l" eaLnBrk="1" hangingPunct="1">
              <a:lnSpc>
                <a:spcPct val="90000"/>
              </a:lnSpc>
              <a:defRPr/>
            </a:pPr>
            <a:endParaRPr lang="en-US" altLang="en-US" sz="1800" dirty="0">
              <a:solidFill>
                <a:schemeClr val="tx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 eaLnBrk="1" hangingPunct="1">
              <a:defRPr/>
            </a:pP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48132" name="Slide Number Placeholder 3">
            <a:extLst>
              <a:ext uri="{FF2B5EF4-FFF2-40B4-BE49-F238E27FC236}">
                <a16:creationId xmlns:a16="http://schemas.microsoft.com/office/drawing/2014/main" id="{0457FCDC-7CF4-4480-B20A-4890971CF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7620000" y="6356350"/>
            <a:ext cx="1066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AB6E94EA-5EAD-4290-868C-75718F83716D}" type="slidenum">
              <a:rPr lang="en-US" altLang="en-US" sz="1400">
                <a:solidFill>
                  <a:srgbClr val="FFFFFF"/>
                </a:solidFill>
                <a:latin typeface="Verdana" panose="020B0604030504040204" pitchFamily="34" charset="0"/>
              </a:rPr>
              <a:pPr algn="ctr"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40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48133" name="Footer Placeholder 4">
            <a:extLst>
              <a:ext uri="{FF2B5EF4-FFF2-40B4-BE49-F238E27FC236}">
                <a16:creationId xmlns:a16="http://schemas.microsoft.com/office/drawing/2014/main" id="{95DEDBD5-E56F-42D0-8E87-CE8A11C28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>
                <a:solidFill>
                  <a:srgbClr val="FFFFFF"/>
                </a:solidFill>
                <a:latin typeface="Verdana" panose="020B0604030504040204" pitchFamily="34" charset="0"/>
              </a:rPr>
              <a:t>PPT-010-03</a:t>
            </a:r>
          </a:p>
        </p:txBody>
      </p:sp>
      <p:pic>
        <p:nvPicPr>
          <p:cNvPr id="48134" name="Picture 6" descr="Winter Scene.JPG">
            <a:extLst>
              <a:ext uri="{FF2B5EF4-FFF2-40B4-BE49-F238E27FC236}">
                <a16:creationId xmlns:a16="http://schemas.microsoft.com/office/drawing/2014/main" id="{35DD58C5-78E5-4CD7-B588-24920642E0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317625"/>
            <a:ext cx="2701925" cy="201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5" name="Picture 1">
            <a:extLst>
              <a:ext uri="{FF2B5EF4-FFF2-40B4-BE49-F238E27FC236}">
                <a16:creationId xmlns:a16="http://schemas.microsoft.com/office/drawing/2014/main" id="{29DEBEBD-A5FB-4B85-B955-6CC984898B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362200"/>
            <a:ext cx="1982788" cy="311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6" name="Picture 2">
            <a:extLst>
              <a:ext uri="{FF2B5EF4-FFF2-40B4-BE49-F238E27FC236}">
                <a16:creationId xmlns:a16="http://schemas.microsoft.com/office/drawing/2014/main" id="{0C096C9D-0ADA-439F-AA0E-DA8F9465BD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606800"/>
            <a:ext cx="1789113" cy="242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>
            <a:extLst>
              <a:ext uri="{FF2B5EF4-FFF2-40B4-BE49-F238E27FC236}">
                <a16:creationId xmlns:a16="http://schemas.microsoft.com/office/drawing/2014/main" id="{358E0635-05B7-4AD8-8FBD-03CF64A299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381000"/>
            <a:ext cx="5334000" cy="533400"/>
          </a:xfrm>
        </p:spPr>
        <p:txBody>
          <a:bodyPr/>
          <a:lstStyle/>
          <a:p>
            <a:pPr eaLnBrk="1" hangingPunct="1"/>
            <a:r>
              <a:rPr lang="en-US" altLang="en-US" sz="2800">
                <a:solidFill>
                  <a:schemeClr val="bg1"/>
                </a:solidFill>
                <a:latin typeface="Verdana" panose="020B0604030504040204" pitchFamily="34" charset="0"/>
              </a:rPr>
              <a:t>Life Factors </a:t>
            </a:r>
          </a:p>
        </p:txBody>
      </p:sp>
      <p:sp>
        <p:nvSpPr>
          <p:cNvPr id="76803" name="Subtitle 2">
            <a:extLst>
              <a:ext uri="{FF2B5EF4-FFF2-40B4-BE49-F238E27FC236}">
                <a16:creationId xmlns:a16="http://schemas.microsoft.com/office/drawing/2014/main" id="{4479B95B-F9D9-4A8F-9044-4B7AD3921F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1270000"/>
            <a:ext cx="8561388" cy="46482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altLang="en-US" sz="2000" dirty="0">
                <a:solidFill>
                  <a:schemeClr val="tx1"/>
                </a:solidFill>
              </a:rPr>
              <a:t>Exercise:</a:t>
            </a:r>
          </a:p>
          <a:p>
            <a:pPr algn="l" eaLnBrk="1" hangingPunct="1">
              <a:defRPr/>
            </a:pPr>
            <a:r>
              <a:rPr lang="en-US" altLang="en-US" sz="2000" i="1" dirty="0">
                <a:solidFill>
                  <a:schemeClr val="tx1"/>
                </a:solidFill>
                <a:cs typeface="Times New Roman" panose="02020603050405020304" pitchFamily="18" charset="0"/>
              </a:rPr>
              <a:t>•  </a:t>
            </a:r>
            <a:r>
              <a:rPr lang="en-US" altLang="en-US" sz="2000" dirty="0">
                <a:solidFill>
                  <a:schemeClr val="tx1"/>
                </a:solidFill>
                <a:cs typeface="Times New Roman" panose="02020603050405020304" pitchFamily="18" charset="0"/>
              </a:rPr>
              <a:t>Improved health &amp; Stronger body</a:t>
            </a:r>
          </a:p>
          <a:p>
            <a:pPr algn="l" eaLnBrk="1" hangingPunct="1">
              <a:defRPr/>
            </a:pPr>
            <a:r>
              <a:rPr lang="en-US" altLang="en-US" sz="2000" dirty="0">
                <a:solidFill>
                  <a:schemeClr val="tx1"/>
                </a:solidFill>
                <a:cs typeface="Times New Roman" panose="02020603050405020304" pitchFamily="18" charset="0"/>
              </a:rPr>
              <a:t>•  Improved endurance &amp; Reduced stress</a:t>
            </a:r>
          </a:p>
          <a:p>
            <a:pPr algn="l" eaLnBrk="1" hangingPunct="1">
              <a:defRPr/>
            </a:pPr>
            <a:r>
              <a:rPr lang="en-US" altLang="en-US" sz="2000" dirty="0">
                <a:solidFill>
                  <a:schemeClr val="tx1"/>
                </a:solidFill>
                <a:cs typeface="Times New Roman" panose="02020603050405020304" pitchFamily="18" charset="0"/>
              </a:rPr>
              <a:t>•  Better range of motion</a:t>
            </a:r>
            <a:endParaRPr lang="en-US" altLang="en-US" sz="2000" i="1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l" eaLnBrk="1" hangingPunct="1">
              <a:defRPr/>
            </a:pPr>
            <a:endParaRPr lang="en-US" altLang="en-US" sz="1100" i="1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l" eaLnBrk="1" hangingPunct="1">
              <a:defRPr/>
            </a:pPr>
            <a:r>
              <a:rPr lang="en-US" altLang="en-US" sz="2000" dirty="0">
                <a:solidFill>
                  <a:schemeClr val="tx1"/>
                </a:solidFill>
                <a:cs typeface="Times New Roman" panose="02020603050405020304" pitchFamily="18" charset="0"/>
              </a:rPr>
              <a:t>Smoking:</a:t>
            </a:r>
          </a:p>
          <a:p>
            <a:pPr marL="342900" indent="-342900" algn="l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solidFill>
                  <a:schemeClr val="tx1"/>
                </a:solidFill>
                <a:cs typeface="Times New Roman" panose="02020603050405020304" pitchFamily="18" charset="0"/>
              </a:rPr>
              <a:t>Restricts blood vessels &amp; Carbon Monoxide in blood</a:t>
            </a:r>
          </a:p>
          <a:p>
            <a:pPr marL="342900" indent="-342900" algn="l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solidFill>
                  <a:schemeClr val="tx1"/>
                </a:solidFill>
                <a:cs typeface="Times New Roman" panose="02020603050405020304" pitchFamily="18" charset="0"/>
              </a:rPr>
              <a:t>Longer recover time from injury</a:t>
            </a:r>
          </a:p>
          <a:p>
            <a:pPr marL="342900" indent="-342900" algn="l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solidFill>
                  <a:schemeClr val="tx1"/>
                </a:solidFill>
                <a:cs typeface="Times New Roman" panose="02020603050405020304" pitchFamily="18" charset="0"/>
              </a:rPr>
              <a:t>Poor general health</a:t>
            </a:r>
          </a:p>
          <a:p>
            <a:pPr marL="342900" indent="-342900" algn="l" eaLnBrk="1" hangingPunct="1">
              <a:buFont typeface="Arial" panose="020B0604020202020204" pitchFamily="34" charset="0"/>
              <a:buChar char="•"/>
              <a:defRPr/>
            </a:pPr>
            <a:endParaRPr lang="en-US" altLang="en-US" sz="11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l" eaLnBrk="1" hangingPunct="1">
              <a:defRPr/>
            </a:pPr>
            <a:r>
              <a:rPr lang="en-US" altLang="en-US" sz="2000" dirty="0">
                <a:solidFill>
                  <a:schemeClr val="tx1"/>
                </a:solidFill>
                <a:cs typeface="Times New Roman" panose="02020603050405020304" pitchFamily="18" charset="0"/>
              </a:rPr>
              <a:t>Medication:</a:t>
            </a:r>
          </a:p>
          <a:p>
            <a:pPr marL="342900" indent="-342900" algn="l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solidFill>
                  <a:schemeClr val="tx1"/>
                </a:solidFill>
                <a:cs typeface="Times New Roman" panose="02020603050405020304" pitchFamily="18" charset="0"/>
              </a:rPr>
              <a:t>Could raise or lower blood pressure</a:t>
            </a:r>
          </a:p>
          <a:p>
            <a:pPr marL="342900" indent="-342900" algn="l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solidFill>
                  <a:schemeClr val="tx1"/>
                </a:solidFill>
                <a:cs typeface="Times New Roman" panose="02020603050405020304" pitchFamily="18" charset="0"/>
              </a:rPr>
              <a:t>Could mask pain</a:t>
            </a:r>
          </a:p>
          <a:p>
            <a:pPr marL="342900" indent="-342900" algn="l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solidFill>
                  <a:schemeClr val="tx1"/>
                </a:solidFill>
                <a:cs typeface="Times New Roman" panose="02020603050405020304" pitchFamily="18" charset="0"/>
              </a:rPr>
              <a:t>Could affect eyesight</a:t>
            </a:r>
          </a:p>
          <a:p>
            <a:pPr algn="l" eaLnBrk="1" hangingPunct="1">
              <a:defRPr/>
            </a:pPr>
            <a:endParaRPr lang="en-US" altLang="en-US" sz="22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l" eaLnBrk="1" hangingPunct="1">
              <a:defRPr/>
            </a:pPr>
            <a:endParaRPr lang="en-US" altLang="en-US" sz="22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l" eaLnBrk="1" hangingPunct="1">
              <a:defRPr/>
            </a:pPr>
            <a:endParaRPr lang="en-US" altLang="en-US" sz="22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l" eaLnBrk="1" hangingPunct="1">
              <a:defRPr/>
            </a:pP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50180" name="Slide Number Placeholder 3">
            <a:extLst>
              <a:ext uri="{FF2B5EF4-FFF2-40B4-BE49-F238E27FC236}">
                <a16:creationId xmlns:a16="http://schemas.microsoft.com/office/drawing/2014/main" id="{A749CE73-796C-459F-993D-E8FAD6AB4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7620000" y="6356350"/>
            <a:ext cx="1066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258FBDCE-31BD-4295-9134-8995228EF121}" type="slidenum">
              <a:rPr lang="en-US" altLang="en-US" sz="1400">
                <a:solidFill>
                  <a:srgbClr val="FFFFFF"/>
                </a:solidFill>
                <a:latin typeface="Verdana" panose="020B0604030504040204" pitchFamily="34" charset="0"/>
              </a:rPr>
              <a:pPr algn="ctr"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40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50181" name="Footer Placeholder 4">
            <a:extLst>
              <a:ext uri="{FF2B5EF4-FFF2-40B4-BE49-F238E27FC236}">
                <a16:creationId xmlns:a16="http://schemas.microsoft.com/office/drawing/2014/main" id="{6E68352B-05F5-4A57-880B-DE068E8F7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>
                <a:solidFill>
                  <a:srgbClr val="FFFFFF"/>
                </a:solidFill>
                <a:latin typeface="Verdana" panose="020B0604030504040204" pitchFamily="34" charset="0"/>
              </a:rPr>
              <a:t>PPT-010-03</a:t>
            </a:r>
          </a:p>
        </p:txBody>
      </p:sp>
      <p:pic>
        <p:nvPicPr>
          <p:cNvPr id="50182" name="Picture 6" descr="Woman Running.jpg">
            <a:extLst>
              <a:ext uri="{FF2B5EF4-FFF2-40B4-BE49-F238E27FC236}">
                <a16:creationId xmlns:a16="http://schemas.microsoft.com/office/drawing/2014/main" id="{F08EB4BA-533E-437D-B7FE-8B36F0A205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289050"/>
            <a:ext cx="1447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3" name="Picture 1">
            <a:extLst>
              <a:ext uri="{FF2B5EF4-FFF2-40B4-BE49-F238E27FC236}">
                <a16:creationId xmlns:a16="http://schemas.microsoft.com/office/drawing/2014/main" id="{701CD04D-5FAE-4564-B311-7B4EEF8E68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3178175"/>
            <a:ext cx="1090613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4" name="Picture 2">
            <a:extLst>
              <a:ext uri="{FF2B5EF4-FFF2-40B4-BE49-F238E27FC236}">
                <a16:creationId xmlns:a16="http://schemas.microsoft.com/office/drawing/2014/main" id="{5C937D8D-86D5-4ACD-A86C-26FB30F5F1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575" y="4968875"/>
            <a:ext cx="1576388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>
            <a:extLst>
              <a:ext uri="{FF2B5EF4-FFF2-40B4-BE49-F238E27FC236}">
                <a16:creationId xmlns:a16="http://schemas.microsoft.com/office/drawing/2014/main" id="{6BAF530C-067B-4276-9338-904993D860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381000"/>
            <a:ext cx="5334000" cy="533400"/>
          </a:xfrm>
        </p:spPr>
        <p:txBody>
          <a:bodyPr/>
          <a:lstStyle/>
          <a:p>
            <a:pPr eaLnBrk="1" hangingPunct="1"/>
            <a:r>
              <a:rPr lang="en-US" altLang="en-US" sz="2400">
                <a:solidFill>
                  <a:schemeClr val="bg1"/>
                </a:solidFill>
                <a:latin typeface="Verdana" panose="020B0604030504040204" pitchFamily="34" charset="0"/>
              </a:rPr>
              <a:t>Ergonomic Controls-Engineering</a:t>
            </a:r>
          </a:p>
        </p:txBody>
      </p:sp>
      <p:sp>
        <p:nvSpPr>
          <p:cNvPr id="52227" name="Subtitle 2">
            <a:extLst>
              <a:ext uri="{FF2B5EF4-FFF2-40B4-BE49-F238E27FC236}">
                <a16:creationId xmlns:a16="http://schemas.microsoft.com/office/drawing/2014/main" id="{AB615C96-1C83-4884-A154-32FF41C063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000" y="1371600"/>
            <a:ext cx="8305800" cy="4419600"/>
          </a:xfrm>
        </p:spPr>
        <p:txBody>
          <a:bodyPr/>
          <a:lstStyle/>
          <a:p>
            <a:pPr algn="l" eaLnBrk="1" hangingPunct="1"/>
            <a:r>
              <a:rPr lang="en-US" altLang="en-US">
                <a:solidFill>
                  <a:schemeClr val="tx1"/>
                </a:solidFill>
              </a:rPr>
              <a:t>Engineering controls include changing, modifying or redesigning of:</a:t>
            </a:r>
          </a:p>
          <a:p>
            <a:pPr algn="l" eaLnBrk="1" hangingPunct="1"/>
            <a:endParaRPr lang="en-US" altLang="en-US">
              <a:solidFill>
                <a:schemeClr val="tx1"/>
              </a:solidFill>
            </a:endParaRPr>
          </a:p>
          <a:p>
            <a:pPr algn="l" eaLnBrk="1" hangingPunct="1"/>
            <a:r>
              <a:rPr lang="en-US" altLang="en-US" sz="1800">
                <a:solidFill>
                  <a:schemeClr val="tx1"/>
                </a:solidFill>
                <a:cs typeface="Times New Roman" panose="02020603050405020304" pitchFamily="18" charset="0"/>
              </a:rPr>
              <a:t>                                 </a:t>
            </a:r>
            <a:r>
              <a:rPr lang="en-US" altLang="en-US">
                <a:solidFill>
                  <a:schemeClr val="tx1"/>
                </a:solidFill>
                <a:cs typeface="Times New Roman" panose="02020603050405020304" pitchFamily="18" charset="0"/>
              </a:rPr>
              <a:t>•</a:t>
            </a:r>
            <a:r>
              <a:rPr lang="en-US" altLang="en-US" sz="180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chemeClr val="tx1"/>
                </a:solidFill>
                <a:cs typeface="Times New Roman" panose="02020603050405020304" pitchFamily="18" charset="0"/>
              </a:rPr>
              <a:t>Workstations</a:t>
            </a:r>
          </a:p>
          <a:p>
            <a:pPr algn="l" eaLnBrk="1" hangingPunct="1"/>
            <a:r>
              <a:rPr lang="en-US" altLang="en-US">
                <a:solidFill>
                  <a:schemeClr val="tx1"/>
                </a:solidFill>
                <a:cs typeface="Times New Roman" panose="02020603050405020304" pitchFamily="18" charset="0"/>
              </a:rPr>
              <a:t>                         • Tools</a:t>
            </a:r>
          </a:p>
          <a:p>
            <a:pPr algn="l" eaLnBrk="1" hangingPunct="1"/>
            <a:r>
              <a:rPr lang="en-US" altLang="en-US">
                <a:solidFill>
                  <a:schemeClr val="tx1"/>
                </a:solidFill>
                <a:cs typeface="Times New Roman" panose="02020603050405020304" pitchFamily="18" charset="0"/>
              </a:rPr>
              <a:t>                         • Facilities</a:t>
            </a:r>
          </a:p>
          <a:p>
            <a:pPr algn="l" eaLnBrk="1" hangingPunct="1"/>
            <a:r>
              <a:rPr lang="en-US" altLang="en-US">
                <a:solidFill>
                  <a:schemeClr val="tx1"/>
                </a:solidFill>
                <a:cs typeface="Times New Roman" panose="02020603050405020304" pitchFamily="18" charset="0"/>
              </a:rPr>
              <a:t>                         • Equipment</a:t>
            </a:r>
          </a:p>
          <a:p>
            <a:pPr algn="l" eaLnBrk="1" hangingPunct="1"/>
            <a:r>
              <a:rPr lang="en-US" altLang="en-US">
                <a:solidFill>
                  <a:schemeClr val="tx1"/>
                </a:solidFill>
                <a:cs typeface="Times New Roman" panose="02020603050405020304" pitchFamily="18" charset="0"/>
              </a:rPr>
              <a:t>                         • Materials</a:t>
            </a:r>
          </a:p>
          <a:p>
            <a:pPr algn="l" eaLnBrk="1" hangingPunct="1"/>
            <a:r>
              <a:rPr lang="en-US" altLang="en-US">
                <a:solidFill>
                  <a:schemeClr val="tx1"/>
                </a:solidFill>
                <a:cs typeface="Times New Roman" panose="02020603050405020304" pitchFamily="18" charset="0"/>
              </a:rPr>
              <a:t>                         • Processes  </a:t>
            </a:r>
          </a:p>
          <a:p>
            <a:pPr algn="l" eaLnBrk="1" hangingPunct="1"/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52228" name="Slide Number Placeholder 3">
            <a:extLst>
              <a:ext uri="{FF2B5EF4-FFF2-40B4-BE49-F238E27FC236}">
                <a16:creationId xmlns:a16="http://schemas.microsoft.com/office/drawing/2014/main" id="{33B12A93-6038-4ABC-954A-25BD1BC1F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7620000" y="6356350"/>
            <a:ext cx="1066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8F37E736-BEA0-4554-A302-F2E19A72529A}" type="slidenum">
              <a:rPr lang="en-US" altLang="en-US" sz="1400">
                <a:solidFill>
                  <a:srgbClr val="FFFFFF"/>
                </a:solidFill>
                <a:latin typeface="Verdana" panose="020B0604030504040204" pitchFamily="34" charset="0"/>
              </a:rPr>
              <a:pPr algn="ctr"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140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52229" name="Footer Placeholder 4">
            <a:extLst>
              <a:ext uri="{FF2B5EF4-FFF2-40B4-BE49-F238E27FC236}">
                <a16:creationId xmlns:a16="http://schemas.microsoft.com/office/drawing/2014/main" id="{345A0C8B-67AB-44F7-997F-47028285B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>
                <a:solidFill>
                  <a:srgbClr val="FFFFFF"/>
                </a:solidFill>
                <a:latin typeface="Verdana" panose="020B0604030504040204" pitchFamily="34" charset="0"/>
              </a:rPr>
              <a:t>PPT-010-03</a:t>
            </a:r>
          </a:p>
        </p:txBody>
      </p:sp>
      <p:pic>
        <p:nvPicPr>
          <p:cNvPr id="52230" name="Picture 1">
            <a:extLst>
              <a:ext uri="{FF2B5EF4-FFF2-40B4-BE49-F238E27FC236}">
                <a16:creationId xmlns:a16="http://schemas.microsoft.com/office/drawing/2014/main" id="{FA48D6CB-2287-439B-BDC7-E8CD21ADE9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286125"/>
            <a:ext cx="3276600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1" name="Picture 2">
            <a:extLst>
              <a:ext uri="{FF2B5EF4-FFF2-40B4-BE49-F238E27FC236}">
                <a16:creationId xmlns:a16="http://schemas.microsoft.com/office/drawing/2014/main" id="{D0F9616E-2D22-4611-A0F0-791C6ACAAA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362200"/>
            <a:ext cx="1862138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>
            <a:extLst>
              <a:ext uri="{FF2B5EF4-FFF2-40B4-BE49-F238E27FC236}">
                <a16:creationId xmlns:a16="http://schemas.microsoft.com/office/drawing/2014/main" id="{C5FBBD65-B04C-40E5-845A-2C64542C8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381000"/>
            <a:ext cx="5334000" cy="533400"/>
          </a:xfrm>
        </p:spPr>
        <p:txBody>
          <a:bodyPr/>
          <a:lstStyle/>
          <a:p>
            <a:pPr eaLnBrk="1" hangingPunct="1"/>
            <a:r>
              <a:rPr lang="en-US" altLang="en-US" sz="2200">
                <a:solidFill>
                  <a:schemeClr val="bg1"/>
                </a:solidFill>
                <a:latin typeface="Verdana" panose="020B0604030504040204" pitchFamily="34" charset="0"/>
              </a:rPr>
              <a:t>Ergonomic Controls-Administrative</a:t>
            </a:r>
          </a:p>
        </p:txBody>
      </p:sp>
      <p:sp>
        <p:nvSpPr>
          <p:cNvPr id="54275" name="Subtitle 2">
            <a:extLst>
              <a:ext uri="{FF2B5EF4-FFF2-40B4-BE49-F238E27FC236}">
                <a16:creationId xmlns:a16="http://schemas.microsoft.com/office/drawing/2014/main" id="{18364054-D476-4ADE-98EC-9B93E2734D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000" y="1196975"/>
            <a:ext cx="8305800" cy="4876800"/>
          </a:xfrm>
        </p:spPr>
        <p:txBody>
          <a:bodyPr/>
          <a:lstStyle/>
          <a:p>
            <a:pPr algn="l" eaLnBrk="1" hangingPunct="1"/>
            <a:r>
              <a:rPr lang="en-US" altLang="en-US" sz="2600">
                <a:solidFill>
                  <a:schemeClr val="tx1"/>
                </a:solidFill>
              </a:rPr>
              <a:t>Administrative controls = procedures and methods that significantly reduce daily exposure to WMSD hazards by altering the  way in which work is performed.</a:t>
            </a:r>
          </a:p>
          <a:p>
            <a:pPr algn="l" eaLnBrk="1" hangingPunct="1">
              <a:lnSpc>
                <a:spcPct val="90000"/>
              </a:lnSpc>
            </a:pPr>
            <a:endParaRPr lang="en-US" altLang="en-US" sz="2600">
              <a:solidFill>
                <a:schemeClr val="tx1"/>
              </a:solidFill>
            </a:endParaRPr>
          </a:p>
          <a:p>
            <a:pPr algn="l" eaLnBrk="1" hangingPunct="1">
              <a:lnSpc>
                <a:spcPct val="90000"/>
              </a:lnSpc>
            </a:pPr>
            <a:r>
              <a:rPr lang="en-US" altLang="en-US" u="sng">
                <a:solidFill>
                  <a:schemeClr val="tx1"/>
                </a:solidFill>
              </a:rPr>
              <a:t>Examples</a:t>
            </a:r>
            <a:r>
              <a:rPr lang="en-US" altLang="en-US">
                <a:solidFill>
                  <a:schemeClr val="tx1"/>
                </a:solidFill>
              </a:rPr>
              <a:t>:</a:t>
            </a:r>
            <a:endParaRPr lang="en-US" altLang="en-US" u="sng">
              <a:solidFill>
                <a:schemeClr val="tx1"/>
              </a:solidFill>
            </a:endParaRPr>
          </a:p>
          <a:p>
            <a:pPr algn="l" eaLnBrk="1" hangingPunct="1">
              <a:lnSpc>
                <a:spcPct val="90000"/>
              </a:lnSpc>
            </a:pPr>
            <a:r>
              <a:rPr lang="en-US" altLang="en-US">
                <a:solidFill>
                  <a:schemeClr val="tx1"/>
                </a:solidFill>
                <a:cs typeface="Times New Roman" panose="02020603050405020304" pitchFamily="18" charset="0"/>
              </a:rPr>
              <a:t>                    • Employee Rotation</a:t>
            </a:r>
          </a:p>
          <a:p>
            <a:pPr algn="l" eaLnBrk="1" hangingPunct="1">
              <a:lnSpc>
                <a:spcPct val="90000"/>
              </a:lnSpc>
            </a:pPr>
            <a:r>
              <a:rPr lang="en-US" altLang="en-US">
                <a:solidFill>
                  <a:schemeClr val="tx1"/>
                </a:solidFill>
                <a:cs typeface="Times New Roman" panose="02020603050405020304" pitchFamily="18" charset="0"/>
              </a:rPr>
              <a:t>                    • Job Task Enlargement</a:t>
            </a:r>
          </a:p>
          <a:p>
            <a:pPr algn="l" eaLnBrk="1" hangingPunct="1">
              <a:lnSpc>
                <a:spcPct val="90000"/>
              </a:lnSpc>
            </a:pPr>
            <a:r>
              <a:rPr lang="en-US" altLang="en-US">
                <a:solidFill>
                  <a:schemeClr val="tx1"/>
                </a:solidFill>
                <a:cs typeface="Times New Roman" panose="02020603050405020304" pitchFamily="18" charset="0"/>
              </a:rPr>
              <a:t>                    • Adjustment of work place</a:t>
            </a:r>
          </a:p>
          <a:p>
            <a:pPr algn="l" eaLnBrk="1" hangingPunct="1">
              <a:lnSpc>
                <a:spcPct val="90000"/>
              </a:lnSpc>
            </a:pPr>
            <a:r>
              <a:rPr lang="en-US" altLang="en-US">
                <a:solidFill>
                  <a:schemeClr val="tx1"/>
                </a:solidFill>
                <a:cs typeface="Times New Roman" panose="02020603050405020304" pitchFamily="18" charset="0"/>
              </a:rPr>
              <a:t>                    • Redesign of work methods</a:t>
            </a:r>
          </a:p>
          <a:p>
            <a:pPr algn="l" eaLnBrk="1" hangingPunct="1">
              <a:lnSpc>
                <a:spcPct val="90000"/>
              </a:lnSpc>
            </a:pPr>
            <a:r>
              <a:rPr lang="en-US" altLang="en-US">
                <a:solidFill>
                  <a:schemeClr val="tx1"/>
                </a:solidFill>
                <a:cs typeface="Times New Roman" panose="02020603050405020304" pitchFamily="18" charset="0"/>
              </a:rPr>
              <a:t>                    • Alternative Tasks</a:t>
            </a:r>
          </a:p>
          <a:p>
            <a:pPr algn="l" eaLnBrk="1" hangingPunct="1">
              <a:lnSpc>
                <a:spcPct val="90000"/>
              </a:lnSpc>
            </a:pPr>
            <a:r>
              <a:rPr lang="en-US" altLang="en-US">
                <a:solidFill>
                  <a:schemeClr val="tx1"/>
                </a:solidFill>
                <a:cs typeface="Times New Roman" panose="02020603050405020304" pitchFamily="18" charset="0"/>
              </a:rPr>
              <a:t>                    • Rest Breaks</a:t>
            </a:r>
          </a:p>
          <a:p>
            <a:pPr algn="l" eaLnBrk="1" hangingPunct="1"/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54276" name="Slide Number Placeholder 3">
            <a:extLst>
              <a:ext uri="{FF2B5EF4-FFF2-40B4-BE49-F238E27FC236}">
                <a16:creationId xmlns:a16="http://schemas.microsoft.com/office/drawing/2014/main" id="{24704CB4-DE9F-446C-8FAB-DD82E690C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7620000" y="6356350"/>
            <a:ext cx="1066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BD059B41-52CD-4758-B7BF-33288BCE460A}" type="slidenum">
              <a:rPr lang="en-US" altLang="en-US" sz="1400">
                <a:solidFill>
                  <a:srgbClr val="FFFFFF"/>
                </a:solidFill>
                <a:latin typeface="Verdana" panose="020B0604030504040204" pitchFamily="34" charset="0"/>
              </a:rPr>
              <a:pPr algn="ctr">
                <a:spcBef>
                  <a:spcPct val="0"/>
                </a:spcBef>
                <a:buFontTx/>
                <a:buNone/>
              </a:pPr>
              <a:t>25</a:t>
            </a:fld>
            <a:endParaRPr lang="en-US" altLang="en-US" sz="140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54277" name="Footer Placeholder 4">
            <a:extLst>
              <a:ext uri="{FF2B5EF4-FFF2-40B4-BE49-F238E27FC236}">
                <a16:creationId xmlns:a16="http://schemas.microsoft.com/office/drawing/2014/main" id="{CECDCDD4-DC23-49A7-B1CF-D56B81A5F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>
                <a:solidFill>
                  <a:srgbClr val="FFFFFF"/>
                </a:solidFill>
                <a:latin typeface="Verdana" panose="020B0604030504040204" pitchFamily="34" charset="0"/>
              </a:rPr>
              <a:t>PPT-010-03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>
            <a:extLst>
              <a:ext uri="{FF2B5EF4-FFF2-40B4-BE49-F238E27FC236}">
                <a16:creationId xmlns:a16="http://schemas.microsoft.com/office/drawing/2014/main" id="{3EDBC173-F864-49A3-8A82-6D99AFE0B5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381000"/>
            <a:ext cx="5334000" cy="533400"/>
          </a:xfrm>
        </p:spPr>
        <p:txBody>
          <a:bodyPr/>
          <a:lstStyle/>
          <a:p>
            <a:pPr eaLnBrk="1" hangingPunct="1"/>
            <a:r>
              <a:rPr lang="en-US" altLang="en-US" sz="2800">
                <a:solidFill>
                  <a:schemeClr val="bg1"/>
                </a:solidFill>
                <a:latin typeface="Verdana" panose="020B0604030504040204" pitchFamily="34" charset="0"/>
              </a:rPr>
              <a:t>Prevent, Prevent, Prevent</a:t>
            </a:r>
          </a:p>
        </p:txBody>
      </p:sp>
      <p:sp>
        <p:nvSpPr>
          <p:cNvPr id="4099" name="Subtitle 2">
            <a:extLst>
              <a:ext uri="{FF2B5EF4-FFF2-40B4-BE49-F238E27FC236}">
                <a16:creationId xmlns:a16="http://schemas.microsoft.com/office/drawing/2014/main" id="{96F7FE9C-ABB1-4A1D-9D72-299E34BF77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000" y="1879600"/>
            <a:ext cx="8305800" cy="3581400"/>
          </a:xfrm>
        </p:spPr>
        <p:txBody>
          <a:bodyPr/>
          <a:lstStyle/>
          <a:p>
            <a:pPr marL="342900" indent="-342900" algn="l" eaLnBrk="1" hangingPunct="1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</a:rPr>
              <a:t>The bottom line: prevent accidents and injuries from occurring!  </a:t>
            </a:r>
          </a:p>
          <a:p>
            <a:pPr marL="342900" indent="-342900" algn="l"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endParaRPr lang="en-US" dirty="0">
              <a:solidFill>
                <a:schemeClr val="tx1"/>
              </a:solidFill>
            </a:endParaRPr>
          </a:p>
          <a:p>
            <a:pPr marL="342900" indent="-342900" algn="l" eaLnBrk="1" hangingPunct="1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</a:rPr>
              <a:t>Ensuring your workstation is ergonomically designed is one method to prevent injuries. </a:t>
            </a:r>
          </a:p>
          <a:p>
            <a:pPr marL="342900" indent="-342900" algn="l"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endParaRPr lang="en-US" b="1" dirty="0">
              <a:solidFill>
                <a:schemeClr val="tx1"/>
              </a:solidFill>
              <a:latin typeface="Times New Roman" pitchFamily="18" charset="0"/>
            </a:endParaRPr>
          </a:p>
          <a:p>
            <a:pPr marL="342900" indent="-342900" algn="l" eaLnBrk="1" hangingPunct="1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</a:rPr>
              <a:t>All employees need to have a basic understanding of ergonomics, and should report any ergonomic hazards to their Supervisor immediately.</a:t>
            </a:r>
          </a:p>
          <a:p>
            <a:pPr algn="l" eaLnBrk="1" hangingPunct="1">
              <a:buFont typeface="Arial" charset="0"/>
              <a:buNone/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6324" name="Slide Number Placeholder 3">
            <a:extLst>
              <a:ext uri="{FF2B5EF4-FFF2-40B4-BE49-F238E27FC236}">
                <a16:creationId xmlns:a16="http://schemas.microsoft.com/office/drawing/2014/main" id="{09924417-B255-4439-B279-43910E34A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7620000" y="6356350"/>
            <a:ext cx="1066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E1874977-78D1-48BF-9E76-47779E76AD58}" type="slidenum">
              <a:rPr lang="en-US" altLang="en-US" sz="1400">
                <a:solidFill>
                  <a:srgbClr val="FFFFFF"/>
                </a:solidFill>
                <a:latin typeface="Verdana" panose="020B0604030504040204" pitchFamily="34" charset="0"/>
              </a:rPr>
              <a:pPr algn="ctr">
                <a:spcBef>
                  <a:spcPct val="0"/>
                </a:spcBef>
                <a:buFontTx/>
                <a:buNone/>
              </a:pPr>
              <a:t>26</a:t>
            </a:fld>
            <a:endParaRPr lang="en-US" altLang="en-US" sz="140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56325" name="Footer Placeholder 4">
            <a:extLst>
              <a:ext uri="{FF2B5EF4-FFF2-40B4-BE49-F238E27FC236}">
                <a16:creationId xmlns:a16="http://schemas.microsoft.com/office/drawing/2014/main" id="{51DB1529-3B43-4C09-BD01-CA647367A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>
                <a:solidFill>
                  <a:srgbClr val="FFFFFF"/>
                </a:solidFill>
                <a:latin typeface="Verdana" panose="020B0604030504040204" pitchFamily="34" charset="0"/>
              </a:rPr>
              <a:t>PPT-010-03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>
            <a:extLst>
              <a:ext uri="{FF2B5EF4-FFF2-40B4-BE49-F238E27FC236}">
                <a16:creationId xmlns:a16="http://schemas.microsoft.com/office/drawing/2014/main" id="{8B6CCB31-6D7C-4977-909B-0F11F1AFB9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381000"/>
            <a:ext cx="5334000" cy="533400"/>
          </a:xfrm>
        </p:spPr>
        <p:txBody>
          <a:bodyPr/>
          <a:lstStyle/>
          <a:p>
            <a:pPr eaLnBrk="1" hangingPunct="1"/>
            <a:r>
              <a:rPr lang="en-US" altLang="en-US" sz="2800">
                <a:solidFill>
                  <a:schemeClr val="bg1"/>
                </a:solidFill>
                <a:latin typeface="Verdana" panose="020B0604030504040204" pitchFamily="34" charset="0"/>
              </a:rPr>
              <a:t>Review</a:t>
            </a:r>
          </a:p>
        </p:txBody>
      </p:sp>
      <p:sp>
        <p:nvSpPr>
          <p:cNvPr id="4099" name="Subtitle 2">
            <a:extLst>
              <a:ext uri="{FF2B5EF4-FFF2-40B4-BE49-F238E27FC236}">
                <a16:creationId xmlns:a16="http://schemas.microsoft.com/office/drawing/2014/main" id="{A04D3667-3189-4523-B3D0-0F7C3241E8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1447800"/>
            <a:ext cx="8305800" cy="4419600"/>
          </a:xfrm>
        </p:spPr>
        <p:txBody>
          <a:bodyPr/>
          <a:lstStyle/>
          <a:p>
            <a:pPr marL="342900" indent="-342900" algn="l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chemeClr val="tx1"/>
                </a:solidFill>
                <a:cs typeface="Times New Roman" pitchFamily="18" charset="0"/>
              </a:rPr>
              <a:t>Repetitive motion tasks can lead to </a:t>
            </a:r>
            <a:r>
              <a:rPr lang="en-US" altLang="en-US" dirty="0" err="1">
                <a:solidFill>
                  <a:schemeClr val="tx1"/>
                </a:solidFill>
                <a:cs typeface="Times New Roman" pitchFamily="18" charset="0"/>
              </a:rPr>
              <a:t>Musculo</a:t>
            </a:r>
            <a:r>
              <a:rPr lang="en-US" altLang="en-US" dirty="0">
                <a:solidFill>
                  <a:schemeClr val="tx1"/>
                </a:solidFill>
                <a:cs typeface="Times New Roman" pitchFamily="18" charset="0"/>
              </a:rPr>
              <a:t>-Skeletal Disorders (MSD’s).</a:t>
            </a:r>
          </a:p>
          <a:p>
            <a:pPr marL="342900" indent="-342900" algn="l" eaLnBrk="1" hangingPunct="1">
              <a:buFont typeface="Wingdings" panose="05000000000000000000" pitchFamily="2" charset="2"/>
              <a:buChar char="§"/>
              <a:defRPr/>
            </a:pPr>
            <a:endParaRPr lang="en-US" altLang="en-US" dirty="0">
              <a:solidFill>
                <a:schemeClr val="tx1"/>
              </a:solidFill>
              <a:cs typeface="Times New Roman" pitchFamily="18" charset="0"/>
            </a:endParaRPr>
          </a:p>
          <a:p>
            <a:pPr marL="342900" indent="-342900" algn="l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chemeClr val="tx1"/>
                </a:solidFill>
                <a:cs typeface="Times New Roman" pitchFamily="18" charset="0"/>
              </a:rPr>
              <a:t>Maintain correct posture while sitting, standing and walking.</a:t>
            </a:r>
          </a:p>
          <a:p>
            <a:pPr marL="342900" indent="-342900" algn="l" eaLnBrk="1" hangingPunct="1">
              <a:buFont typeface="Arial" panose="020B0604020202020204" pitchFamily="34" charset="0"/>
              <a:buChar char="•"/>
              <a:defRPr/>
            </a:pPr>
            <a:endParaRPr lang="en-US" altLang="en-US" dirty="0">
              <a:solidFill>
                <a:schemeClr val="tx1"/>
              </a:solidFill>
              <a:cs typeface="Times New Roman" pitchFamily="18" charset="0"/>
            </a:endParaRPr>
          </a:p>
          <a:p>
            <a:pPr marL="342900" indent="-342900" algn="l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chemeClr val="tx1"/>
                </a:solidFill>
                <a:cs typeface="Times New Roman" pitchFamily="18" charset="0"/>
              </a:rPr>
              <a:t>Stretch to “limber up” muscles before </a:t>
            </a:r>
            <a:r>
              <a:rPr lang="en-US" altLang="en-US" i="1" dirty="0">
                <a:solidFill>
                  <a:schemeClr val="tx1"/>
                </a:solidFill>
                <a:cs typeface="Times New Roman" pitchFamily="18" charset="0"/>
              </a:rPr>
              <a:t>and</a:t>
            </a:r>
            <a:r>
              <a:rPr lang="en-US" altLang="en-US" dirty="0">
                <a:solidFill>
                  <a:schemeClr val="tx1"/>
                </a:solidFill>
                <a:cs typeface="Times New Roman" pitchFamily="18" charset="0"/>
              </a:rPr>
              <a:t> after work.</a:t>
            </a:r>
          </a:p>
          <a:p>
            <a:pPr marL="342900" indent="-342900" algn="l" eaLnBrk="1" hangingPunct="1">
              <a:buFont typeface="Wingdings" panose="05000000000000000000" pitchFamily="2" charset="2"/>
              <a:buChar char="§"/>
              <a:defRPr/>
            </a:pPr>
            <a:endParaRPr lang="en-US" altLang="en-US" dirty="0">
              <a:solidFill>
                <a:schemeClr val="tx1"/>
              </a:solidFill>
              <a:cs typeface="Times New Roman" pitchFamily="18" charset="0"/>
            </a:endParaRPr>
          </a:p>
          <a:p>
            <a:pPr marL="342900" indent="-342900" algn="l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chemeClr val="tx1"/>
                </a:solidFill>
                <a:cs typeface="Times New Roman" pitchFamily="18" charset="0"/>
              </a:rPr>
              <a:t>Take regular breaks.</a:t>
            </a:r>
          </a:p>
          <a:p>
            <a:pPr algn="l" eaLnBrk="1" hangingPunct="1">
              <a:buFont typeface="Arial" charset="0"/>
              <a:buNone/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8372" name="Slide Number Placeholder 3">
            <a:extLst>
              <a:ext uri="{FF2B5EF4-FFF2-40B4-BE49-F238E27FC236}">
                <a16:creationId xmlns:a16="http://schemas.microsoft.com/office/drawing/2014/main" id="{42AAF84F-8559-4F7F-94F5-49300EB2C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7620000" y="6356350"/>
            <a:ext cx="1066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2F8D0403-6AF6-4F40-9AB3-76F0AA5A8758}" type="slidenum">
              <a:rPr lang="en-US" altLang="en-US" sz="1400">
                <a:solidFill>
                  <a:srgbClr val="FFFFFF"/>
                </a:solidFill>
                <a:latin typeface="Verdana" panose="020B0604030504040204" pitchFamily="34" charset="0"/>
              </a:rPr>
              <a:pPr algn="ctr">
                <a:spcBef>
                  <a:spcPct val="0"/>
                </a:spcBef>
                <a:buFontTx/>
                <a:buNone/>
              </a:pPr>
              <a:t>27</a:t>
            </a:fld>
            <a:endParaRPr lang="en-US" altLang="en-US" sz="140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58373" name="Footer Placeholder 4">
            <a:extLst>
              <a:ext uri="{FF2B5EF4-FFF2-40B4-BE49-F238E27FC236}">
                <a16:creationId xmlns:a16="http://schemas.microsoft.com/office/drawing/2014/main" id="{AF47D3DD-02E4-4613-A159-464D6705A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>
                <a:solidFill>
                  <a:srgbClr val="FFFFFF"/>
                </a:solidFill>
                <a:latin typeface="Verdana" panose="020B0604030504040204" pitchFamily="34" charset="0"/>
              </a:rPr>
              <a:t>PPT-010-03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>
            <a:extLst>
              <a:ext uri="{FF2B5EF4-FFF2-40B4-BE49-F238E27FC236}">
                <a16:creationId xmlns:a16="http://schemas.microsoft.com/office/drawing/2014/main" id="{64E66B31-8248-48A6-94F8-2A48075D6E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381000"/>
            <a:ext cx="5334000" cy="533400"/>
          </a:xfrm>
        </p:spPr>
        <p:txBody>
          <a:bodyPr/>
          <a:lstStyle/>
          <a:p>
            <a:pPr eaLnBrk="1" hangingPunct="1"/>
            <a:r>
              <a:rPr lang="en-US" altLang="en-US" sz="2800">
                <a:solidFill>
                  <a:schemeClr val="bg1"/>
                </a:solidFill>
                <a:latin typeface="Verdana" panose="020B0604030504040204" pitchFamily="34" charset="0"/>
              </a:rPr>
              <a:t>Review</a:t>
            </a:r>
          </a:p>
        </p:txBody>
      </p:sp>
      <p:sp>
        <p:nvSpPr>
          <p:cNvPr id="4099" name="Subtitle 2">
            <a:extLst>
              <a:ext uri="{FF2B5EF4-FFF2-40B4-BE49-F238E27FC236}">
                <a16:creationId xmlns:a16="http://schemas.microsoft.com/office/drawing/2014/main" id="{CBA1C172-1326-4860-9404-9FD97818F6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000" y="1600200"/>
            <a:ext cx="8305800" cy="3886200"/>
          </a:xfrm>
        </p:spPr>
        <p:txBody>
          <a:bodyPr/>
          <a:lstStyle/>
          <a:p>
            <a:pPr marL="342900" indent="-342900" algn="l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chemeClr val="tx1"/>
                </a:solidFill>
                <a:cs typeface="Times New Roman" pitchFamily="18" charset="0"/>
              </a:rPr>
              <a:t>Exercise regularly.</a:t>
            </a:r>
          </a:p>
          <a:p>
            <a:pPr marL="342900" indent="-342900" algn="l" eaLnBrk="1" hangingPunct="1">
              <a:buFont typeface="Arial" panose="020B0604020202020204" pitchFamily="34" charset="0"/>
              <a:buChar char="•"/>
              <a:defRPr/>
            </a:pPr>
            <a:endParaRPr lang="en-US" altLang="en-US" dirty="0">
              <a:solidFill>
                <a:schemeClr val="tx1"/>
              </a:solidFill>
              <a:cs typeface="Times New Roman" pitchFamily="18" charset="0"/>
            </a:endParaRPr>
          </a:p>
          <a:p>
            <a:pPr marL="342900" indent="-342900" algn="l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chemeClr val="tx1"/>
                </a:solidFill>
                <a:cs typeface="Times New Roman" pitchFamily="18" charset="0"/>
              </a:rPr>
              <a:t>Ensure your workstation is set up ergonomically correct for you.</a:t>
            </a:r>
          </a:p>
          <a:p>
            <a:pPr marL="342900" indent="-342900" algn="l" eaLnBrk="1" hangingPunct="1">
              <a:buFont typeface="Arial" panose="020B0604020202020204" pitchFamily="34" charset="0"/>
              <a:buChar char="•"/>
              <a:defRPr/>
            </a:pPr>
            <a:endParaRPr lang="en-US" altLang="en-US" dirty="0">
              <a:solidFill>
                <a:schemeClr val="tx1"/>
              </a:solidFill>
              <a:cs typeface="Times New Roman" pitchFamily="18" charset="0"/>
            </a:endParaRPr>
          </a:p>
          <a:p>
            <a:pPr marL="342900" indent="-342900" algn="l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chemeClr val="tx1"/>
                </a:solidFill>
                <a:cs typeface="Times New Roman" pitchFamily="18" charset="0"/>
              </a:rPr>
              <a:t>Ensure lighting in your work area is adequate.</a:t>
            </a:r>
          </a:p>
          <a:p>
            <a:pPr marL="342900" indent="-342900" algn="l" eaLnBrk="1" hangingPunct="1">
              <a:buFont typeface="Arial" panose="020B0604020202020204" pitchFamily="34" charset="0"/>
              <a:buChar char="•"/>
              <a:defRPr/>
            </a:pPr>
            <a:endParaRPr lang="en-US" altLang="en-US" dirty="0">
              <a:solidFill>
                <a:schemeClr val="tx1"/>
              </a:solidFill>
              <a:cs typeface="Times New Roman" pitchFamily="18" charset="0"/>
            </a:endParaRPr>
          </a:p>
          <a:p>
            <a:pPr marL="342900" indent="-342900" algn="l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chemeClr val="tx1"/>
                </a:solidFill>
                <a:cs typeface="Times New Roman" pitchFamily="18" charset="0"/>
              </a:rPr>
              <a:t>Report ergonomic hazards or symptoms to your Supervisor.</a:t>
            </a:r>
          </a:p>
          <a:p>
            <a:pPr algn="l" eaLnBrk="1" hangingPunct="1">
              <a:buFont typeface="Arial" charset="0"/>
              <a:buNone/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0420" name="Slide Number Placeholder 3">
            <a:extLst>
              <a:ext uri="{FF2B5EF4-FFF2-40B4-BE49-F238E27FC236}">
                <a16:creationId xmlns:a16="http://schemas.microsoft.com/office/drawing/2014/main" id="{2A34BEA0-59E4-4145-82B1-26699A817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7620000" y="6356350"/>
            <a:ext cx="1066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590696BA-BD5A-4B9B-9BF3-808962031CB7}" type="slidenum">
              <a:rPr lang="en-US" altLang="en-US" sz="1400">
                <a:solidFill>
                  <a:srgbClr val="FFFFFF"/>
                </a:solidFill>
                <a:latin typeface="Verdana" panose="020B0604030504040204" pitchFamily="34" charset="0"/>
              </a:rPr>
              <a:pPr algn="ctr">
                <a:spcBef>
                  <a:spcPct val="0"/>
                </a:spcBef>
                <a:buFontTx/>
                <a:buNone/>
              </a:pPr>
              <a:t>28</a:t>
            </a:fld>
            <a:endParaRPr lang="en-US" altLang="en-US" sz="140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60421" name="Footer Placeholder 4">
            <a:extLst>
              <a:ext uri="{FF2B5EF4-FFF2-40B4-BE49-F238E27FC236}">
                <a16:creationId xmlns:a16="http://schemas.microsoft.com/office/drawing/2014/main" id="{5391F39C-DD3A-4B7B-BEDA-27613FE98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>
                <a:solidFill>
                  <a:srgbClr val="FFFFFF"/>
                </a:solidFill>
                <a:latin typeface="Verdana" panose="020B0604030504040204" pitchFamily="34" charset="0"/>
              </a:rPr>
              <a:t>PPT-010-03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>
            <a:extLst>
              <a:ext uri="{FF2B5EF4-FFF2-40B4-BE49-F238E27FC236}">
                <a16:creationId xmlns:a16="http://schemas.microsoft.com/office/drawing/2014/main" id="{1FAF4B5C-10C6-41BE-A370-F84DB4E203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381000"/>
            <a:ext cx="5334000" cy="533400"/>
          </a:xfrm>
        </p:spPr>
        <p:txBody>
          <a:bodyPr/>
          <a:lstStyle/>
          <a:p>
            <a:pPr eaLnBrk="1" hangingPunct="1"/>
            <a:r>
              <a:rPr lang="en-US" altLang="en-US" sz="2800">
                <a:solidFill>
                  <a:schemeClr val="bg1"/>
                </a:solidFill>
                <a:latin typeface="Verdana" panose="020B0604030504040204" pitchFamily="34" charset="0"/>
              </a:rPr>
              <a:t>Contact Information</a:t>
            </a:r>
          </a:p>
        </p:txBody>
      </p:sp>
      <p:sp>
        <p:nvSpPr>
          <p:cNvPr id="62467" name="Subtitle 2">
            <a:extLst>
              <a:ext uri="{FF2B5EF4-FFF2-40B4-BE49-F238E27FC236}">
                <a16:creationId xmlns:a16="http://schemas.microsoft.com/office/drawing/2014/main" id="{E5D17F6B-BA61-4330-97BE-F7AACD3EC7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9200" y="1219200"/>
            <a:ext cx="7239000" cy="2286000"/>
          </a:xfrm>
        </p:spPr>
        <p:txBody>
          <a:bodyPr/>
          <a:lstStyle/>
          <a:p>
            <a:pPr algn="l" eaLnBrk="1" hangingPunct="1"/>
            <a:r>
              <a:rPr lang="en-US" altLang="en-US" b="1">
                <a:solidFill>
                  <a:srgbClr val="0070C0"/>
                </a:solidFill>
              </a:rPr>
              <a:t>Health &amp; Safety Training Specialists</a:t>
            </a:r>
          </a:p>
          <a:p>
            <a:pPr algn="l" eaLnBrk="1" hangingPunct="1"/>
            <a:r>
              <a:rPr lang="en-US" altLang="en-US" b="1">
                <a:solidFill>
                  <a:srgbClr val="0070C0"/>
                </a:solidFill>
              </a:rPr>
              <a:t>1171 South Cameron Street, Room 324</a:t>
            </a:r>
          </a:p>
          <a:p>
            <a:pPr algn="l" eaLnBrk="1" hangingPunct="1"/>
            <a:r>
              <a:rPr lang="en-US" altLang="en-US" b="1">
                <a:solidFill>
                  <a:srgbClr val="0070C0"/>
                </a:solidFill>
              </a:rPr>
              <a:t>Harrisburg, PA 17104-2501</a:t>
            </a:r>
          </a:p>
          <a:p>
            <a:pPr algn="l" eaLnBrk="1" hangingPunct="1"/>
            <a:r>
              <a:rPr lang="en-US" altLang="en-US" b="1">
                <a:solidFill>
                  <a:srgbClr val="0070C0"/>
                </a:solidFill>
              </a:rPr>
              <a:t>(717) 772-1635</a:t>
            </a:r>
          </a:p>
          <a:p>
            <a:pPr algn="l" eaLnBrk="1" hangingPunct="1"/>
            <a:r>
              <a:rPr lang="en-US" altLang="en-US" b="1">
                <a:solidFill>
                  <a:srgbClr val="0070C0"/>
                </a:solidFill>
              </a:rPr>
              <a:t>RA-LI-BWC-PATHS@pa.gov           </a:t>
            </a:r>
          </a:p>
          <a:p>
            <a:pPr algn="l" eaLnBrk="1" hangingPunct="1"/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62468" name="Slide Number Placeholder 3">
            <a:extLst>
              <a:ext uri="{FF2B5EF4-FFF2-40B4-BE49-F238E27FC236}">
                <a16:creationId xmlns:a16="http://schemas.microsoft.com/office/drawing/2014/main" id="{C60D6468-3939-4C7B-8A26-5B17F6270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7620000" y="6356350"/>
            <a:ext cx="1066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38C17047-1B6C-4FD8-BF72-09E2BDC4C53D}" type="slidenum">
              <a:rPr lang="en-US" altLang="en-US" sz="1400">
                <a:solidFill>
                  <a:srgbClr val="FFFFFF"/>
                </a:solidFill>
                <a:latin typeface="Verdana" panose="020B0604030504040204" pitchFamily="34" charset="0"/>
              </a:rPr>
              <a:pPr algn="ctr">
                <a:spcBef>
                  <a:spcPct val="0"/>
                </a:spcBef>
                <a:buFontTx/>
                <a:buNone/>
              </a:pPr>
              <a:t>29</a:t>
            </a:fld>
            <a:endParaRPr lang="en-US" altLang="en-US" sz="140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62469" name="Footer Placeholder 4">
            <a:extLst>
              <a:ext uri="{FF2B5EF4-FFF2-40B4-BE49-F238E27FC236}">
                <a16:creationId xmlns:a16="http://schemas.microsoft.com/office/drawing/2014/main" id="{C8168779-522A-48D7-93A1-4B044E814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>
                <a:solidFill>
                  <a:srgbClr val="FFFFFF"/>
                </a:solidFill>
                <a:latin typeface="Verdana" panose="020B0604030504040204" pitchFamily="34" charset="0"/>
              </a:rPr>
              <a:t>PPT-010-03</a:t>
            </a:r>
          </a:p>
        </p:txBody>
      </p:sp>
      <p:pic>
        <p:nvPicPr>
          <p:cNvPr id="62470" name="Picture 11" descr="Pennsylvania Flag-2.jpg">
            <a:extLst>
              <a:ext uri="{FF2B5EF4-FFF2-40B4-BE49-F238E27FC236}">
                <a16:creationId xmlns:a16="http://schemas.microsoft.com/office/drawing/2014/main" id="{D891E8A0-1F53-4324-8E9E-0AAF7CF683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3765550"/>
            <a:ext cx="3429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818F02BC-A1E2-46DC-B8B0-75A1B473BB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381000"/>
            <a:ext cx="5334000" cy="533400"/>
          </a:xfrm>
        </p:spPr>
        <p:txBody>
          <a:bodyPr/>
          <a:lstStyle/>
          <a:p>
            <a:pPr eaLnBrk="1" hangingPunct="1"/>
            <a:r>
              <a:rPr lang="en-US" altLang="en-US" sz="2800">
                <a:solidFill>
                  <a:schemeClr val="bg1"/>
                </a:solidFill>
                <a:latin typeface="Verdana" panose="020B0604030504040204" pitchFamily="34" charset="0"/>
              </a:rPr>
              <a:t>What is Ergonomics?</a:t>
            </a:r>
          </a:p>
        </p:txBody>
      </p:sp>
      <p:sp>
        <p:nvSpPr>
          <p:cNvPr id="9219" name="Subtitle 2">
            <a:extLst>
              <a:ext uri="{FF2B5EF4-FFF2-40B4-BE49-F238E27FC236}">
                <a16:creationId xmlns:a16="http://schemas.microsoft.com/office/drawing/2014/main" id="{B3411A67-91F8-424F-A8EC-144BAB734C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1447800"/>
            <a:ext cx="7924800" cy="4343400"/>
          </a:xfrm>
        </p:spPr>
        <p:txBody>
          <a:bodyPr/>
          <a:lstStyle/>
          <a:p>
            <a:pPr algn="l" eaLnBrk="1" hangingPunct="1"/>
            <a:r>
              <a:rPr lang="en-US" altLang="en-US" i="1" u="sng">
                <a:solidFill>
                  <a:schemeClr val="tx1"/>
                </a:solidFill>
                <a:cs typeface="Times New Roman" panose="02020603050405020304" pitchFamily="18" charset="0"/>
              </a:rPr>
              <a:t>Ergonomics</a:t>
            </a:r>
            <a:r>
              <a:rPr lang="en-US" altLang="en-US">
                <a:solidFill>
                  <a:schemeClr val="tx1"/>
                </a:solidFill>
                <a:cs typeface="Times New Roman" panose="02020603050405020304" pitchFamily="18" charset="0"/>
              </a:rPr>
              <a:t>: The science of fitting jobs to people.  Encompasses the body of knowledge about physical abilities and limitations as well as other human characteristics relevant to job design.</a:t>
            </a:r>
            <a:endParaRPr lang="en-US" altLang="en-US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hangingPunct="1"/>
            <a:r>
              <a:rPr lang="en-US" altLang="en-US" i="1" u="sng">
                <a:solidFill>
                  <a:schemeClr val="tx1"/>
                </a:solidFill>
                <a:cs typeface="Times New Roman" panose="02020603050405020304" pitchFamily="18" charset="0"/>
              </a:rPr>
              <a:t>Ergonomic design</a:t>
            </a:r>
            <a:r>
              <a:rPr lang="en-US" altLang="en-US">
                <a:solidFill>
                  <a:schemeClr val="tx1"/>
                </a:solidFill>
                <a:cs typeface="Times New Roman" panose="02020603050405020304" pitchFamily="18" charset="0"/>
              </a:rPr>
              <a:t>: The application of this body of knowledge to the design of the workplace (tasks, equipment, environment) for safe and efficient worker use.</a:t>
            </a:r>
            <a:endParaRPr lang="en-US" altLang="en-US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hangingPunct="1"/>
            <a:r>
              <a:rPr lang="en-US" altLang="en-US" i="1" u="sng">
                <a:solidFill>
                  <a:schemeClr val="tx1"/>
                </a:solidFill>
                <a:cs typeface="Times New Roman" panose="02020603050405020304" pitchFamily="18" charset="0"/>
              </a:rPr>
              <a:t>Good ergonomic design</a:t>
            </a:r>
            <a:r>
              <a:rPr lang="en-US" altLang="en-US" i="1">
                <a:solidFill>
                  <a:schemeClr val="tx1"/>
                </a:solidFill>
                <a:cs typeface="Times New Roman" panose="02020603050405020304" pitchFamily="18" charset="0"/>
              </a:rPr>
              <a:t>:</a:t>
            </a:r>
            <a:r>
              <a:rPr lang="en-US" altLang="en-US">
                <a:solidFill>
                  <a:schemeClr val="tx1"/>
                </a:solidFill>
                <a:cs typeface="Times New Roman" panose="02020603050405020304" pitchFamily="18" charset="0"/>
              </a:rPr>
              <a:t> Makes the most efficient  use of worker capabilities while ensuring job demands do not exceed those capabilities.</a:t>
            </a:r>
            <a:endParaRPr lang="en-US" altLang="en-US">
              <a:solidFill>
                <a:schemeClr val="tx1"/>
              </a:solidFill>
            </a:endParaRPr>
          </a:p>
          <a:p>
            <a:pPr algn="l" eaLnBrk="1" hangingPunct="1"/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FD25CB9A-6E9F-4826-932B-B8A22697B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7620000" y="6356350"/>
            <a:ext cx="1066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E82299CE-535E-4FBA-8C76-9B2E93658C23}" type="slidenum">
              <a:rPr lang="en-US" altLang="en-US" sz="1400">
                <a:solidFill>
                  <a:srgbClr val="FFFFFF"/>
                </a:solidFill>
                <a:latin typeface="Verdana" panose="020B0604030504040204" pitchFamily="34" charset="0"/>
              </a:rPr>
              <a:pPr algn="ctr"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40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9221" name="Footer Placeholder 4">
            <a:extLst>
              <a:ext uri="{FF2B5EF4-FFF2-40B4-BE49-F238E27FC236}">
                <a16:creationId xmlns:a16="http://schemas.microsoft.com/office/drawing/2014/main" id="{B86FF770-2214-497A-B9C9-4F13B5A0C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>
                <a:solidFill>
                  <a:srgbClr val="FFFFFF"/>
                </a:solidFill>
                <a:latin typeface="Verdana" panose="020B0604030504040204" pitchFamily="34" charset="0"/>
              </a:rPr>
              <a:t>PPT-010-03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>
            <a:extLst>
              <a:ext uri="{FF2B5EF4-FFF2-40B4-BE49-F238E27FC236}">
                <a16:creationId xmlns:a16="http://schemas.microsoft.com/office/drawing/2014/main" id="{71012229-0F30-495C-B0BC-3B430867C7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381000"/>
            <a:ext cx="5334000" cy="533400"/>
          </a:xfrm>
        </p:spPr>
        <p:txBody>
          <a:bodyPr/>
          <a:lstStyle/>
          <a:p>
            <a:pPr eaLnBrk="1" hangingPunct="1"/>
            <a:r>
              <a:rPr lang="en-US" altLang="en-US" sz="2800">
                <a:solidFill>
                  <a:schemeClr val="bg1"/>
                </a:solidFill>
                <a:latin typeface="Verdana" panose="020B0604030504040204" pitchFamily="34" charset="0"/>
              </a:rPr>
              <a:t>Questions</a:t>
            </a:r>
          </a:p>
        </p:txBody>
      </p:sp>
      <p:sp>
        <p:nvSpPr>
          <p:cNvPr id="64515" name="Slide Number Placeholder 3">
            <a:extLst>
              <a:ext uri="{FF2B5EF4-FFF2-40B4-BE49-F238E27FC236}">
                <a16:creationId xmlns:a16="http://schemas.microsoft.com/office/drawing/2014/main" id="{020EE959-8CB4-4DE1-8CBA-4C16F3881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7620000" y="6356350"/>
            <a:ext cx="1066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9C563334-23A3-45A0-BBEC-4EBF8F9CB763}" type="slidenum">
              <a:rPr lang="en-US" altLang="en-US" sz="1400">
                <a:solidFill>
                  <a:srgbClr val="FFFFFF"/>
                </a:solidFill>
                <a:latin typeface="Verdana" panose="020B0604030504040204" pitchFamily="34" charset="0"/>
              </a:rPr>
              <a:pPr algn="ctr">
                <a:spcBef>
                  <a:spcPct val="0"/>
                </a:spcBef>
                <a:buFontTx/>
                <a:buNone/>
              </a:pPr>
              <a:t>30</a:t>
            </a:fld>
            <a:endParaRPr lang="en-US" altLang="en-US" sz="140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64516" name="Footer Placeholder 4">
            <a:extLst>
              <a:ext uri="{FF2B5EF4-FFF2-40B4-BE49-F238E27FC236}">
                <a16:creationId xmlns:a16="http://schemas.microsoft.com/office/drawing/2014/main" id="{35D2D26B-AEC4-4BAA-BFB9-DF01F4AE0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>
                <a:solidFill>
                  <a:srgbClr val="FFFFFF"/>
                </a:solidFill>
                <a:latin typeface="Verdana" panose="020B0604030504040204" pitchFamily="34" charset="0"/>
              </a:rPr>
              <a:t>PPT-010-03</a:t>
            </a:r>
          </a:p>
        </p:txBody>
      </p:sp>
      <p:pic>
        <p:nvPicPr>
          <p:cNvPr id="64517" name="Picture 5" descr="C:\Documents and Settings\Steve\Local Settings\Temporary Internet Files\Content.IE5\KBJBYKL9\MCBD00028_0000[1].wmf">
            <a:extLst>
              <a:ext uri="{FF2B5EF4-FFF2-40B4-BE49-F238E27FC236}">
                <a16:creationId xmlns:a16="http://schemas.microsoft.com/office/drawing/2014/main" id="{BBB956FD-229C-42B1-9B40-EA5D8542BA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524000"/>
            <a:ext cx="4300538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5B6273CE-DCBA-4BB2-A6C2-C37735C25E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381000"/>
            <a:ext cx="5334000" cy="533400"/>
          </a:xfrm>
        </p:spPr>
        <p:txBody>
          <a:bodyPr/>
          <a:lstStyle/>
          <a:p>
            <a:pPr eaLnBrk="1" hangingPunct="1"/>
            <a:r>
              <a:rPr lang="en-US" altLang="en-US" sz="2800">
                <a:solidFill>
                  <a:schemeClr val="bg1"/>
                </a:solidFill>
                <a:latin typeface="Verdana" panose="020B0604030504040204" pitchFamily="34" charset="0"/>
              </a:rPr>
              <a:t>Musculoskeletal Disorders</a:t>
            </a:r>
          </a:p>
        </p:txBody>
      </p:sp>
      <p:sp>
        <p:nvSpPr>
          <p:cNvPr id="4099" name="Subtitle 2">
            <a:extLst>
              <a:ext uri="{FF2B5EF4-FFF2-40B4-BE49-F238E27FC236}">
                <a16:creationId xmlns:a16="http://schemas.microsoft.com/office/drawing/2014/main" id="{7BC82C56-8D5D-48FE-A390-748475D3B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1447800"/>
            <a:ext cx="7924800" cy="4800600"/>
          </a:xfrm>
        </p:spPr>
        <p:txBody>
          <a:bodyPr/>
          <a:lstStyle/>
          <a:p>
            <a:pPr algn="l" eaLnBrk="1" hangingPunct="1">
              <a:buFont typeface="Arial" charset="0"/>
              <a:buNone/>
              <a:defRPr/>
            </a:pPr>
            <a:r>
              <a:rPr lang="en-US" altLang="en-US" dirty="0">
                <a:solidFill>
                  <a:schemeClr val="tx1"/>
                </a:solidFill>
              </a:rPr>
              <a:t>Musculoskeletal disorders (MSD’s) are injuries or illnesses to soft body tissue such as:</a:t>
            </a:r>
          </a:p>
          <a:p>
            <a:pPr algn="l" eaLnBrk="1" hangingPunct="1">
              <a:buFont typeface="Arial" charset="0"/>
              <a:buNone/>
              <a:defRPr/>
            </a:pPr>
            <a:endParaRPr lang="en-US" altLang="en-US" dirty="0">
              <a:solidFill>
                <a:schemeClr val="tx1"/>
              </a:solidFill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chemeClr val="tx1"/>
                </a:solidFill>
              </a:rPr>
              <a:t>Muscles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chemeClr val="tx1"/>
                </a:solidFill>
              </a:rPr>
              <a:t>Nerves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chemeClr val="tx1"/>
                </a:solidFill>
              </a:rPr>
              <a:t>Tendons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chemeClr val="tx1"/>
                </a:solidFill>
              </a:rPr>
              <a:t>Ligaments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chemeClr val="tx1"/>
                </a:solidFill>
              </a:rPr>
              <a:t>Joints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chemeClr val="tx1"/>
                </a:solidFill>
              </a:rPr>
              <a:t>Cartilage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chemeClr val="tx1"/>
                </a:solidFill>
              </a:rPr>
              <a:t>Spinal Discs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D54A355F-FAA5-4526-B331-33B6745A4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7620000" y="6356350"/>
            <a:ext cx="1066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C45E762D-6DB9-4BC2-8C20-14649011BE3C}" type="slidenum">
              <a:rPr lang="en-US" altLang="en-US" sz="1400">
                <a:solidFill>
                  <a:srgbClr val="FFFFFF"/>
                </a:solidFill>
                <a:latin typeface="Verdana" panose="020B0604030504040204" pitchFamily="34" charset="0"/>
              </a:rPr>
              <a:pPr algn="ctr"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11269" name="Footer Placeholder 4">
            <a:extLst>
              <a:ext uri="{FF2B5EF4-FFF2-40B4-BE49-F238E27FC236}">
                <a16:creationId xmlns:a16="http://schemas.microsoft.com/office/drawing/2014/main" id="{A3E17A12-67EC-4C2E-BEFC-1DC736C14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>
                <a:solidFill>
                  <a:srgbClr val="FFFFFF"/>
                </a:solidFill>
                <a:latin typeface="Verdana" panose="020B0604030504040204" pitchFamily="34" charset="0"/>
              </a:rPr>
              <a:t>PPT-010-03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037E7FE0-664A-4FDF-9DB8-C9403A834E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381000"/>
            <a:ext cx="5334000" cy="533400"/>
          </a:xfrm>
        </p:spPr>
        <p:txBody>
          <a:bodyPr/>
          <a:lstStyle/>
          <a:p>
            <a:pPr eaLnBrk="1" hangingPunct="1"/>
            <a:r>
              <a:rPr lang="en-US" altLang="en-US" sz="2800">
                <a:solidFill>
                  <a:schemeClr val="bg1"/>
                </a:solidFill>
                <a:latin typeface="Verdana" panose="020B0604030504040204" pitchFamily="34" charset="0"/>
              </a:rPr>
              <a:t>Musculoskeletal Disorders</a:t>
            </a:r>
          </a:p>
        </p:txBody>
      </p:sp>
      <p:sp>
        <p:nvSpPr>
          <p:cNvPr id="4099" name="Subtitle 2">
            <a:extLst>
              <a:ext uri="{FF2B5EF4-FFF2-40B4-BE49-F238E27FC236}">
                <a16:creationId xmlns:a16="http://schemas.microsoft.com/office/drawing/2014/main" id="{651135DC-C9F5-4B6D-AAC4-E2562038C1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1235075"/>
            <a:ext cx="7924800" cy="4800600"/>
          </a:xfrm>
        </p:spPr>
        <p:txBody>
          <a:bodyPr/>
          <a:lstStyle/>
          <a:p>
            <a:pPr algn="l" eaLnBrk="1" hangingPunct="1">
              <a:buFont typeface="Arial" charset="0"/>
              <a:buNone/>
              <a:defRPr/>
            </a:pPr>
            <a:r>
              <a:rPr lang="en-US" altLang="en-US" dirty="0">
                <a:solidFill>
                  <a:schemeClr val="tx1"/>
                </a:solidFill>
              </a:rPr>
              <a:t>MSD’s </a:t>
            </a:r>
            <a:r>
              <a:rPr lang="en-US" altLang="en-US" i="1" dirty="0">
                <a:solidFill>
                  <a:schemeClr val="tx1"/>
                </a:solidFill>
              </a:rPr>
              <a:t>do not include </a:t>
            </a:r>
            <a:r>
              <a:rPr lang="en-US" altLang="en-US" dirty="0">
                <a:solidFill>
                  <a:schemeClr val="tx1"/>
                </a:solidFill>
              </a:rPr>
              <a:t>injuries caused by slips, trips, falls, or other similar accidents.  </a:t>
            </a:r>
          </a:p>
          <a:p>
            <a:pPr algn="l" eaLnBrk="1" hangingPunct="1">
              <a:buFont typeface="Arial" charset="0"/>
              <a:buNone/>
              <a:defRPr/>
            </a:pPr>
            <a:endParaRPr lang="en-US" altLang="en-US" dirty="0">
              <a:solidFill>
                <a:schemeClr val="tx1"/>
              </a:solidFill>
            </a:endParaRPr>
          </a:p>
          <a:p>
            <a:pPr algn="l" eaLnBrk="1" hangingPunct="1">
              <a:buFont typeface="Arial" charset="0"/>
              <a:buNone/>
              <a:defRPr/>
            </a:pPr>
            <a:r>
              <a:rPr lang="en-US" altLang="en-US" dirty="0">
                <a:solidFill>
                  <a:schemeClr val="tx1"/>
                </a:solidFill>
              </a:rPr>
              <a:t>MSD’s can differ in severity from mild periodic symptoms to severe chronic and debilitating conditions</a:t>
            </a:r>
            <a:r>
              <a:rPr lang="en-US" altLang="en-US" dirty="0"/>
              <a:t>.</a:t>
            </a:r>
          </a:p>
          <a:p>
            <a:pPr algn="l" eaLnBrk="1" hangingPunct="1">
              <a:buFont typeface="Arial" charset="0"/>
              <a:buNone/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316" name="Slide Number Placeholder 3">
            <a:extLst>
              <a:ext uri="{FF2B5EF4-FFF2-40B4-BE49-F238E27FC236}">
                <a16:creationId xmlns:a16="http://schemas.microsoft.com/office/drawing/2014/main" id="{D6C3D749-89C4-4821-A825-627C00531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7620000" y="6356350"/>
            <a:ext cx="1066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AF5D28FB-D654-4299-A478-B4EC215E8BE9}" type="slidenum">
              <a:rPr lang="en-US" altLang="en-US" sz="1400">
                <a:solidFill>
                  <a:srgbClr val="FFFFFF"/>
                </a:solidFill>
                <a:latin typeface="Verdana" panose="020B0604030504040204" pitchFamily="34" charset="0"/>
              </a:rPr>
              <a:pPr algn="ctr"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13317" name="Footer Placeholder 4">
            <a:extLst>
              <a:ext uri="{FF2B5EF4-FFF2-40B4-BE49-F238E27FC236}">
                <a16:creationId xmlns:a16="http://schemas.microsoft.com/office/drawing/2014/main" id="{CADBA3F7-AB0C-49D7-A15E-ED608728B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>
                <a:solidFill>
                  <a:srgbClr val="FFFFFF"/>
                </a:solidFill>
                <a:latin typeface="Verdana" panose="020B0604030504040204" pitchFamily="34" charset="0"/>
              </a:rPr>
              <a:t>PPT-010-03</a:t>
            </a:r>
          </a:p>
        </p:txBody>
      </p:sp>
      <p:pic>
        <p:nvPicPr>
          <p:cNvPr id="13318" name="Picture 4" descr="C:\Documents and Settings\Steve\Local Settings\Temporary Internet Files\Content.IE5\5FYUD080\MPj04097810000[1].jpg">
            <a:extLst>
              <a:ext uri="{FF2B5EF4-FFF2-40B4-BE49-F238E27FC236}">
                <a16:creationId xmlns:a16="http://schemas.microsoft.com/office/drawing/2014/main" id="{CCA74975-6816-4D12-B51C-3394FDA048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263" y="3505200"/>
            <a:ext cx="2370137" cy="262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5D3E1C36-FA4E-47C1-BA02-E09DA3F809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381000"/>
            <a:ext cx="5334000" cy="533400"/>
          </a:xfrm>
        </p:spPr>
        <p:txBody>
          <a:bodyPr/>
          <a:lstStyle/>
          <a:p>
            <a:pPr eaLnBrk="1" hangingPunct="1"/>
            <a:r>
              <a:rPr lang="en-US" altLang="en-US" sz="2800">
                <a:solidFill>
                  <a:schemeClr val="bg1"/>
                </a:solidFill>
                <a:latin typeface="Verdana" panose="020B0604030504040204" pitchFamily="34" charset="0"/>
              </a:rPr>
              <a:t>MSDs – Signs &amp; Symptoms</a:t>
            </a:r>
          </a:p>
        </p:txBody>
      </p:sp>
      <p:sp>
        <p:nvSpPr>
          <p:cNvPr id="15363" name="Subtitle 2">
            <a:extLst>
              <a:ext uri="{FF2B5EF4-FFF2-40B4-BE49-F238E27FC236}">
                <a16:creationId xmlns:a16="http://schemas.microsoft.com/office/drawing/2014/main" id="{8CEC914F-4F68-4827-B3A0-349252459E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1828800"/>
            <a:ext cx="2895600" cy="3962400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en-US" altLang="en-US" sz="1800" b="1">
                <a:solidFill>
                  <a:schemeClr val="tx1"/>
                </a:solidFill>
                <a:cs typeface="Times New Roman" panose="02020603050405020304" pitchFamily="18" charset="0"/>
              </a:rPr>
              <a:t>•  </a:t>
            </a:r>
            <a:r>
              <a:rPr lang="en-US" altLang="en-US">
                <a:solidFill>
                  <a:schemeClr val="tx1"/>
                </a:solidFill>
              </a:rPr>
              <a:t>Aching </a:t>
            </a:r>
          </a:p>
          <a:p>
            <a:pPr algn="l" eaLnBrk="1" hangingPunct="1">
              <a:lnSpc>
                <a:spcPct val="90000"/>
              </a:lnSpc>
            </a:pPr>
            <a:endParaRPr lang="en-US" altLang="en-US">
              <a:solidFill>
                <a:schemeClr val="tx1"/>
              </a:solidFill>
            </a:endParaRPr>
          </a:p>
          <a:p>
            <a:pPr algn="l" eaLnBrk="1" hangingPunct="1">
              <a:lnSpc>
                <a:spcPct val="90000"/>
              </a:lnSpc>
            </a:pPr>
            <a:r>
              <a:rPr lang="en-US" altLang="en-US">
                <a:solidFill>
                  <a:schemeClr val="tx1"/>
                </a:solidFill>
                <a:cs typeface="Times New Roman" panose="02020603050405020304" pitchFamily="18" charset="0"/>
              </a:rPr>
              <a:t>• </a:t>
            </a:r>
            <a:r>
              <a:rPr lang="en-US" altLang="en-US">
                <a:solidFill>
                  <a:schemeClr val="tx1"/>
                </a:solidFill>
              </a:rPr>
              <a:t>Burning</a:t>
            </a:r>
          </a:p>
          <a:p>
            <a:pPr algn="l" eaLnBrk="1" hangingPunct="1">
              <a:lnSpc>
                <a:spcPct val="90000"/>
              </a:lnSpc>
            </a:pPr>
            <a:endParaRPr lang="en-US" altLang="en-US">
              <a:solidFill>
                <a:schemeClr val="tx1"/>
              </a:solidFill>
            </a:endParaRPr>
          </a:p>
          <a:p>
            <a:pPr algn="l" eaLnBrk="1" hangingPunct="1">
              <a:lnSpc>
                <a:spcPct val="90000"/>
              </a:lnSpc>
            </a:pPr>
            <a:r>
              <a:rPr lang="en-US" altLang="en-US">
                <a:solidFill>
                  <a:schemeClr val="tx1"/>
                </a:solidFill>
                <a:cs typeface="Times New Roman" panose="02020603050405020304" pitchFamily="18" charset="0"/>
              </a:rPr>
              <a:t>• </a:t>
            </a:r>
            <a:r>
              <a:rPr lang="en-US" altLang="en-US">
                <a:solidFill>
                  <a:schemeClr val="tx1"/>
                </a:solidFill>
              </a:rPr>
              <a:t>Cramping</a:t>
            </a:r>
          </a:p>
          <a:p>
            <a:pPr algn="l" eaLnBrk="1" hangingPunct="1">
              <a:lnSpc>
                <a:spcPct val="90000"/>
              </a:lnSpc>
            </a:pPr>
            <a:endParaRPr lang="en-US" altLang="en-US">
              <a:solidFill>
                <a:schemeClr val="tx1"/>
              </a:solidFill>
            </a:endParaRPr>
          </a:p>
          <a:p>
            <a:pPr algn="l" eaLnBrk="1" hangingPunct="1">
              <a:lnSpc>
                <a:spcPct val="90000"/>
              </a:lnSpc>
            </a:pPr>
            <a:r>
              <a:rPr lang="en-US" altLang="en-US">
                <a:solidFill>
                  <a:schemeClr val="tx1"/>
                </a:solidFill>
                <a:cs typeface="Times New Roman" panose="02020603050405020304" pitchFamily="18" charset="0"/>
              </a:rPr>
              <a:t>• </a:t>
            </a:r>
            <a:r>
              <a:rPr lang="en-US" altLang="en-US">
                <a:solidFill>
                  <a:schemeClr val="tx1"/>
                </a:solidFill>
              </a:rPr>
              <a:t>Loss of Color</a:t>
            </a:r>
          </a:p>
          <a:p>
            <a:pPr algn="l" eaLnBrk="1" hangingPunct="1">
              <a:lnSpc>
                <a:spcPct val="90000"/>
              </a:lnSpc>
            </a:pPr>
            <a:endParaRPr lang="en-US" altLang="en-US">
              <a:solidFill>
                <a:schemeClr val="tx1"/>
              </a:solidFill>
            </a:endParaRPr>
          </a:p>
          <a:p>
            <a:pPr algn="l" eaLnBrk="1" hangingPunct="1">
              <a:lnSpc>
                <a:spcPct val="90000"/>
              </a:lnSpc>
            </a:pPr>
            <a:r>
              <a:rPr lang="en-US" altLang="en-US">
                <a:solidFill>
                  <a:schemeClr val="tx1"/>
                </a:solidFill>
                <a:cs typeface="Times New Roman" panose="02020603050405020304" pitchFamily="18" charset="0"/>
              </a:rPr>
              <a:t>• Numbness</a:t>
            </a:r>
          </a:p>
          <a:p>
            <a:pPr algn="l" eaLnBrk="1" hangingPunct="1"/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943DADA6-288D-4F17-AC43-5BD95DE9F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7620000" y="6356350"/>
            <a:ext cx="1066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3DB43161-DD18-43A0-928A-B5D95B12C590}" type="slidenum">
              <a:rPr lang="en-US" altLang="en-US" sz="1400">
                <a:solidFill>
                  <a:srgbClr val="FFFFFF"/>
                </a:solidFill>
                <a:latin typeface="Verdana" panose="020B0604030504040204" pitchFamily="34" charset="0"/>
              </a:rPr>
              <a:pPr algn="ctr"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40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15365" name="Footer Placeholder 4">
            <a:extLst>
              <a:ext uri="{FF2B5EF4-FFF2-40B4-BE49-F238E27FC236}">
                <a16:creationId xmlns:a16="http://schemas.microsoft.com/office/drawing/2014/main" id="{B546CE6E-2874-4D75-920F-51934BB6B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>
                <a:solidFill>
                  <a:srgbClr val="FFFFFF"/>
                </a:solidFill>
                <a:latin typeface="Verdana" panose="020B0604030504040204" pitchFamily="34" charset="0"/>
              </a:rPr>
              <a:t>PPT-010-03</a:t>
            </a:r>
          </a:p>
        </p:txBody>
      </p:sp>
      <p:pic>
        <p:nvPicPr>
          <p:cNvPr id="15366" name="Picture 2" descr="C:\Documents and Settings\spakosh\Local Settings\Temporary Internet Files\Content.IE5\ODTHZ26A\MP900424376[1].jpg">
            <a:extLst>
              <a:ext uri="{FF2B5EF4-FFF2-40B4-BE49-F238E27FC236}">
                <a16:creationId xmlns:a16="http://schemas.microsoft.com/office/drawing/2014/main" id="{C7EF9980-CFC4-4604-8D8B-565BF54276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358900"/>
            <a:ext cx="4572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9C02517B-AD25-4795-8BD8-BAC0B3F535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381000"/>
            <a:ext cx="5334000" cy="533400"/>
          </a:xfrm>
        </p:spPr>
        <p:txBody>
          <a:bodyPr/>
          <a:lstStyle/>
          <a:p>
            <a:pPr eaLnBrk="1" hangingPunct="1"/>
            <a:r>
              <a:rPr lang="en-US" altLang="en-US" sz="2800">
                <a:solidFill>
                  <a:schemeClr val="bg1"/>
                </a:solidFill>
                <a:latin typeface="Verdana" panose="020B0604030504040204" pitchFamily="34" charset="0"/>
              </a:rPr>
              <a:t>MSDs – Signs &amp; Symptoms</a:t>
            </a:r>
          </a:p>
        </p:txBody>
      </p:sp>
      <p:sp>
        <p:nvSpPr>
          <p:cNvPr id="17411" name="Subtitle 2">
            <a:extLst>
              <a:ext uri="{FF2B5EF4-FFF2-40B4-BE49-F238E27FC236}">
                <a16:creationId xmlns:a16="http://schemas.microsoft.com/office/drawing/2014/main" id="{1437BEC7-804E-4A04-8F93-C605D55EEB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803400"/>
            <a:ext cx="2514600" cy="3886200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en-US" altLang="en-US">
                <a:solidFill>
                  <a:schemeClr val="tx1"/>
                </a:solidFill>
                <a:cs typeface="Times New Roman" panose="02020603050405020304" pitchFamily="18" charset="0"/>
              </a:rPr>
              <a:t>• </a:t>
            </a:r>
            <a:r>
              <a:rPr lang="en-US" altLang="en-US">
                <a:solidFill>
                  <a:schemeClr val="tx1"/>
                </a:solidFill>
              </a:rPr>
              <a:t>Pain</a:t>
            </a:r>
          </a:p>
          <a:p>
            <a:pPr algn="l" eaLnBrk="1" hangingPunct="1">
              <a:lnSpc>
                <a:spcPct val="90000"/>
              </a:lnSpc>
            </a:pPr>
            <a:endParaRPr lang="en-US" altLang="en-US">
              <a:solidFill>
                <a:schemeClr val="tx1"/>
              </a:solidFill>
            </a:endParaRPr>
          </a:p>
          <a:p>
            <a:pPr algn="l" eaLnBrk="1" hangingPunct="1">
              <a:lnSpc>
                <a:spcPct val="90000"/>
              </a:lnSpc>
            </a:pPr>
            <a:r>
              <a:rPr lang="en-US" altLang="en-US">
                <a:solidFill>
                  <a:schemeClr val="tx1"/>
                </a:solidFill>
                <a:cs typeface="Times New Roman" panose="02020603050405020304" pitchFamily="18" charset="0"/>
              </a:rPr>
              <a:t>• </a:t>
            </a:r>
            <a:r>
              <a:rPr lang="en-US" altLang="en-US">
                <a:solidFill>
                  <a:schemeClr val="tx1"/>
                </a:solidFill>
              </a:rPr>
              <a:t>Swelling</a:t>
            </a:r>
          </a:p>
          <a:p>
            <a:pPr algn="l" eaLnBrk="1" hangingPunct="1">
              <a:lnSpc>
                <a:spcPct val="90000"/>
              </a:lnSpc>
            </a:pPr>
            <a:endParaRPr lang="en-US" altLang="en-US">
              <a:solidFill>
                <a:schemeClr val="tx1"/>
              </a:solidFill>
            </a:endParaRPr>
          </a:p>
          <a:p>
            <a:pPr algn="l" eaLnBrk="1" hangingPunct="1">
              <a:lnSpc>
                <a:spcPct val="90000"/>
              </a:lnSpc>
            </a:pPr>
            <a:r>
              <a:rPr lang="en-US" altLang="en-US">
                <a:solidFill>
                  <a:schemeClr val="tx1"/>
                </a:solidFill>
                <a:cs typeface="Times New Roman" panose="02020603050405020304" pitchFamily="18" charset="0"/>
              </a:rPr>
              <a:t>• </a:t>
            </a:r>
            <a:r>
              <a:rPr lang="en-US" altLang="en-US">
                <a:solidFill>
                  <a:schemeClr val="tx1"/>
                </a:solidFill>
              </a:rPr>
              <a:t>Stiffness</a:t>
            </a:r>
          </a:p>
          <a:p>
            <a:pPr algn="l" eaLnBrk="1" hangingPunct="1">
              <a:lnSpc>
                <a:spcPct val="90000"/>
              </a:lnSpc>
            </a:pPr>
            <a:endParaRPr lang="en-US" altLang="en-US">
              <a:solidFill>
                <a:schemeClr val="tx1"/>
              </a:solidFill>
            </a:endParaRPr>
          </a:p>
          <a:p>
            <a:pPr algn="l" eaLnBrk="1" hangingPunct="1">
              <a:lnSpc>
                <a:spcPct val="90000"/>
              </a:lnSpc>
            </a:pPr>
            <a:r>
              <a:rPr lang="en-US" altLang="en-US">
                <a:solidFill>
                  <a:schemeClr val="tx1"/>
                </a:solidFill>
                <a:cs typeface="Times New Roman" panose="02020603050405020304" pitchFamily="18" charset="0"/>
              </a:rPr>
              <a:t>• </a:t>
            </a:r>
            <a:r>
              <a:rPr lang="en-US" altLang="en-US">
                <a:solidFill>
                  <a:schemeClr val="tx1"/>
                </a:solidFill>
              </a:rPr>
              <a:t>Tingling</a:t>
            </a:r>
          </a:p>
          <a:p>
            <a:pPr algn="l" eaLnBrk="1" hangingPunct="1">
              <a:lnSpc>
                <a:spcPct val="90000"/>
              </a:lnSpc>
            </a:pPr>
            <a:endParaRPr lang="en-US" altLang="en-US">
              <a:solidFill>
                <a:schemeClr val="tx1"/>
              </a:solidFill>
            </a:endParaRPr>
          </a:p>
          <a:p>
            <a:pPr algn="l" eaLnBrk="1" hangingPunct="1">
              <a:lnSpc>
                <a:spcPct val="90000"/>
              </a:lnSpc>
            </a:pPr>
            <a:r>
              <a:rPr lang="en-US" altLang="en-US">
                <a:solidFill>
                  <a:schemeClr val="tx1"/>
                </a:solidFill>
                <a:cs typeface="Times New Roman" panose="02020603050405020304" pitchFamily="18" charset="0"/>
              </a:rPr>
              <a:t>• </a:t>
            </a:r>
            <a:r>
              <a:rPr lang="en-US" altLang="en-US">
                <a:solidFill>
                  <a:schemeClr val="tx1"/>
                </a:solidFill>
              </a:rPr>
              <a:t>Weakness</a:t>
            </a:r>
          </a:p>
          <a:p>
            <a:pPr algn="l" eaLnBrk="1" hangingPunct="1"/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18DD2F2F-5719-44D1-9674-BA46ABA63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7620000" y="6356350"/>
            <a:ext cx="1066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E8B680F9-53AD-4F22-992D-6A05EB0E7076}" type="slidenum">
              <a:rPr lang="en-US" altLang="en-US" sz="1400">
                <a:solidFill>
                  <a:srgbClr val="FFFFFF"/>
                </a:solidFill>
                <a:latin typeface="Verdana" panose="020B0604030504040204" pitchFamily="34" charset="0"/>
              </a:rPr>
              <a:pPr algn="ctr"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17413" name="Footer Placeholder 4">
            <a:extLst>
              <a:ext uri="{FF2B5EF4-FFF2-40B4-BE49-F238E27FC236}">
                <a16:creationId xmlns:a16="http://schemas.microsoft.com/office/drawing/2014/main" id="{667280A4-0BFE-4CC9-AEC8-E7D2D5929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>
                <a:solidFill>
                  <a:srgbClr val="FFFFFF"/>
                </a:solidFill>
                <a:latin typeface="Verdana" panose="020B0604030504040204" pitchFamily="34" charset="0"/>
              </a:rPr>
              <a:t>PPT-010-03</a:t>
            </a:r>
          </a:p>
        </p:txBody>
      </p:sp>
      <p:pic>
        <p:nvPicPr>
          <p:cNvPr id="17414" name="Picture 5" descr="C:\Documents and Settings\spakosh\Local Settings\Temporary Internet Files\Content.IE5\IUJZL7T2\MC900438790[1].jpg">
            <a:extLst>
              <a:ext uri="{FF2B5EF4-FFF2-40B4-BE49-F238E27FC236}">
                <a16:creationId xmlns:a16="http://schemas.microsoft.com/office/drawing/2014/main" id="{04A6265E-5804-484A-B606-386CC2AC62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301750"/>
            <a:ext cx="3390900" cy="459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EF85EFD7-D0EA-492C-84F1-D817E64394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381000"/>
            <a:ext cx="5334000" cy="533400"/>
          </a:xfrm>
        </p:spPr>
        <p:txBody>
          <a:bodyPr/>
          <a:lstStyle/>
          <a:p>
            <a:pPr eaLnBrk="1" hangingPunct="1"/>
            <a:r>
              <a:rPr lang="en-US" altLang="en-US" sz="2800">
                <a:solidFill>
                  <a:schemeClr val="bg1"/>
                </a:solidFill>
                <a:latin typeface="Verdana" panose="020B0604030504040204" pitchFamily="34" charset="0"/>
              </a:rPr>
              <a:t>MSDs-Carpal Tunnel</a:t>
            </a:r>
          </a:p>
        </p:txBody>
      </p:sp>
      <p:sp>
        <p:nvSpPr>
          <p:cNvPr id="4099" name="Subtitle 2">
            <a:extLst>
              <a:ext uri="{FF2B5EF4-FFF2-40B4-BE49-F238E27FC236}">
                <a16:creationId xmlns:a16="http://schemas.microsoft.com/office/drawing/2014/main" id="{4A600E53-0E52-4C0D-8F22-D096781D80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000" y="1143000"/>
            <a:ext cx="4648200" cy="5029200"/>
          </a:xfrm>
        </p:spPr>
        <p:txBody>
          <a:bodyPr/>
          <a:lstStyle/>
          <a:p>
            <a:pPr marL="342900" indent="-342900" algn="l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chemeClr val="tx1"/>
                </a:solidFill>
              </a:rPr>
              <a:t>Carpal Tunnel – a tunnel in the wrist through which the median nerve and nine digital flexor tendons pass.  </a:t>
            </a:r>
          </a:p>
          <a:p>
            <a:pPr marL="342900" indent="-342900" algn="l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chemeClr val="tx1"/>
                </a:solidFill>
              </a:rPr>
              <a:t>Formed by the wrist bones and a dense trans-carpal ligament. </a:t>
            </a:r>
          </a:p>
          <a:p>
            <a:pPr marL="342900" indent="-342900" algn="l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chemeClr val="tx1"/>
                </a:solidFill>
              </a:rPr>
              <a:t>Continued and repetitive pressure on the median nerve in the carpal tunnel can cause Carpal Tunnel Syndrome (CTS).</a:t>
            </a:r>
          </a:p>
          <a:p>
            <a:pPr algn="l" eaLnBrk="1" hangingPunct="1">
              <a:buFont typeface="Arial" charset="0"/>
              <a:buNone/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0D627638-6808-44E9-82BD-97F5BDCDA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7620000" y="6356350"/>
            <a:ext cx="1066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BF450F14-4770-426F-8132-C0E2B23B1B19}" type="slidenum">
              <a:rPr lang="en-US" altLang="en-US" sz="1400">
                <a:solidFill>
                  <a:srgbClr val="FFFFFF"/>
                </a:solidFill>
                <a:latin typeface="Verdana" panose="020B0604030504040204" pitchFamily="34" charset="0"/>
              </a:rPr>
              <a:pPr algn="ctr"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40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19461" name="Footer Placeholder 4">
            <a:extLst>
              <a:ext uri="{FF2B5EF4-FFF2-40B4-BE49-F238E27FC236}">
                <a16:creationId xmlns:a16="http://schemas.microsoft.com/office/drawing/2014/main" id="{E4FEFFD1-4871-43B1-8DF5-B84DA4E04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>
                <a:solidFill>
                  <a:srgbClr val="FFFFFF"/>
                </a:solidFill>
                <a:latin typeface="Verdana" panose="020B0604030504040204" pitchFamily="34" charset="0"/>
              </a:rPr>
              <a:t>PPT-010-03</a:t>
            </a:r>
          </a:p>
        </p:txBody>
      </p:sp>
      <p:pic>
        <p:nvPicPr>
          <p:cNvPr id="19462" name="Picture 7" descr="msd-ca1">
            <a:extLst>
              <a:ext uri="{FF2B5EF4-FFF2-40B4-BE49-F238E27FC236}">
                <a16:creationId xmlns:a16="http://schemas.microsoft.com/office/drawing/2014/main" id="{AA3F55BB-071B-49AA-B870-C0AF088A09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58" b="4071"/>
          <a:stretch>
            <a:fillRect/>
          </a:stretch>
        </p:blipFill>
        <p:spPr bwMode="auto">
          <a:xfrm>
            <a:off x="5334000" y="2286000"/>
            <a:ext cx="3505200" cy="290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94C779E5-9C01-41F2-8F00-81910F0839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381000"/>
            <a:ext cx="5334000" cy="533400"/>
          </a:xfrm>
        </p:spPr>
        <p:txBody>
          <a:bodyPr/>
          <a:lstStyle/>
          <a:p>
            <a:pPr eaLnBrk="1" hangingPunct="1"/>
            <a:r>
              <a:rPr lang="en-US" altLang="en-US" sz="2800">
                <a:solidFill>
                  <a:schemeClr val="bg1"/>
                </a:solidFill>
                <a:latin typeface="Verdana" panose="020B0604030504040204" pitchFamily="34" charset="0"/>
              </a:rPr>
              <a:t>MSDs-Prevention of CTS</a:t>
            </a:r>
          </a:p>
        </p:txBody>
      </p:sp>
      <p:sp>
        <p:nvSpPr>
          <p:cNvPr id="4099" name="Subtitle 2">
            <a:extLst>
              <a:ext uri="{FF2B5EF4-FFF2-40B4-BE49-F238E27FC236}">
                <a16:creationId xmlns:a16="http://schemas.microsoft.com/office/drawing/2014/main" id="{4EAC2CB6-E7AC-4318-92B5-28BD70DFF2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1371600"/>
            <a:ext cx="8229600" cy="4648200"/>
          </a:xfrm>
        </p:spPr>
        <p:txBody>
          <a:bodyPr/>
          <a:lstStyle/>
          <a:p>
            <a:pPr marL="342900" indent="-342900" algn="l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chemeClr val="tx1"/>
                </a:solidFill>
              </a:rPr>
              <a:t>If you do the same tasks with your hands over and over, try not to bend, extend, or twist your hands for long periods.</a:t>
            </a:r>
          </a:p>
          <a:p>
            <a:pPr algn="l" eaLnBrk="1" hangingPunct="1">
              <a:buFont typeface="Arial" charset="0"/>
              <a:buNone/>
              <a:defRPr/>
            </a:pPr>
            <a:endParaRPr lang="en-US" altLang="en-US" dirty="0">
              <a:solidFill>
                <a:schemeClr val="tx1"/>
              </a:solidFill>
            </a:endParaRPr>
          </a:p>
          <a:p>
            <a:pPr marL="342900" indent="-342900" algn="l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chemeClr val="tx1"/>
                </a:solidFill>
              </a:rPr>
              <a:t>Don’t work with your arms too close or too far from your body.</a:t>
            </a:r>
          </a:p>
          <a:p>
            <a:pPr algn="l" eaLnBrk="1" hangingPunct="1">
              <a:buFont typeface="Arial" charset="0"/>
              <a:buNone/>
              <a:defRPr/>
            </a:pPr>
            <a:endParaRPr lang="en-US" altLang="en-US" dirty="0">
              <a:solidFill>
                <a:schemeClr val="tx1"/>
              </a:solidFill>
            </a:endParaRPr>
          </a:p>
          <a:p>
            <a:pPr marL="342900" indent="-342900" algn="l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chemeClr val="tx1"/>
                </a:solidFill>
              </a:rPr>
              <a:t>Don’t rest your wrists on hard surfaces for long periods.</a:t>
            </a:r>
          </a:p>
          <a:p>
            <a:pPr algn="l" eaLnBrk="1" hangingPunct="1">
              <a:buFont typeface="Arial" charset="0"/>
              <a:buNone/>
              <a:defRPr/>
            </a:pPr>
            <a:endParaRPr lang="en-US" altLang="en-US" dirty="0">
              <a:solidFill>
                <a:schemeClr val="tx1"/>
              </a:solidFill>
            </a:endParaRPr>
          </a:p>
          <a:p>
            <a:pPr marL="342900" indent="-342900" algn="l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chemeClr val="tx1"/>
                </a:solidFill>
              </a:rPr>
              <a:t>Switch hands during work tasks if possible.</a:t>
            </a:r>
          </a:p>
          <a:p>
            <a:pPr algn="l" eaLnBrk="1" hangingPunct="1">
              <a:buFont typeface="Arial" charset="0"/>
              <a:buNone/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id="{645F73B6-AE58-465D-AF2F-0C680BEA7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7620000" y="6356350"/>
            <a:ext cx="1066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FC605B98-D310-4ED5-AC43-220994E42D32}" type="slidenum">
              <a:rPr lang="en-US" altLang="en-US" sz="1400">
                <a:solidFill>
                  <a:srgbClr val="FFFFFF"/>
                </a:solidFill>
                <a:latin typeface="Verdana" panose="020B0604030504040204" pitchFamily="34" charset="0"/>
              </a:rPr>
              <a:pPr algn="ctr"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40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21509" name="Footer Placeholder 4">
            <a:extLst>
              <a:ext uri="{FF2B5EF4-FFF2-40B4-BE49-F238E27FC236}">
                <a16:creationId xmlns:a16="http://schemas.microsoft.com/office/drawing/2014/main" id="{6321C257-DB49-4579-8871-FF30327F8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>
                <a:solidFill>
                  <a:srgbClr val="FFFFFF"/>
                </a:solidFill>
                <a:latin typeface="Verdana" panose="020B0604030504040204" pitchFamily="34" charset="0"/>
              </a:rPr>
              <a:t>PPT-010-03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new pp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CFC465D6F5B8443925F90ACD553DCB5" ma:contentTypeVersion="14" ma:contentTypeDescription="Create a new document." ma:contentTypeScope="" ma:versionID="098d87c690cbc27d2bea10ba6a1b8ac9">
  <xsd:schema xmlns:xsd="http://www.w3.org/2001/XMLSchema" xmlns:xs="http://www.w3.org/2001/XMLSchema" xmlns:p="http://schemas.microsoft.com/office/2006/metadata/properties" xmlns:ns2="599ed8ee-0b43-4af8-a0e6-fbf770a53319" xmlns:ns3="0fa7d351-0d07-4ecc-b42d-804d395cd7e6" xmlns:ns4="a47a2bab-9e0d-45f2-af0b-158560c43d4b" targetNamespace="http://schemas.microsoft.com/office/2006/metadata/properties" ma:root="true" ma:fieldsID="a7515ebf60c5e41f49f6c2d43a04bc13" ns2:_="" ns3:_="" ns4:_="">
    <xsd:import namespace="599ed8ee-0b43-4af8-a0e6-fbf770a53319"/>
    <xsd:import namespace="0fa7d351-0d07-4ecc-b42d-804d395cd7e6"/>
    <xsd:import namespace="a47a2bab-9e0d-45f2-af0b-158560c43d4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9ed8ee-0b43-4af8-a0e6-fbf770a533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23380fc7-fa52-4f73-84dd-cd41989e36d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a7d351-0d07-4ecc-b42d-804d395cd7e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7a2bab-9e0d-45f2-af0b-158560c43d4b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edb7efbb-3273-4480-8333-61e7ac6111a9}" ma:internalName="TaxCatchAll" ma:showField="CatchAllData" ma:web="a47a2bab-9e0d-45f2-af0b-158560c43d4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LongProperties xmlns="http://schemas.microsoft.com/office/2006/metadata/longProperties"/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47a2bab-9e0d-45f2-af0b-158560c43d4b" xsi:nil="true"/>
    <lcf76f155ced4ddcb4097134ff3c332f xmlns="599ed8ee-0b43-4af8-a0e6-fbf770a53319">
      <Terms xmlns="http://schemas.microsoft.com/office/infopath/2007/PartnerControls"/>
    </lcf76f155ced4ddcb4097134ff3c332f>
    <SharedWithUsers xmlns="0fa7d351-0d07-4ecc-b42d-804d395cd7e6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0090225A-A91C-457D-BD0A-9BD90B638CA3}"/>
</file>

<file path=customXml/itemProps2.xml><?xml version="1.0" encoding="utf-8"?>
<ds:datastoreItem xmlns:ds="http://schemas.openxmlformats.org/officeDocument/2006/customXml" ds:itemID="{73E7B438-2FA8-4CCE-A1B9-43F056C19C3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F3A21FB-FA58-482D-822C-54695C4B2FC1}">
  <ds:schemaRefs>
    <ds:schemaRef ds:uri="http://schemas.microsoft.com/office/2006/metadata/longProperties"/>
  </ds:schemaRefs>
</ds:datastoreItem>
</file>

<file path=customXml/itemProps4.xml><?xml version="1.0" encoding="utf-8"?>
<ds:datastoreItem xmlns:ds="http://schemas.openxmlformats.org/officeDocument/2006/customXml" ds:itemID="{BCD60C76-29A2-471D-AF15-609E41F3D899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L&amp;I Template</Template>
  <TotalTime>6462</TotalTime>
  <Words>2848</Words>
  <Application>Microsoft Office PowerPoint</Application>
  <PresentationFormat>On-screen Show (4:3)</PresentationFormat>
  <Paragraphs>541</Paragraphs>
  <Slides>30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Times New Roman</vt:lpstr>
      <vt:lpstr>Arial</vt:lpstr>
      <vt:lpstr>Calibri</vt:lpstr>
      <vt:lpstr>Arial Narrow</vt:lpstr>
      <vt:lpstr>Verdana</vt:lpstr>
      <vt:lpstr>Wingdings</vt:lpstr>
      <vt:lpstr>Courier New</vt:lpstr>
      <vt:lpstr>new ppt template</vt:lpstr>
      <vt:lpstr>ERGONOMICS</vt:lpstr>
      <vt:lpstr>Topics</vt:lpstr>
      <vt:lpstr>What is Ergonomics?</vt:lpstr>
      <vt:lpstr>Musculoskeletal Disorders</vt:lpstr>
      <vt:lpstr>Musculoskeletal Disorders</vt:lpstr>
      <vt:lpstr>MSDs – Signs &amp; Symptoms</vt:lpstr>
      <vt:lpstr>MSDs – Signs &amp; Symptoms</vt:lpstr>
      <vt:lpstr>MSDs-Carpal Tunnel</vt:lpstr>
      <vt:lpstr>MSDs-Prevention of CTS</vt:lpstr>
      <vt:lpstr>MSDs-Prevention of CTS</vt:lpstr>
      <vt:lpstr>MSDs-Back Injuries</vt:lpstr>
      <vt:lpstr>MSDs-Protect Your Back</vt:lpstr>
      <vt:lpstr>MSDs-Protect Your Back</vt:lpstr>
      <vt:lpstr>Sitting Posture</vt:lpstr>
      <vt:lpstr>Sitting </vt:lpstr>
      <vt:lpstr>MSDs-Joint Disorders</vt:lpstr>
      <vt:lpstr>MSDs-Joint Disorders</vt:lpstr>
      <vt:lpstr>MSD Risk Factors-Avoid:</vt:lpstr>
      <vt:lpstr>MSD Risk Factors-Avoid:</vt:lpstr>
      <vt:lpstr>MSD Risk Factors-Prevention</vt:lpstr>
      <vt:lpstr>MSD Risks-Pressure</vt:lpstr>
      <vt:lpstr>MSD Risks</vt:lpstr>
      <vt:lpstr>Life Factors </vt:lpstr>
      <vt:lpstr>Ergonomic Controls-Engineering</vt:lpstr>
      <vt:lpstr>Ergonomic Controls-Administrative</vt:lpstr>
      <vt:lpstr>Prevent, Prevent, Prevent</vt:lpstr>
      <vt:lpstr>Review</vt:lpstr>
      <vt:lpstr>Review</vt:lpstr>
      <vt:lpstr>Contact Information</vt:lpstr>
      <vt:lpstr>Questions</vt:lpstr>
    </vt:vector>
  </TitlesOfParts>
  <Company>DAPS CA Program Office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ERGONOMICS</dc:title>
  <dc:creator>Michael  Sadagursky</dc:creator>
  <dc:description>Designed by Linda Adams</dc:description>
  <cp:lastModifiedBy>White, Barbara</cp:lastModifiedBy>
  <cp:revision>416</cp:revision>
  <cp:lastPrinted>2019-06-17T19:15:19Z</cp:lastPrinted>
  <dcterms:created xsi:type="dcterms:W3CDTF">2002-01-22T12:13:28Z</dcterms:created>
  <dcterms:modified xsi:type="dcterms:W3CDTF">2022-03-17T17:10:42Z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isplay_urn:schemas-microsoft-com:office:office#Editor">
    <vt:lpwstr>White, Barbara</vt:lpwstr>
  </property>
  <property fmtid="{D5CDD505-2E9C-101B-9397-08002B2CF9AE}" pid="3" name="Order">
    <vt:lpwstr>30700.0000000000</vt:lpwstr>
  </property>
  <property fmtid="{D5CDD505-2E9C-101B-9397-08002B2CF9AE}" pid="4" name="ComplianceAssetId">
    <vt:lpwstr/>
  </property>
  <property fmtid="{D5CDD505-2E9C-101B-9397-08002B2CF9AE}" pid="5" name="display_urn:schemas-microsoft-com:office:office#Author">
    <vt:lpwstr>White, Barbara</vt:lpwstr>
  </property>
  <property fmtid="{D5CDD505-2E9C-101B-9397-08002B2CF9AE}" pid="6" name="ContentTypeId">
    <vt:lpwstr>0x0101002CFC465D6F5B8443925F90ACD553DCB5</vt:lpwstr>
  </property>
  <property fmtid="{D5CDD505-2E9C-101B-9397-08002B2CF9AE}" pid="7" name="xd_Signature">
    <vt:lpwstr/>
  </property>
  <property fmtid="{D5CDD505-2E9C-101B-9397-08002B2CF9AE}" pid="8" name="TemplateUrl">
    <vt:lpwstr/>
  </property>
  <property fmtid="{D5CDD505-2E9C-101B-9397-08002B2CF9AE}" pid="9" name="xd_ProgID">
    <vt:lpwstr/>
  </property>
  <property fmtid="{D5CDD505-2E9C-101B-9397-08002B2CF9AE}" pid="10" name="SharedWithUsers">
    <vt:lpwstr/>
  </property>
  <property fmtid="{D5CDD505-2E9C-101B-9397-08002B2CF9AE}" pid="11" name="_ExtendedDescription">
    <vt:lpwstr/>
  </property>
  <property fmtid="{D5CDD505-2E9C-101B-9397-08002B2CF9AE}" pid="12" name="TriggerFlowInfo">
    <vt:lpwstr/>
  </property>
  <property fmtid="{D5CDD505-2E9C-101B-9397-08002B2CF9AE}" pid="13" name="MediaServiceImageTags">
    <vt:lpwstr/>
  </property>
</Properties>
</file>