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 id="2147483766" r:id="rId6"/>
    <p:sldMasterId id="2147483730" r:id="rId7"/>
    <p:sldMasterId id="2147483742" r:id="rId8"/>
    <p:sldMasterId id="2147483754" r:id="rId9"/>
    <p:sldMasterId id="2147483718" r:id="rId10"/>
  </p:sldMasterIdLst>
  <p:notesMasterIdLst>
    <p:notesMasterId r:id="rId85"/>
  </p:notesMasterIdLst>
  <p:sldIdLst>
    <p:sldId id="256" r:id="rId11"/>
    <p:sldId id="364" r:id="rId12"/>
    <p:sldId id="397" r:id="rId13"/>
    <p:sldId id="398" r:id="rId14"/>
    <p:sldId id="356" r:id="rId15"/>
    <p:sldId id="359" r:id="rId16"/>
    <p:sldId id="257" r:id="rId17"/>
    <p:sldId id="360" r:id="rId18"/>
    <p:sldId id="329" r:id="rId19"/>
    <p:sldId id="361" r:id="rId20"/>
    <p:sldId id="363" r:id="rId21"/>
    <p:sldId id="293" r:id="rId22"/>
    <p:sldId id="399" r:id="rId23"/>
    <p:sldId id="388" r:id="rId24"/>
    <p:sldId id="328" r:id="rId25"/>
    <p:sldId id="260" r:id="rId26"/>
    <p:sldId id="365" r:id="rId27"/>
    <p:sldId id="366" r:id="rId28"/>
    <p:sldId id="367" r:id="rId29"/>
    <p:sldId id="258" r:id="rId30"/>
    <p:sldId id="259" r:id="rId31"/>
    <p:sldId id="339" r:id="rId32"/>
    <p:sldId id="368" r:id="rId33"/>
    <p:sldId id="277" r:id="rId34"/>
    <p:sldId id="379" r:id="rId35"/>
    <p:sldId id="371" r:id="rId36"/>
    <p:sldId id="278" r:id="rId37"/>
    <p:sldId id="377" r:id="rId38"/>
    <p:sldId id="390" r:id="rId39"/>
    <p:sldId id="378" r:id="rId40"/>
    <p:sldId id="396" r:id="rId41"/>
    <p:sldId id="393" r:id="rId42"/>
    <p:sldId id="394" r:id="rId43"/>
    <p:sldId id="395" r:id="rId44"/>
    <p:sldId id="391" r:id="rId45"/>
    <p:sldId id="376" r:id="rId46"/>
    <p:sldId id="279" r:id="rId47"/>
    <p:sldId id="280" r:id="rId48"/>
    <p:sldId id="281" r:id="rId49"/>
    <p:sldId id="282" r:id="rId50"/>
    <p:sldId id="283" r:id="rId51"/>
    <p:sldId id="284" r:id="rId52"/>
    <p:sldId id="357" r:id="rId53"/>
    <p:sldId id="340" r:id="rId54"/>
    <p:sldId id="354" r:id="rId55"/>
    <p:sldId id="355" r:id="rId56"/>
    <p:sldId id="285" r:id="rId57"/>
    <p:sldId id="287" r:id="rId58"/>
    <p:sldId id="288" r:id="rId59"/>
    <p:sldId id="383" r:id="rId60"/>
    <p:sldId id="384" r:id="rId61"/>
    <p:sldId id="385" r:id="rId62"/>
    <p:sldId id="386" r:id="rId63"/>
    <p:sldId id="387" r:id="rId64"/>
    <p:sldId id="289" r:id="rId65"/>
    <p:sldId id="290" r:id="rId66"/>
    <p:sldId id="291" r:id="rId67"/>
    <p:sldId id="292" r:id="rId68"/>
    <p:sldId id="294" r:id="rId69"/>
    <p:sldId id="295" r:id="rId70"/>
    <p:sldId id="335" r:id="rId71"/>
    <p:sldId id="401" r:id="rId72"/>
    <p:sldId id="332" r:id="rId73"/>
    <p:sldId id="333" r:id="rId74"/>
    <p:sldId id="400" r:id="rId75"/>
    <p:sldId id="402" r:id="rId76"/>
    <p:sldId id="296" r:id="rId77"/>
    <p:sldId id="330" r:id="rId78"/>
    <p:sldId id="331" r:id="rId79"/>
    <p:sldId id="338" r:id="rId80"/>
    <p:sldId id="343" r:id="rId81"/>
    <p:sldId id="358" r:id="rId82"/>
    <p:sldId id="362" r:id="rId83"/>
    <p:sldId id="334" r:id="rId84"/>
  </p:sldIdLst>
  <p:sldSz cx="9144000" cy="6858000" type="screen4x3"/>
  <p:notesSz cx="6858000" cy="9296400"/>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718B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5F09CB8-C614-9AF9-3C0A-65F6510BBE1C}" v="8" dt="2022-09-08T18:19:01.670"/>
    <p1510:client id="{D185DC65-695C-E9E6-40A2-B7A053347442}" v="9" dt="2022-09-09T17:25:11.91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87" autoAdjust="0"/>
    <p:restoredTop sz="61124" autoAdjust="0"/>
  </p:normalViewPr>
  <p:slideViewPr>
    <p:cSldViewPr>
      <p:cViewPr varScale="1">
        <p:scale>
          <a:sx n="44" d="100"/>
          <a:sy n="44" d="100"/>
        </p:scale>
        <p:origin x="1470" y="42"/>
      </p:cViewPr>
      <p:guideLst>
        <p:guide orient="horz" pos="2160"/>
        <p:guide pos="2880"/>
      </p:guideLst>
    </p:cSldViewPr>
  </p:slideViewPr>
  <p:outlineViewPr>
    <p:cViewPr>
      <p:scale>
        <a:sx n="33" d="100"/>
        <a:sy n="33" d="100"/>
      </p:scale>
      <p:origin x="48" y="33096"/>
    </p:cViewPr>
  </p:outlineViewPr>
  <p:notesTextViewPr>
    <p:cViewPr>
      <p:scale>
        <a:sx n="100" d="100"/>
        <a:sy n="100" d="100"/>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6.xml"/><Relationship Id="rId21" Type="http://schemas.openxmlformats.org/officeDocument/2006/relationships/slide" Target="slides/slide11.xml"/><Relationship Id="rId42" Type="http://schemas.openxmlformats.org/officeDocument/2006/relationships/slide" Target="slides/slide32.xml"/><Relationship Id="rId47" Type="http://schemas.openxmlformats.org/officeDocument/2006/relationships/slide" Target="slides/slide37.xml"/><Relationship Id="rId63" Type="http://schemas.openxmlformats.org/officeDocument/2006/relationships/slide" Target="slides/slide53.xml"/><Relationship Id="rId68" Type="http://schemas.openxmlformats.org/officeDocument/2006/relationships/slide" Target="slides/slide58.xml"/><Relationship Id="rId84" Type="http://schemas.openxmlformats.org/officeDocument/2006/relationships/slide" Target="slides/slide74.xml"/><Relationship Id="rId89" Type="http://schemas.openxmlformats.org/officeDocument/2006/relationships/tableStyles" Target="tableStyles.xml"/><Relationship Id="rId16" Type="http://schemas.openxmlformats.org/officeDocument/2006/relationships/slide" Target="slides/slide6.xml"/><Relationship Id="rId11" Type="http://schemas.openxmlformats.org/officeDocument/2006/relationships/slide" Target="slides/slide1.xml"/><Relationship Id="rId32" Type="http://schemas.openxmlformats.org/officeDocument/2006/relationships/slide" Target="slides/slide22.xml"/><Relationship Id="rId37" Type="http://schemas.openxmlformats.org/officeDocument/2006/relationships/slide" Target="slides/slide27.xml"/><Relationship Id="rId53" Type="http://schemas.openxmlformats.org/officeDocument/2006/relationships/slide" Target="slides/slide43.xml"/><Relationship Id="rId58" Type="http://schemas.openxmlformats.org/officeDocument/2006/relationships/slide" Target="slides/slide48.xml"/><Relationship Id="rId74" Type="http://schemas.openxmlformats.org/officeDocument/2006/relationships/slide" Target="slides/slide64.xml"/><Relationship Id="rId79" Type="http://schemas.openxmlformats.org/officeDocument/2006/relationships/slide" Target="slides/slide69.xml"/><Relationship Id="rId5" Type="http://schemas.openxmlformats.org/officeDocument/2006/relationships/slideMaster" Target="slideMasters/slideMaster2.xml"/><Relationship Id="rId90" Type="http://schemas.microsoft.com/office/2016/11/relationships/changesInfo" Target="changesInfos/changesInfo1.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slide" Target="slides/slide38.xml"/><Relationship Id="rId56" Type="http://schemas.openxmlformats.org/officeDocument/2006/relationships/slide" Target="slides/slide46.xml"/><Relationship Id="rId64" Type="http://schemas.openxmlformats.org/officeDocument/2006/relationships/slide" Target="slides/slide54.xml"/><Relationship Id="rId69" Type="http://schemas.openxmlformats.org/officeDocument/2006/relationships/slide" Target="slides/slide59.xml"/><Relationship Id="rId77" Type="http://schemas.openxmlformats.org/officeDocument/2006/relationships/slide" Target="slides/slide67.xml"/><Relationship Id="rId8" Type="http://schemas.openxmlformats.org/officeDocument/2006/relationships/slideMaster" Target="slideMasters/slideMaster5.xml"/><Relationship Id="rId51" Type="http://schemas.openxmlformats.org/officeDocument/2006/relationships/slide" Target="slides/slide41.xml"/><Relationship Id="rId72" Type="http://schemas.openxmlformats.org/officeDocument/2006/relationships/slide" Target="slides/slide62.xml"/><Relationship Id="rId80" Type="http://schemas.openxmlformats.org/officeDocument/2006/relationships/slide" Target="slides/slide70.xml"/><Relationship Id="rId85" Type="http://schemas.openxmlformats.org/officeDocument/2006/relationships/notesMaster" Target="notesMasters/notesMaster1.xml"/><Relationship Id="rId3" Type="http://schemas.openxmlformats.org/officeDocument/2006/relationships/customXml" Target="../customXml/item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59" Type="http://schemas.openxmlformats.org/officeDocument/2006/relationships/slide" Target="slides/slide49.xml"/><Relationship Id="rId67" Type="http://schemas.openxmlformats.org/officeDocument/2006/relationships/slide" Target="slides/slide57.xml"/><Relationship Id="rId20" Type="http://schemas.openxmlformats.org/officeDocument/2006/relationships/slide" Target="slides/slide10.xml"/><Relationship Id="rId41" Type="http://schemas.openxmlformats.org/officeDocument/2006/relationships/slide" Target="slides/slide31.xml"/><Relationship Id="rId54" Type="http://schemas.openxmlformats.org/officeDocument/2006/relationships/slide" Target="slides/slide44.xml"/><Relationship Id="rId62" Type="http://schemas.openxmlformats.org/officeDocument/2006/relationships/slide" Target="slides/slide52.xml"/><Relationship Id="rId70" Type="http://schemas.openxmlformats.org/officeDocument/2006/relationships/slide" Target="slides/slide60.xml"/><Relationship Id="rId75" Type="http://schemas.openxmlformats.org/officeDocument/2006/relationships/slide" Target="slides/slide65.xml"/><Relationship Id="rId83" Type="http://schemas.openxmlformats.org/officeDocument/2006/relationships/slide" Target="slides/slide73.xml"/><Relationship Id="rId88" Type="http://schemas.openxmlformats.org/officeDocument/2006/relationships/theme" Target="theme/theme1.xml"/><Relationship Id="rId9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slide" Target="slides/slide39.xml"/><Relationship Id="rId57" Type="http://schemas.openxmlformats.org/officeDocument/2006/relationships/slide" Target="slides/slide47.xml"/><Relationship Id="rId10" Type="http://schemas.openxmlformats.org/officeDocument/2006/relationships/slideMaster" Target="slideMasters/slideMaster7.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slide" Target="slides/slide42.xml"/><Relationship Id="rId60" Type="http://schemas.openxmlformats.org/officeDocument/2006/relationships/slide" Target="slides/slide50.xml"/><Relationship Id="rId65" Type="http://schemas.openxmlformats.org/officeDocument/2006/relationships/slide" Target="slides/slide55.xml"/><Relationship Id="rId73" Type="http://schemas.openxmlformats.org/officeDocument/2006/relationships/slide" Target="slides/slide63.xml"/><Relationship Id="rId78" Type="http://schemas.openxmlformats.org/officeDocument/2006/relationships/slide" Target="slides/slide68.xml"/><Relationship Id="rId81" Type="http://schemas.openxmlformats.org/officeDocument/2006/relationships/slide" Target="slides/slide71.xml"/><Relationship Id="rId86"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13" Type="http://schemas.openxmlformats.org/officeDocument/2006/relationships/slide" Target="slides/slide3.xml"/><Relationship Id="rId18" Type="http://schemas.openxmlformats.org/officeDocument/2006/relationships/slide" Target="slides/slide8.xml"/><Relationship Id="rId39" Type="http://schemas.openxmlformats.org/officeDocument/2006/relationships/slide" Target="slides/slide29.xml"/><Relationship Id="rId34" Type="http://schemas.openxmlformats.org/officeDocument/2006/relationships/slide" Target="slides/slide24.xml"/><Relationship Id="rId50" Type="http://schemas.openxmlformats.org/officeDocument/2006/relationships/slide" Target="slides/slide40.xml"/><Relationship Id="rId55" Type="http://schemas.openxmlformats.org/officeDocument/2006/relationships/slide" Target="slides/slide45.xml"/><Relationship Id="rId76" Type="http://schemas.openxmlformats.org/officeDocument/2006/relationships/slide" Target="slides/slide66.xml"/><Relationship Id="rId7" Type="http://schemas.openxmlformats.org/officeDocument/2006/relationships/slideMaster" Target="slideMasters/slideMaster4.xml"/><Relationship Id="rId71" Type="http://schemas.openxmlformats.org/officeDocument/2006/relationships/slide" Target="slides/slide61.xml"/><Relationship Id="rId2" Type="http://schemas.openxmlformats.org/officeDocument/2006/relationships/customXml" Target="../customXml/item2.xml"/><Relationship Id="rId29" Type="http://schemas.openxmlformats.org/officeDocument/2006/relationships/slide" Target="slides/slide19.xml"/><Relationship Id="rId24" Type="http://schemas.openxmlformats.org/officeDocument/2006/relationships/slide" Target="slides/slide14.xml"/><Relationship Id="rId40" Type="http://schemas.openxmlformats.org/officeDocument/2006/relationships/slide" Target="slides/slide30.xml"/><Relationship Id="rId45" Type="http://schemas.openxmlformats.org/officeDocument/2006/relationships/slide" Target="slides/slide35.xml"/><Relationship Id="rId66" Type="http://schemas.openxmlformats.org/officeDocument/2006/relationships/slide" Target="slides/slide56.xml"/><Relationship Id="rId87" Type="http://schemas.openxmlformats.org/officeDocument/2006/relationships/viewProps" Target="viewProps.xml"/><Relationship Id="rId61" Type="http://schemas.openxmlformats.org/officeDocument/2006/relationships/slide" Target="slides/slide51.xml"/><Relationship Id="rId82" Type="http://schemas.openxmlformats.org/officeDocument/2006/relationships/slide" Target="slides/slide72.xml"/><Relationship Id="rId19" Type="http://schemas.openxmlformats.org/officeDocument/2006/relationships/slide" Target="slides/slide9.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Quinby, Linda" userId="S::lquinby@pa.gov::237523ba-aab3-4189-bc2d-3063319c0958" providerId="AD" clId="Web-{D185DC65-695C-E9E6-40A2-B7A053347442}"/>
    <pc:docChg chg="modSld">
      <pc:chgData name="Quinby, Linda" userId="S::lquinby@pa.gov::237523ba-aab3-4189-bc2d-3063319c0958" providerId="AD" clId="Web-{D185DC65-695C-E9E6-40A2-B7A053347442}" dt="2022-09-09T17:25:11.912" v="7" actId="20577"/>
      <pc:docMkLst>
        <pc:docMk/>
      </pc:docMkLst>
      <pc:sldChg chg="modSp">
        <pc:chgData name="Quinby, Linda" userId="S::lquinby@pa.gov::237523ba-aab3-4189-bc2d-3063319c0958" providerId="AD" clId="Web-{D185DC65-695C-E9E6-40A2-B7A053347442}" dt="2022-09-09T17:25:11.912" v="7" actId="20577"/>
        <pc:sldMkLst>
          <pc:docMk/>
          <pc:sldMk cId="2041021014" sldId="402"/>
        </pc:sldMkLst>
        <pc:spChg chg="mod">
          <ac:chgData name="Quinby, Linda" userId="S::lquinby@pa.gov::237523ba-aab3-4189-bc2d-3063319c0958" providerId="AD" clId="Web-{D185DC65-695C-E9E6-40A2-B7A053347442}" dt="2022-09-09T17:24:47.818" v="0" actId="20577"/>
          <ac:spMkLst>
            <pc:docMk/>
            <pc:sldMk cId="2041021014" sldId="402"/>
            <ac:spMk id="3" creationId="{A820B9E5-64EF-4D65-5A2F-1B414A46C4EE}"/>
          </ac:spMkLst>
        </pc:spChg>
        <pc:spChg chg="mod">
          <ac:chgData name="Quinby, Linda" userId="S::lquinby@pa.gov::237523ba-aab3-4189-bc2d-3063319c0958" providerId="AD" clId="Web-{D185DC65-695C-E9E6-40A2-B7A053347442}" dt="2022-09-09T17:25:11.912" v="7" actId="20577"/>
          <ac:spMkLst>
            <pc:docMk/>
            <pc:sldMk cId="2041021014" sldId="402"/>
            <ac:spMk id="4" creationId="{A5333CD9-37F0-12BB-D1FE-0FB8BF51BB75}"/>
          </ac:spMkLst>
        </pc:spChg>
      </pc:sldChg>
    </pc:docChg>
  </pc:docChgLst>
  <pc:docChgLst>
    <pc:chgData name="Quinby, Linda" userId="S::lquinby@pa.gov::237523ba-aab3-4189-bc2d-3063319c0958" providerId="AD" clId="Web-{35F09CB8-C614-9AF9-3C0A-65F6510BBE1C}"/>
    <pc:docChg chg="addSld modSld addMainMaster modMainMaster">
      <pc:chgData name="Quinby, Linda" userId="S::lquinby@pa.gov::237523ba-aab3-4189-bc2d-3063319c0958" providerId="AD" clId="Web-{35F09CB8-C614-9AF9-3C0A-65F6510BBE1C}" dt="2022-09-08T18:19:01.670" v="7" actId="1076"/>
      <pc:docMkLst>
        <pc:docMk/>
      </pc:docMkLst>
      <pc:sldChg chg="modSp">
        <pc:chgData name="Quinby, Linda" userId="S::lquinby@pa.gov::237523ba-aab3-4189-bc2d-3063319c0958" providerId="AD" clId="Web-{35F09CB8-C614-9AF9-3C0A-65F6510BBE1C}" dt="2022-09-08T18:19:01.670" v="7" actId="1076"/>
        <pc:sldMkLst>
          <pc:docMk/>
          <pc:sldMk cId="2160275201" sldId="332"/>
        </pc:sldMkLst>
        <pc:spChg chg="mod">
          <ac:chgData name="Quinby, Linda" userId="S::lquinby@pa.gov::237523ba-aab3-4189-bc2d-3063319c0958" providerId="AD" clId="Web-{35F09CB8-C614-9AF9-3C0A-65F6510BBE1C}" dt="2022-09-08T18:19:01.670" v="7" actId="1076"/>
          <ac:spMkLst>
            <pc:docMk/>
            <pc:sldMk cId="2160275201" sldId="332"/>
            <ac:spMk id="9" creationId="{00000000-0000-0000-0000-000000000000}"/>
          </ac:spMkLst>
        </pc:spChg>
      </pc:sldChg>
      <pc:sldChg chg="add">
        <pc:chgData name="Quinby, Linda" userId="S::lquinby@pa.gov::237523ba-aab3-4189-bc2d-3063319c0958" providerId="AD" clId="Web-{35F09CB8-C614-9AF9-3C0A-65F6510BBE1C}" dt="2022-09-08T18:16:35.137" v="0"/>
        <pc:sldMkLst>
          <pc:docMk/>
          <pc:sldMk cId="2041021014" sldId="402"/>
        </pc:sldMkLst>
      </pc:sldChg>
      <pc:sldMasterChg chg="add addSldLayout">
        <pc:chgData name="Quinby, Linda" userId="S::lquinby@pa.gov::237523ba-aab3-4189-bc2d-3063319c0958" providerId="AD" clId="Web-{35F09CB8-C614-9AF9-3C0A-65F6510BBE1C}" dt="2022-09-08T18:16:35.137" v="0"/>
        <pc:sldMasterMkLst>
          <pc:docMk/>
          <pc:sldMasterMk cId="942248871" sldId="2147483718"/>
        </pc:sldMasterMkLst>
        <pc:sldLayoutChg chg="add">
          <pc:chgData name="Quinby, Linda" userId="S::lquinby@pa.gov::237523ba-aab3-4189-bc2d-3063319c0958" providerId="AD" clId="Web-{35F09CB8-C614-9AF9-3C0A-65F6510BBE1C}" dt="2022-09-08T18:16:35.137" v="0"/>
          <pc:sldLayoutMkLst>
            <pc:docMk/>
            <pc:sldMasterMk cId="942248871" sldId="2147483718"/>
            <pc:sldLayoutMk cId="2858901099" sldId="2147483719"/>
          </pc:sldLayoutMkLst>
        </pc:sldLayoutChg>
        <pc:sldLayoutChg chg="add">
          <pc:chgData name="Quinby, Linda" userId="S::lquinby@pa.gov::237523ba-aab3-4189-bc2d-3063319c0958" providerId="AD" clId="Web-{35F09CB8-C614-9AF9-3C0A-65F6510BBE1C}" dt="2022-09-08T18:16:35.137" v="0"/>
          <pc:sldLayoutMkLst>
            <pc:docMk/>
            <pc:sldMasterMk cId="942248871" sldId="2147483718"/>
            <pc:sldLayoutMk cId="1331662754" sldId="2147483720"/>
          </pc:sldLayoutMkLst>
        </pc:sldLayoutChg>
        <pc:sldLayoutChg chg="add">
          <pc:chgData name="Quinby, Linda" userId="S::lquinby@pa.gov::237523ba-aab3-4189-bc2d-3063319c0958" providerId="AD" clId="Web-{35F09CB8-C614-9AF9-3C0A-65F6510BBE1C}" dt="2022-09-08T18:16:35.137" v="0"/>
          <pc:sldLayoutMkLst>
            <pc:docMk/>
            <pc:sldMasterMk cId="942248871" sldId="2147483718"/>
            <pc:sldLayoutMk cId="4269166015" sldId="2147483721"/>
          </pc:sldLayoutMkLst>
        </pc:sldLayoutChg>
        <pc:sldLayoutChg chg="add">
          <pc:chgData name="Quinby, Linda" userId="S::lquinby@pa.gov::237523ba-aab3-4189-bc2d-3063319c0958" providerId="AD" clId="Web-{35F09CB8-C614-9AF9-3C0A-65F6510BBE1C}" dt="2022-09-08T18:16:35.137" v="0"/>
          <pc:sldLayoutMkLst>
            <pc:docMk/>
            <pc:sldMasterMk cId="942248871" sldId="2147483718"/>
            <pc:sldLayoutMk cId="3318154663" sldId="2147483722"/>
          </pc:sldLayoutMkLst>
        </pc:sldLayoutChg>
        <pc:sldLayoutChg chg="add">
          <pc:chgData name="Quinby, Linda" userId="S::lquinby@pa.gov::237523ba-aab3-4189-bc2d-3063319c0958" providerId="AD" clId="Web-{35F09CB8-C614-9AF9-3C0A-65F6510BBE1C}" dt="2022-09-08T18:16:35.137" v="0"/>
          <pc:sldLayoutMkLst>
            <pc:docMk/>
            <pc:sldMasterMk cId="942248871" sldId="2147483718"/>
            <pc:sldLayoutMk cId="1821043781" sldId="2147483723"/>
          </pc:sldLayoutMkLst>
        </pc:sldLayoutChg>
        <pc:sldLayoutChg chg="add">
          <pc:chgData name="Quinby, Linda" userId="S::lquinby@pa.gov::237523ba-aab3-4189-bc2d-3063319c0958" providerId="AD" clId="Web-{35F09CB8-C614-9AF9-3C0A-65F6510BBE1C}" dt="2022-09-08T18:16:35.137" v="0"/>
          <pc:sldLayoutMkLst>
            <pc:docMk/>
            <pc:sldMasterMk cId="942248871" sldId="2147483718"/>
            <pc:sldLayoutMk cId="2780888621" sldId="2147483724"/>
          </pc:sldLayoutMkLst>
        </pc:sldLayoutChg>
        <pc:sldLayoutChg chg="add">
          <pc:chgData name="Quinby, Linda" userId="S::lquinby@pa.gov::237523ba-aab3-4189-bc2d-3063319c0958" providerId="AD" clId="Web-{35F09CB8-C614-9AF9-3C0A-65F6510BBE1C}" dt="2022-09-08T18:16:35.137" v="0"/>
          <pc:sldLayoutMkLst>
            <pc:docMk/>
            <pc:sldMasterMk cId="942248871" sldId="2147483718"/>
            <pc:sldLayoutMk cId="3514454481" sldId="2147483725"/>
          </pc:sldLayoutMkLst>
        </pc:sldLayoutChg>
        <pc:sldLayoutChg chg="add">
          <pc:chgData name="Quinby, Linda" userId="S::lquinby@pa.gov::237523ba-aab3-4189-bc2d-3063319c0958" providerId="AD" clId="Web-{35F09CB8-C614-9AF9-3C0A-65F6510BBE1C}" dt="2022-09-08T18:16:35.137" v="0"/>
          <pc:sldLayoutMkLst>
            <pc:docMk/>
            <pc:sldMasterMk cId="942248871" sldId="2147483718"/>
            <pc:sldLayoutMk cId="371787551" sldId="2147483726"/>
          </pc:sldLayoutMkLst>
        </pc:sldLayoutChg>
        <pc:sldLayoutChg chg="add">
          <pc:chgData name="Quinby, Linda" userId="S::lquinby@pa.gov::237523ba-aab3-4189-bc2d-3063319c0958" providerId="AD" clId="Web-{35F09CB8-C614-9AF9-3C0A-65F6510BBE1C}" dt="2022-09-08T18:16:35.137" v="0"/>
          <pc:sldLayoutMkLst>
            <pc:docMk/>
            <pc:sldMasterMk cId="942248871" sldId="2147483718"/>
            <pc:sldLayoutMk cId="959360217" sldId="2147483727"/>
          </pc:sldLayoutMkLst>
        </pc:sldLayoutChg>
        <pc:sldLayoutChg chg="add">
          <pc:chgData name="Quinby, Linda" userId="S::lquinby@pa.gov::237523ba-aab3-4189-bc2d-3063319c0958" providerId="AD" clId="Web-{35F09CB8-C614-9AF9-3C0A-65F6510BBE1C}" dt="2022-09-08T18:16:35.137" v="0"/>
          <pc:sldLayoutMkLst>
            <pc:docMk/>
            <pc:sldMasterMk cId="942248871" sldId="2147483718"/>
            <pc:sldLayoutMk cId="3581685644" sldId="2147483728"/>
          </pc:sldLayoutMkLst>
        </pc:sldLayoutChg>
        <pc:sldLayoutChg chg="add">
          <pc:chgData name="Quinby, Linda" userId="S::lquinby@pa.gov::237523ba-aab3-4189-bc2d-3063319c0958" providerId="AD" clId="Web-{35F09CB8-C614-9AF9-3C0A-65F6510BBE1C}" dt="2022-09-08T18:16:35.137" v="0"/>
          <pc:sldLayoutMkLst>
            <pc:docMk/>
            <pc:sldMasterMk cId="942248871" sldId="2147483718"/>
            <pc:sldLayoutMk cId="2745652153" sldId="2147483729"/>
          </pc:sldLayoutMkLst>
        </pc:sldLayoutChg>
      </pc:sldMasterChg>
      <pc:sldMasterChg chg="replId modSldLayout">
        <pc:chgData name="Quinby, Linda" userId="S::lquinby@pa.gov::237523ba-aab3-4189-bc2d-3063319c0958" providerId="AD" clId="Web-{35F09CB8-C614-9AF9-3C0A-65F6510BBE1C}" dt="2022-09-08T18:16:35.137" v="0"/>
        <pc:sldMasterMkLst>
          <pc:docMk/>
          <pc:sldMasterMk cId="2279670441" sldId="2147483766"/>
        </pc:sldMasterMkLst>
        <pc:sldLayoutChg chg="replId">
          <pc:chgData name="Quinby, Linda" userId="S::lquinby@pa.gov::237523ba-aab3-4189-bc2d-3063319c0958" providerId="AD" clId="Web-{35F09CB8-C614-9AF9-3C0A-65F6510BBE1C}" dt="2022-09-08T18:16:35.137" v="0"/>
          <pc:sldLayoutMkLst>
            <pc:docMk/>
            <pc:sldMasterMk cId="2279670441" sldId="2147483766"/>
            <pc:sldLayoutMk cId="2267026876" sldId="2147483767"/>
          </pc:sldLayoutMkLst>
        </pc:sldLayoutChg>
        <pc:sldLayoutChg chg="replId">
          <pc:chgData name="Quinby, Linda" userId="S::lquinby@pa.gov::237523ba-aab3-4189-bc2d-3063319c0958" providerId="AD" clId="Web-{35F09CB8-C614-9AF9-3C0A-65F6510BBE1C}" dt="2022-09-08T18:16:35.137" v="0"/>
          <pc:sldLayoutMkLst>
            <pc:docMk/>
            <pc:sldMasterMk cId="2279670441" sldId="2147483766"/>
            <pc:sldLayoutMk cId="3109503858" sldId="2147483768"/>
          </pc:sldLayoutMkLst>
        </pc:sldLayoutChg>
        <pc:sldLayoutChg chg="replId">
          <pc:chgData name="Quinby, Linda" userId="S::lquinby@pa.gov::237523ba-aab3-4189-bc2d-3063319c0958" providerId="AD" clId="Web-{35F09CB8-C614-9AF9-3C0A-65F6510BBE1C}" dt="2022-09-08T18:16:35.137" v="0"/>
          <pc:sldLayoutMkLst>
            <pc:docMk/>
            <pc:sldMasterMk cId="2279670441" sldId="2147483766"/>
            <pc:sldLayoutMk cId="157689214" sldId="2147483769"/>
          </pc:sldLayoutMkLst>
        </pc:sldLayoutChg>
        <pc:sldLayoutChg chg="replId">
          <pc:chgData name="Quinby, Linda" userId="S::lquinby@pa.gov::237523ba-aab3-4189-bc2d-3063319c0958" providerId="AD" clId="Web-{35F09CB8-C614-9AF9-3C0A-65F6510BBE1C}" dt="2022-09-08T18:16:35.137" v="0"/>
          <pc:sldLayoutMkLst>
            <pc:docMk/>
            <pc:sldMasterMk cId="2279670441" sldId="2147483766"/>
            <pc:sldLayoutMk cId="3209640401" sldId="2147483770"/>
          </pc:sldLayoutMkLst>
        </pc:sldLayoutChg>
        <pc:sldLayoutChg chg="replId">
          <pc:chgData name="Quinby, Linda" userId="S::lquinby@pa.gov::237523ba-aab3-4189-bc2d-3063319c0958" providerId="AD" clId="Web-{35F09CB8-C614-9AF9-3C0A-65F6510BBE1C}" dt="2022-09-08T18:16:35.137" v="0"/>
          <pc:sldLayoutMkLst>
            <pc:docMk/>
            <pc:sldMasterMk cId="2279670441" sldId="2147483766"/>
            <pc:sldLayoutMk cId="3397098300" sldId="2147483771"/>
          </pc:sldLayoutMkLst>
        </pc:sldLayoutChg>
        <pc:sldLayoutChg chg="replId">
          <pc:chgData name="Quinby, Linda" userId="S::lquinby@pa.gov::237523ba-aab3-4189-bc2d-3063319c0958" providerId="AD" clId="Web-{35F09CB8-C614-9AF9-3C0A-65F6510BBE1C}" dt="2022-09-08T18:16:35.137" v="0"/>
          <pc:sldLayoutMkLst>
            <pc:docMk/>
            <pc:sldMasterMk cId="2279670441" sldId="2147483766"/>
            <pc:sldLayoutMk cId="2139217192" sldId="2147483772"/>
          </pc:sldLayoutMkLst>
        </pc:sldLayoutChg>
        <pc:sldLayoutChg chg="replId">
          <pc:chgData name="Quinby, Linda" userId="S::lquinby@pa.gov::237523ba-aab3-4189-bc2d-3063319c0958" providerId="AD" clId="Web-{35F09CB8-C614-9AF9-3C0A-65F6510BBE1C}" dt="2022-09-08T18:16:35.137" v="0"/>
          <pc:sldLayoutMkLst>
            <pc:docMk/>
            <pc:sldMasterMk cId="2279670441" sldId="2147483766"/>
            <pc:sldLayoutMk cId="3186589022" sldId="2147483773"/>
          </pc:sldLayoutMkLst>
        </pc:sldLayoutChg>
        <pc:sldLayoutChg chg="replId">
          <pc:chgData name="Quinby, Linda" userId="S::lquinby@pa.gov::237523ba-aab3-4189-bc2d-3063319c0958" providerId="AD" clId="Web-{35F09CB8-C614-9AF9-3C0A-65F6510BBE1C}" dt="2022-09-08T18:16:35.137" v="0"/>
          <pc:sldLayoutMkLst>
            <pc:docMk/>
            <pc:sldMasterMk cId="2279670441" sldId="2147483766"/>
            <pc:sldLayoutMk cId="1212603069" sldId="2147483774"/>
          </pc:sldLayoutMkLst>
        </pc:sldLayoutChg>
        <pc:sldLayoutChg chg="replId">
          <pc:chgData name="Quinby, Linda" userId="S::lquinby@pa.gov::237523ba-aab3-4189-bc2d-3063319c0958" providerId="AD" clId="Web-{35F09CB8-C614-9AF9-3C0A-65F6510BBE1C}" dt="2022-09-08T18:16:35.137" v="0"/>
          <pc:sldLayoutMkLst>
            <pc:docMk/>
            <pc:sldMasterMk cId="2279670441" sldId="2147483766"/>
            <pc:sldLayoutMk cId="3975635601" sldId="2147483775"/>
          </pc:sldLayoutMkLst>
        </pc:sldLayoutChg>
        <pc:sldLayoutChg chg="replId">
          <pc:chgData name="Quinby, Linda" userId="S::lquinby@pa.gov::237523ba-aab3-4189-bc2d-3063319c0958" providerId="AD" clId="Web-{35F09CB8-C614-9AF9-3C0A-65F6510BBE1C}" dt="2022-09-08T18:16:35.137" v="0"/>
          <pc:sldLayoutMkLst>
            <pc:docMk/>
            <pc:sldMasterMk cId="2279670441" sldId="2147483766"/>
            <pc:sldLayoutMk cId="2327096414" sldId="2147483776"/>
          </pc:sldLayoutMkLst>
        </pc:sldLayoutChg>
        <pc:sldLayoutChg chg="replId">
          <pc:chgData name="Quinby, Linda" userId="S::lquinby@pa.gov::237523ba-aab3-4189-bc2d-3063319c0958" providerId="AD" clId="Web-{35F09CB8-C614-9AF9-3C0A-65F6510BBE1C}" dt="2022-09-08T18:16:35.137" v="0"/>
          <pc:sldLayoutMkLst>
            <pc:docMk/>
            <pc:sldMasterMk cId="2279670441" sldId="2147483766"/>
            <pc:sldLayoutMk cId="2809884586" sldId="2147483777"/>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3177" tIns="46589" rIns="93177" bIns="46589" rtlCol="0"/>
          <a:lstStyle>
            <a:lvl1pPr algn="l" fontAlgn="auto">
              <a:spcBef>
                <a:spcPts val="0"/>
              </a:spcBef>
              <a:spcAft>
                <a:spcPts val="0"/>
              </a:spcAft>
              <a:defRPr sz="1200">
                <a:latin typeface="+mn-lt"/>
                <a:cs typeface="+mn-cs"/>
              </a:defRPr>
            </a:lvl1pPr>
          </a:lstStyle>
          <a:p>
            <a:pPr>
              <a:defRPr/>
            </a:pPr>
            <a:endParaRPr lang="en-US" dirty="0"/>
          </a:p>
        </p:txBody>
      </p:sp>
      <p:sp>
        <p:nvSpPr>
          <p:cNvPr id="3" name="Date Placeholder 2"/>
          <p:cNvSpPr>
            <a:spLocks noGrp="1"/>
          </p:cNvSpPr>
          <p:nvPr>
            <p:ph type="dt" idx="1"/>
          </p:nvPr>
        </p:nvSpPr>
        <p:spPr>
          <a:xfrm>
            <a:off x="3884613" y="0"/>
            <a:ext cx="2971800" cy="464820"/>
          </a:xfrm>
          <a:prstGeom prst="rect">
            <a:avLst/>
          </a:prstGeom>
        </p:spPr>
        <p:txBody>
          <a:bodyPr vert="horz" lIns="93177" tIns="46589" rIns="93177" bIns="46589" rtlCol="0"/>
          <a:lstStyle>
            <a:lvl1pPr algn="r" fontAlgn="auto">
              <a:spcBef>
                <a:spcPts val="0"/>
              </a:spcBef>
              <a:spcAft>
                <a:spcPts val="0"/>
              </a:spcAft>
              <a:defRPr sz="1200">
                <a:latin typeface="+mn-lt"/>
                <a:cs typeface="+mn-cs"/>
              </a:defRPr>
            </a:lvl1pPr>
          </a:lstStyle>
          <a:p>
            <a:pPr>
              <a:defRPr/>
            </a:pPr>
            <a:fld id="{04FBACED-8751-4B2B-8378-84E8B241040F}" type="datetimeFigureOut">
              <a:rPr lang="en-US"/>
              <a:pPr>
                <a:defRPr/>
              </a:pPr>
              <a:t>9/9/2022</a:t>
            </a:fld>
            <a:endParaRPr lang="en-US" dirty="0"/>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dirty="0"/>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3177" tIns="46589" rIns="93177" bIns="46589"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29967"/>
            <a:ext cx="2971800" cy="464820"/>
          </a:xfrm>
          <a:prstGeom prst="rect">
            <a:avLst/>
          </a:prstGeom>
        </p:spPr>
        <p:txBody>
          <a:bodyPr vert="horz" lIns="93177" tIns="46589" rIns="93177" bIns="46589" rtlCol="0" anchor="b"/>
          <a:lstStyle>
            <a:lvl1pPr algn="l" fontAlgn="auto">
              <a:spcBef>
                <a:spcPts val="0"/>
              </a:spcBef>
              <a:spcAft>
                <a:spcPts val="0"/>
              </a:spcAft>
              <a:defRPr sz="1200">
                <a:latin typeface="+mn-lt"/>
                <a:cs typeface="+mn-cs"/>
              </a:defRPr>
            </a:lvl1pPr>
          </a:lstStyle>
          <a:p>
            <a:pPr>
              <a:defRPr/>
            </a:pPr>
            <a:endParaRPr lang="en-US" dirty="0"/>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3177" tIns="46589" rIns="93177" bIns="46589" rtlCol="0" anchor="b"/>
          <a:lstStyle>
            <a:lvl1pPr algn="r" fontAlgn="auto">
              <a:spcBef>
                <a:spcPts val="0"/>
              </a:spcBef>
              <a:spcAft>
                <a:spcPts val="0"/>
              </a:spcAft>
              <a:defRPr sz="1200">
                <a:latin typeface="+mn-lt"/>
                <a:cs typeface="+mn-cs"/>
              </a:defRPr>
            </a:lvl1pPr>
          </a:lstStyle>
          <a:p>
            <a:pPr>
              <a:defRPr/>
            </a:pPr>
            <a:fld id="{BB4356DB-4864-4F7E-8D13-FCF2386CF903}" type="slidenum">
              <a:rPr lang="en-US"/>
              <a:pPr>
                <a:defRPr/>
              </a:pPr>
              <a:t>‹#›</a:t>
            </a:fld>
            <a:endParaRPr lang="en-US" dirty="0"/>
          </a:p>
        </p:txBody>
      </p:sp>
    </p:spTree>
    <p:extLst>
      <p:ext uri="{BB962C8B-B14F-4D97-AF65-F5344CB8AC3E}">
        <p14:creationId xmlns:p14="http://schemas.microsoft.com/office/powerpoint/2010/main" val="296895101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nature.com/articles/s41598-019-39462-1"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www.mayoclinic.org/healthy-lifestyle/consumer-health/in-depth/medical-marijuana/art-20137855?pg=2"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www.mayoclinic.org/healthy-lifestyle/consumer-health/in-depth/medical-marijuana/art-20137855?pg=2"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ww.mayoclinic.org/healthy-lifestyle/consumer-health/in-depth/medical-marijuana/art-20137855?pg=2"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www.mayoclinic.org/healthy-lifestyle/consumer-health/in-depth/medical-marijuana/art-20137855?pg=2"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3" Type="http://schemas.openxmlformats.org/officeDocument/2006/relationships/hyperlink" Target="http://www.workplacemedical.com/medical-marijuna-workplace-safety-hazard/" TargetMode="External"/><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3" Type="http://schemas.openxmlformats.org/officeDocument/2006/relationships/hyperlink" Target="http://www.workplacemedical.com/medical-marijuna-workplace-safety-hazard/" TargetMode="External"/><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3" Type="http://schemas.openxmlformats.org/officeDocument/2006/relationships/hyperlink" Target="http://www.workplacemedical.com/medical-marijuna-workplace-safety-hazard/" TargetMode="External"/><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3" Type="http://schemas.openxmlformats.org/officeDocument/2006/relationships/hyperlink" Target="http://www.workplacemedical.com/medical-marijuna-workplace-safety-hazard/" TargetMode="External"/><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3" Type="http://schemas.openxmlformats.org/officeDocument/2006/relationships/hyperlink" Target="http://www.workplacemedical.com/medical-marijuna-workplace-safety-hazard/" TargetMode="External"/><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3" Type="http://schemas.openxmlformats.org/officeDocument/2006/relationships/hyperlink" Target="http://zmattorneys.com/author/patrickmcguiness/" TargetMode="External"/><Relationship Id="rId2" Type="http://schemas.openxmlformats.org/officeDocument/2006/relationships/slide" Target="../slides/slide42.xml"/><Relationship Id="rId1" Type="http://schemas.openxmlformats.org/officeDocument/2006/relationships/notesMaster" Target="../notesMasters/notesMaster1.xml"/><Relationship Id="rId4" Type="http://schemas.openxmlformats.org/officeDocument/2006/relationships/hyperlink" Target="http://zmattorneys.com/medical-marijuana-and-workplace-safety/" TargetMode="Externa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3" Type="http://schemas.openxmlformats.org/officeDocument/2006/relationships/hyperlink" Target="http://zmattorneys.com/author/patrickmcguiness/" TargetMode="External"/><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3" Type="http://schemas.openxmlformats.org/officeDocument/2006/relationships/hyperlink" Target="http://zmattorneys.com/author/patrickmcguiness/" TargetMode="External"/><Relationship Id="rId2" Type="http://schemas.openxmlformats.org/officeDocument/2006/relationships/slide" Target="../slides/slide47.xml"/><Relationship Id="rId1" Type="http://schemas.openxmlformats.org/officeDocument/2006/relationships/notesMaster" Target="../notesMasters/notesMaster1.xml"/><Relationship Id="rId4" Type="http://schemas.openxmlformats.org/officeDocument/2006/relationships/hyperlink" Target="http://zmattorneys.com/medical-marijuana-and-workplace-safety/" TargetMode="External"/></Relationships>
</file>

<file path=ppt/notesSlides/_rels/notesSlide48.xml.rels><?xml version="1.0" encoding="UTF-8" standalone="yes"?>
<Relationships xmlns="http://schemas.openxmlformats.org/package/2006/relationships"><Relationship Id="rId3" Type="http://schemas.openxmlformats.org/officeDocument/2006/relationships/hyperlink" Target="http://www.safetyandhealthmagazine.com/articles/10987-medical-marijuana-and-workplace-safety" TargetMode="External"/><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3" Type="http://schemas.openxmlformats.org/officeDocument/2006/relationships/hyperlink" Target="http://www.safetyandhealthmagazine.com/articles/10987-medical-marijuana-and-workplace-safety" TargetMode="External"/><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www.cancer.org/treatment/treatmentsandsideeffects/physicalsideeffects/chemotherapyeffects/marijuana-and-cancer"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www.cancer.org/treatment/treatmentsandsideeffects/physicalsideeffects/chemotherapyeffects/marijuana-and-cancer"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ncbi.nlm.nih.gov/pubmed/22716160" TargetMode="External"/><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hyperlink" Target="https://www.ncbi.nlm.nih.gov/pubmed/24923339"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31774" rtl="0" eaLnBrk="0" fontAlgn="base" latinLnBrk="0" hangingPunct="0">
              <a:lnSpc>
                <a:spcPct val="100000"/>
              </a:lnSpc>
              <a:spcBef>
                <a:spcPct val="30000"/>
              </a:spcBef>
              <a:spcAft>
                <a:spcPct val="0"/>
              </a:spcAft>
              <a:buClrTx/>
              <a:buSzTx/>
              <a:buFontTx/>
              <a:buNone/>
              <a:tabLst/>
              <a:defRPr/>
            </a:pPr>
            <a:r>
              <a:rPr lang="en-US" sz="1200" b="0" i="0" kern="1200" dirty="0">
                <a:solidFill>
                  <a:schemeClr val="tx1"/>
                </a:solidFill>
                <a:effectLst/>
                <a:latin typeface="+mn-lt"/>
                <a:ea typeface="+mn-ea"/>
                <a:cs typeface="+mn-cs"/>
              </a:rPr>
              <a:t>Medical marijuana uses the marijuana plant or chemicals in it to treat diseases or conditions. It's basically the same product as recreational marijuana, but it's taken for medical purposes.</a:t>
            </a:r>
          </a:p>
          <a:p>
            <a:pPr marL="0" marR="0" indent="0" algn="l" defTabSz="931774" rtl="0" eaLnBrk="0" fontAlgn="base" latinLnBrk="0" hangingPunct="0">
              <a:lnSpc>
                <a:spcPct val="100000"/>
              </a:lnSpc>
              <a:spcBef>
                <a:spcPct val="30000"/>
              </a:spcBef>
              <a:spcAft>
                <a:spcPct val="0"/>
              </a:spcAft>
              <a:buClrTx/>
              <a:buSzTx/>
              <a:buFontTx/>
              <a:buNone/>
              <a:tabLst/>
              <a:defRPr/>
            </a:pPr>
            <a:endParaRPr lang="en-US" sz="1200" b="0" i="0" kern="1200" dirty="0">
              <a:solidFill>
                <a:schemeClr val="tx1"/>
              </a:solidFill>
              <a:effectLst/>
              <a:latin typeface="+mn-lt"/>
              <a:ea typeface="+mn-ea"/>
              <a:cs typeface="+mn-cs"/>
            </a:endParaRPr>
          </a:p>
          <a:p>
            <a:pPr marL="0" marR="0" indent="0" algn="l" defTabSz="931774" rtl="0" eaLnBrk="0" fontAlgn="base" latinLnBrk="0" hangingPunct="0">
              <a:lnSpc>
                <a:spcPct val="100000"/>
              </a:lnSpc>
              <a:spcBef>
                <a:spcPct val="30000"/>
              </a:spcBef>
              <a:spcAft>
                <a:spcPct val="0"/>
              </a:spcAft>
              <a:buClrTx/>
              <a:buSzTx/>
              <a:buFontTx/>
              <a:buNone/>
              <a:tabLst/>
              <a:defRPr/>
            </a:pPr>
            <a:r>
              <a:rPr lang="en-US" sz="1200" b="0" i="0" kern="1200" dirty="0">
                <a:solidFill>
                  <a:schemeClr val="tx1"/>
                </a:solidFill>
                <a:effectLst/>
                <a:latin typeface="+mn-lt"/>
                <a:ea typeface="+mn-ea"/>
                <a:cs typeface="+mn-cs"/>
              </a:rPr>
              <a:t>The marijuana plant contains more than 100 different chemicals called cannabinoids. Each one has a different effect on the body. </a:t>
            </a:r>
          </a:p>
          <a:p>
            <a:pPr marL="0" marR="0" indent="0" algn="l" defTabSz="931774" rtl="0" eaLnBrk="0" fontAlgn="base" latinLnBrk="0" hangingPunct="0">
              <a:lnSpc>
                <a:spcPct val="100000"/>
              </a:lnSpc>
              <a:spcBef>
                <a:spcPct val="30000"/>
              </a:spcBef>
              <a:spcAft>
                <a:spcPct val="0"/>
              </a:spcAft>
              <a:buClrTx/>
              <a:buSzTx/>
              <a:buFontTx/>
              <a:buNone/>
              <a:tabLst/>
              <a:defRPr/>
            </a:pPr>
            <a:endParaRPr lang="en-US" sz="1200" b="0" i="0" kern="1200" dirty="0">
              <a:solidFill>
                <a:schemeClr val="tx1"/>
              </a:solidFill>
              <a:effectLst/>
              <a:latin typeface="+mn-lt"/>
              <a:ea typeface="+mn-ea"/>
              <a:cs typeface="+mn-cs"/>
            </a:endParaRPr>
          </a:p>
          <a:p>
            <a:pPr marL="0" marR="0" indent="0" algn="l" defTabSz="931774" rtl="0" eaLnBrk="0" fontAlgn="base" latinLnBrk="0" hangingPunct="0">
              <a:lnSpc>
                <a:spcPct val="100000"/>
              </a:lnSpc>
              <a:spcBef>
                <a:spcPct val="30000"/>
              </a:spcBef>
              <a:spcAft>
                <a:spcPct val="0"/>
              </a:spcAft>
              <a:buClrTx/>
              <a:buSzTx/>
              <a:buFontTx/>
              <a:buNone/>
              <a:tabLst/>
              <a:defRPr/>
            </a:pPr>
            <a:r>
              <a:rPr lang="en-US" sz="1200" b="0" i="0" kern="1200" dirty="0">
                <a:solidFill>
                  <a:schemeClr val="tx1"/>
                </a:solidFill>
                <a:effectLst/>
                <a:latin typeface="+mn-lt"/>
                <a:ea typeface="+mn-ea"/>
                <a:cs typeface="+mn-cs"/>
              </a:rPr>
              <a:t>The side effects of medical marijuana are minimal when used at low doses and include </a:t>
            </a:r>
            <a:r>
              <a:rPr lang="en-US" sz="1200" b="0" i="0" u="none" strike="noStrike" kern="1200" dirty="0">
                <a:solidFill>
                  <a:schemeClr val="tx1"/>
                </a:solidFill>
                <a:effectLst/>
                <a:latin typeface="+mn-lt"/>
                <a:ea typeface="+mn-ea"/>
                <a:cs typeface="+mn-cs"/>
              </a:rPr>
              <a:t>dry mouth </a:t>
            </a:r>
            <a:r>
              <a:rPr lang="en-US" sz="1200" b="0" i="0" kern="1200" dirty="0">
                <a:solidFill>
                  <a:schemeClr val="tx1"/>
                </a:solidFill>
                <a:effectLst/>
                <a:latin typeface="+mn-lt"/>
                <a:ea typeface="+mn-ea"/>
                <a:cs typeface="+mn-cs"/>
              </a:rPr>
              <a:t>and </a:t>
            </a:r>
            <a:r>
              <a:rPr lang="en-US" sz="1200" b="0" i="0" u="none" strike="noStrike" kern="1200" dirty="0">
                <a:solidFill>
                  <a:schemeClr val="tx1"/>
                </a:solidFill>
                <a:effectLst/>
                <a:latin typeface="+mn-lt"/>
                <a:ea typeface="+mn-ea"/>
                <a:cs typeface="+mn-cs"/>
              </a:rPr>
              <a:t>fatigue</a:t>
            </a:r>
            <a:r>
              <a:rPr lang="en-US" sz="1200" b="0" i="0" kern="1200" dirty="0">
                <a:solidFill>
                  <a:schemeClr val="tx1"/>
                </a:solidFill>
                <a:effectLst/>
                <a:latin typeface="+mn-lt"/>
                <a:ea typeface="+mn-ea"/>
                <a:cs typeface="+mn-cs"/>
              </a:rPr>
              <a:t>. At higher doses, side effects include </a:t>
            </a:r>
            <a:r>
              <a:rPr lang="en-US" sz="1200" b="0" i="0" u="none" strike="noStrike" kern="1200" dirty="0">
                <a:solidFill>
                  <a:schemeClr val="tx1"/>
                </a:solidFill>
                <a:effectLst/>
                <a:latin typeface="+mn-lt"/>
                <a:ea typeface="+mn-ea"/>
                <a:cs typeface="+mn-cs"/>
              </a:rPr>
              <a:t>dizziness</a:t>
            </a:r>
            <a:r>
              <a:rPr lang="en-US" sz="1200" b="0" i="0" kern="1200" dirty="0">
                <a:solidFill>
                  <a:schemeClr val="tx1"/>
                </a:solidFill>
                <a:effectLst/>
                <a:latin typeface="+mn-lt"/>
                <a:ea typeface="+mn-ea"/>
                <a:cs typeface="+mn-cs"/>
              </a:rPr>
              <a:t>, </a:t>
            </a:r>
            <a:r>
              <a:rPr lang="en-US" sz="1200" b="0" i="0" u="none" strike="noStrike" kern="1200" dirty="0">
                <a:solidFill>
                  <a:schemeClr val="tx1"/>
                </a:solidFill>
                <a:effectLst/>
                <a:latin typeface="+mn-lt"/>
                <a:ea typeface="+mn-ea"/>
                <a:cs typeface="+mn-cs"/>
              </a:rPr>
              <a:t>paranoia</a:t>
            </a:r>
            <a:r>
              <a:rPr lang="en-US" sz="1200" b="0" i="0" kern="1200" dirty="0">
                <a:solidFill>
                  <a:schemeClr val="tx1"/>
                </a:solidFill>
                <a:effectLst/>
                <a:latin typeface="+mn-lt"/>
                <a:ea typeface="+mn-ea"/>
                <a:cs typeface="+mn-cs"/>
              </a:rPr>
              <a:t>, and psychoactive effects.</a:t>
            </a:r>
            <a:endParaRPr lang="en-US" sz="1400" dirty="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1</a:t>
            </a:fld>
            <a:endParaRPr lang="en-US" dirty="0"/>
          </a:p>
        </p:txBody>
      </p:sp>
    </p:spTree>
    <p:extLst>
      <p:ext uri="{BB962C8B-B14F-4D97-AF65-F5344CB8AC3E}">
        <p14:creationId xmlns:p14="http://schemas.microsoft.com/office/powerpoint/2010/main" val="22600427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dirty="0">
                <a:latin typeface="Verdana" panose="020B0604030504040204" pitchFamily="34" charset="0"/>
                <a:ea typeface="Verdana" panose="020B0604030504040204" pitchFamily="34" charset="0"/>
                <a:cs typeface="Verdana" panose="020B0604030504040204" pitchFamily="34" charset="0"/>
              </a:rPr>
              <a:t>In a recent study titled, “</a:t>
            </a:r>
            <a:r>
              <a:rPr lang="en-US" sz="1400" dirty="0">
                <a:latin typeface="Verdana" panose="020B0604030504040204" pitchFamily="34" charset="0"/>
                <a:ea typeface="Verdana" panose="020B0604030504040204" pitchFamily="34" charset="0"/>
                <a:cs typeface="Verdana" panose="020B0604030504040204" pitchFamily="34" charset="0"/>
                <a:hlinkClick r:id="rId3"/>
              </a:rPr>
              <a:t>The Association between Cannabis Product Characteristics and Symptom Relief</a:t>
            </a:r>
            <a:r>
              <a:rPr lang="en-US" sz="1400" dirty="0">
                <a:latin typeface="Verdana" panose="020B0604030504040204" pitchFamily="34" charset="0"/>
                <a:ea typeface="Verdana" panose="020B0604030504040204" pitchFamily="34" charset="0"/>
                <a:cs typeface="Verdana" panose="020B0604030504040204" pitchFamily="34" charset="0"/>
              </a:rPr>
              <a:t>,” published in the journal </a:t>
            </a:r>
            <a:r>
              <a:rPr lang="en-US" sz="1400" i="1" dirty="0">
                <a:latin typeface="Verdana" panose="020B0604030504040204" pitchFamily="34" charset="0"/>
                <a:ea typeface="Verdana" panose="020B0604030504040204" pitchFamily="34" charset="0"/>
                <a:cs typeface="Verdana" panose="020B0604030504040204" pitchFamily="34" charset="0"/>
              </a:rPr>
              <a:t>Scientific Reports</a:t>
            </a:r>
            <a:r>
              <a:rPr lang="en-US" sz="1400" dirty="0">
                <a:latin typeface="Verdana" panose="020B0604030504040204" pitchFamily="34" charset="0"/>
                <a:ea typeface="Verdana" panose="020B0604030504040204" pitchFamily="34" charset="0"/>
                <a:cs typeface="Verdana" panose="020B0604030504040204" pitchFamily="34" charset="0"/>
              </a:rPr>
              <a:t>, University of New Mexico researchers found that THC and CBD contents were the most important factor for optimizing symptom relief for a wide variety of health conditions. </a:t>
            </a:r>
            <a:endParaRPr lang="en-US" sz="1400" u="none" kern="1200" dirty="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p>
            <a:endParaRPr lang="en-US" sz="1400" u="none" kern="1200" dirty="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p>
            <a:r>
              <a:rPr lang="en-US" sz="1400" u="none" kern="120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This slide shows the Medical Benefits of CBD and THC and how each provides relief for some common health conditions.</a:t>
            </a:r>
          </a:p>
          <a:p>
            <a:endParaRPr lang="en-US" sz="1400" u="sng" kern="1200" dirty="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p>
            <a:r>
              <a:rPr lang="en-US" sz="1400" u="sng" kern="120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https://news.unm.edu/news/notorious-psychoactive-chemical-thc-more-important-for-therapeutic-effects-in-cannabis-than-previously-believed</a:t>
            </a:r>
          </a:p>
          <a:p>
            <a:endParaRPr lang="en-US" sz="1200" u="sng" kern="1200" dirty="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p>
            <a:endParaRPr lang="en-US" sz="1200" u="sng" kern="1200" dirty="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400" kern="1200" dirty="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p>
            <a:pPr defTabSz="931774">
              <a:defRPr/>
            </a:pPr>
            <a:endParaRPr lang="en-US" sz="1400" dirty="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10</a:t>
            </a:fld>
            <a:endParaRPr lang="en-US" dirty="0"/>
          </a:p>
        </p:txBody>
      </p:sp>
    </p:spTree>
    <p:extLst>
      <p:ext uri="{BB962C8B-B14F-4D97-AF65-F5344CB8AC3E}">
        <p14:creationId xmlns:p14="http://schemas.microsoft.com/office/powerpoint/2010/main" val="14826110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1"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How Marijuana Affects the Brain</a:t>
            </a:r>
          </a:p>
          <a:p>
            <a:pPr marL="0" marR="0" lvl="0" indent="0" algn="l" defTabSz="914400" rtl="0" eaLnBrk="0" fontAlgn="base" latinLnBrk="0" hangingPunct="0">
              <a:lnSpc>
                <a:spcPct val="50000"/>
              </a:lnSpc>
              <a:spcBef>
                <a:spcPct val="0"/>
              </a:spcBef>
              <a:spcAft>
                <a:spcPct val="0"/>
              </a:spcAft>
              <a:buClrTx/>
              <a:buSzTx/>
              <a:buFontTx/>
              <a:buNone/>
              <a:tabLst/>
              <a:defRPr/>
            </a:pPr>
            <a:endParaRPr kumimoji="0" lang="en-US" altLang="en-US" sz="14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THC, a key ingredient in marijuana, attaches to cannabinoid receptors throughout the body. Several areas of the brain have high densities of these receptors, which helps explain the different effects of the drug.</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4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1" i="0" u="none" strike="noStrike" kern="1200" cap="none" spc="0" normalizeH="0" baseline="0" noProof="0" dirty="0">
                <a:ln>
                  <a:noFill/>
                </a:ln>
                <a:solidFill>
                  <a:srgbClr val="E6E600"/>
                </a:solidFill>
                <a:effectLst/>
                <a:uLnTx/>
                <a:uFillTx/>
                <a:latin typeface="Calibri" panose="020F0502020204030204" pitchFamily="34" charset="0"/>
                <a:ea typeface="+mn-ea"/>
                <a:cs typeface="+mn-cs"/>
              </a:rPr>
              <a:t>Cerebral cortex </a:t>
            </a:r>
            <a:r>
              <a:rPr kumimoji="0" lang="en-US" alt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plays a role in memory, thinking perceptual awareness and </a:t>
            </a:r>
            <a:r>
              <a:rPr kumimoji="0" lang="en-US" altLang="en-US" sz="1400" b="0" i="1"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consciousness</a:t>
            </a:r>
            <a:r>
              <a:rPr kumimoji="0" lang="en-US" alt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With marijuana use an altered consciousness; perceptual distortions; memory impairment; occasional delusions, and hallucinations may occur.</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400" b="1" i="0" u="none" strike="noStrike" kern="1200" cap="none" spc="0" normalizeH="0" baseline="0" noProof="0" dirty="0">
              <a:ln>
                <a:noFill/>
              </a:ln>
              <a:solidFill>
                <a:srgbClr val="E31E03"/>
              </a:solidFill>
              <a:effectLst/>
              <a:uLnTx/>
              <a:uFillTx/>
              <a:latin typeface="Calibri" panose="020F050202020403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1" i="0" u="none" strike="noStrike" kern="1200" cap="none" spc="0" normalizeH="0" baseline="0" noProof="0" dirty="0">
                <a:ln>
                  <a:noFill/>
                </a:ln>
                <a:solidFill>
                  <a:srgbClr val="E31E03"/>
                </a:solidFill>
                <a:effectLst/>
                <a:uLnTx/>
                <a:uFillTx/>
                <a:latin typeface="Calibri" panose="020F0502020204030204" pitchFamily="34" charset="0"/>
                <a:ea typeface="+mn-ea"/>
                <a:cs typeface="+mn-cs"/>
              </a:rPr>
              <a:t>Hypothalamus </a:t>
            </a:r>
            <a:r>
              <a:rPr kumimoji="0" lang="en-US" alt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governs metabolic processes such as appetite. Increased appetite is common.</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400" b="1" i="0" u="none" strike="noStrike" kern="1200" cap="none" spc="0" normalizeH="0" baseline="0" noProof="0" dirty="0">
              <a:ln>
                <a:noFill/>
              </a:ln>
              <a:solidFill>
                <a:srgbClr val="33CC33"/>
              </a:solidFill>
              <a:effectLst/>
              <a:uLnTx/>
              <a:uFillTx/>
              <a:latin typeface="Calibri" panose="020F050202020403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1" i="0" u="none" strike="noStrike" kern="1200" cap="none" spc="0" normalizeH="0" baseline="0" noProof="0" dirty="0">
                <a:ln>
                  <a:noFill/>
                </a:ln>
                <a:solidFill>
                  <a:srgbClr val="33CC33"/>
                </a:solidFill>
                <a:effectLst/>
                <a:uLnTx/>
                <a:uFillTx/>
                <a:latin typeface="Calibri" panose="020F0502020204030204" pitchFamily="34" charset="0"/>
                <a:ea typeface="+mn-ea"/>
                <a:cs typeface="+mn-cs"/>
              </a:rPr>
              <a:t>Brain stem </a:t>
            </a:r>
            <a:r>
              <a:rPr kumimoji="0" lang="en-US" alt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controls many basic functions including arousal, the vomiting reflex, blood pressure, and heart rate. Nausea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relief; rapid heart rate; reduced blood pressure; downiness.</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400" b="0" i="0" u="none" strike="noStrike" kern="1200" cap="none" spc="0" normalizeH="0" baseline="0" noProof="0" dirty="0">
              <a:ln>
                <a:noFill/>
              </a:ln>
              <a:solidFill>
                <a:srgbClr val="FF0066"/>
              </a:solidFill>
              <a:effectLst/>
              <a:uLnTx/>
              <a:uFillTx/>
              <a:latin typeface="Calibri" panose="020F050202020403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1" i="0" u="none" strike="noStrike" kern="1200" cap="none" spc="0" normalizeH="0" baseline="0" noProof="0" dirty="0">
                <a:ln>
                  <a:noFill/>
                </a:ln>
                <a:solidFill>
                  <a:srgbClr val="FF0066"/>
                </a:solidFill>
                <a:effectLst/>
                <a:uLnTx/>
                <a:uFillTx/>
                <a:latin typeface="Calibri" panose="020F0502020204030204" pitchFamily="34" charset="0"/>
                <a:ea typeface="+mn-ea"/>
                <a:cs typeface="+mn-cs"/>
              </a:rPr>
              <a:t>Hippocampus</a:t>
            </a:r>
            <a:r>
              <a:rPr kumimoji="0" lang="en-US" altLang="en-US" sz="1400" b="0" i="0" u="none" strike="noStrike" kern="1200" cap="none" spc="0" normalizeH="0" baseline="0" noProof="0" dirty="0">
                <a:ln>
                  <a:noFill/>
                </a:ln>
                <a:solidFill>
                  <a:srgbClr val="FF0066"/>
                </a:solidFill>
                <a:effectLst/>
                <a:uLnTx/>
                <a:uFillTx/>
                <a:latin typeface="Calibri" panose="020F0502020204030204" pitchFamily="34" charset="0"/>
                <a:ea typeface="+mn-ea"/>
                <a:cs typeface="+mn-cs"/>
              </a:rPr>
              <a:t> </a:t>
            </a:r>
            <a:r>
              <a:rPr kumimoji="0" lang="en-US" alt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is key to memory storage and recall. Impairment in memory may occur.</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400" b="0" i="0" u="none" strike="noStrike" kern="1200" cap="none" spc="0" normalizeH="0" baseline="0" noProof="0" dirty="0">
              <a:ln>
                <a:noFill/>
              </a:ln>
              <a:solidFill>
                <a:srgbClr val="00B0F0"/>
              </a:solidFill>
              <a:effectLst/>
              <a:uLnTx/>
              <a:uFillTx/>
              <a:latin typeface="Calibri" panose="020F050202020403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1" i="0" u="none" strike="noStrike" kern="1200" cap="none" spc="0" normalizeH="0" baseline="0" noProof="0" dirty="0">
                <a:ln>
                  <a:noFill/>
                </a:ln>
                <a:solidFill>
                  <a:srgbClr val="00B0F0"/>
                </a:solidFill>
                <a:effectLst/>
                <a:uLnTx/>
                <a:uFillTx/>
                <a:latin typeface="Calibri" panose="020F0502020204030204" pitchFamily="34" charset="0"/>
                <a:ea typeface="+mn-ea"/>
                <a:cs typeface="+mn-cs"/>
              </a:rPr>
              <a:t>Cerebellum</a:t>
            </a:r>
            <a:r>
              <a:rPr kumimoji="0" lang="en-US" altLang="en-US" sz="1400" b="0" i="0" u="none" strike="noStrike" kern="1200" cap="none" spc="0" normalizeH="0" baseline="0" noProof="0" dirty="0">
                <a:ln>
                  <a:noFill/>
                </a:ln>
                <a:solidFill>
                  <a:srgbClr val="00B0F0"/>
                </a:solidFill>
                <a:effectLst/>
                <a:uLnTx/>
                <a:uFillTx/>
                <a:latin typeface="Calibri" panose="020F0502020204030204" pitchFamily="34" charset="0"/>
                <a:ea typeface="+mn-ea"/>
                <a:cs typeface="+mn-cs"/>
              </a:rPr>
              <a:t> </a:t>
            </a:r>
            <a:r>
              <a:rPr kumimoji="0" lang="en-US" alt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governs coordination and muscle control. With regular marijuana use, there is a reduced spasticity and impaired coordination.</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1" i="0" u="none" strike="noStrike" kern="1200" cap="none" spc="0" normalizeH="0" baseline="0" noProof="0" dirty="0">
                <a:ln>
                  <a:noFill/>
                </a:ln>
                <a:solidFill>
                  <a:srgbClr val="600060"/>
                </a:solidFill>
                <a:effectLst/>
                <a:uLnTx/>
                <a:uFillTx/>
                <a:latin typeface="Calibri" panose="020F0502020204030204" pitchFamily="34" charset="0"/>
                <a:ea typeface="+mn-ea"/>
                <a:cs typeface="+mn-cs"/>
              </a:rPr>
              <a:t>Amygdala</a:t>
            </a:r>
            <a:r>
              <a:rPr kumimoji="0" lang="en-US" alt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plays a role in emotion. Marijuana can cause anxiety and panic in some cases; reduced anxiety and blocking of traumatic memories in other cases; reduced hostility.</a:t>
            </a:r>
            <a:endParaRPr kumimoji="0" lang="en-US" alt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endParaRPr lang="en-US" sz="1400" dirty="0">
              <a:latin typeface="Verdana" panose="020B0604030504040204" pitchFamily="34" charset="0"/>
              <a:ea typeface="Verdana" panose="020B0604030504040204" pitchFamily="34" charset="0"/>
              <a:cs typeface="Verdana" panose="020B060403050404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Credit:  DrugFree Workplace PA</a:t>
            </a:r>
          </a:p>
          <a:p>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11</a:t>
            </a:fld>
            <a:endParaRPr lang="en-US" dirty="0"/>
          </a:p>
        </p:txBody>
      </p:sp>
    </p:spTree>
    <p:extLst>
      <p:ext uri="{BB962C8B-B14F-4D97-AF65-F5344CB8AC3E}">
        <p14:creationId xmlns:p14="http://schemas.microsoft.com/office/powerpoint/2010/main" val="5266049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marL="0" marR="0" lvl="0" indent="0" algn="l" defTabSz="931774" rtl="0" eaLnBrk="0" fontAlgn="base" latinLnBrk="0" hangingPunct="0">
              <a:lnSpc>
                <a:spcPct val="100000"/>
              </a:lnSpc>
              <a:spcBef>
                <a:spcPct val="30000"/>
              </a:spcBef>
              <a:spcAft>
                <a:spcPct val="0"/>
              </a:spcAft>
              <a:buClrTx/>
              <a:buSzTx/>
              <a:buFontTx/>
              <a:buNone/>
              <a:tabLst/>
              <a:defRPr/>
            </a:pPr>
            <a:r>
              <a:rPr lang="en-US" sz="1400" dirty="0">
                <a:latin typeface="Verdana" panose="020B0604030504040204" pitchFamily="34" charset="0"/>
                <a:ea typeface="Verdana" panose="020B0604030504040204" pitchFamily="34" charset="0"/>
                <a:cs typeface="Verdana" panose="020B0604030504040204" pitchFamily="34" charset="0"/>
              </a:rPr>
              <a:t>THC acts on specific brain cell receptors that ordinarily react to THC-like chemicals.  These natural chemicals play a role in normal brain development and function. </a:t>
            </a:r>
          </a:p>
          <a:p>
            <a:pPr marL="0" marR="0" lvl="0" indent="0" algn="l" defTabSz="931774" rtl="0" eaLnBrk="0" fontAlgn="base" latinLnBrk="0" hangingPunct="0">
              <a:lnSpc>
                <a:spcPct val="100000"/>
              </a:lnSpc>
              <a:spcBef>
                <a:spcPct val="30000"/>
              </a:spcBef>
              <a:spcAft>
                <a:spcPct val="0"/>
              </a:spcAft>
              <a:buClrTx/>
              <a:buSzTx/>
              <a:buFontTx/>
              <a:buNone/>
              <a:tabLst/>
              <a:defRPr/>
            </a:pPr>
            <a:endParaRPr lang="en-US" sz="1400" dirty="0">
              <a:latin typeface="Verdana" panose="020B0604030504040204" pitchFamily="34" charset="0"/>
              <a:ea typeface="Verdana" panose="020B0604030504040204" pitchFamily="34" charset="0"/>
              <a:cs typeface="Verdana" panose="020B0604030504040204" pitchFamily="34" charset="0"/>
            </a:endParaRPr>
          </a:p>
          <a:p>
            <a:pPr marL="0" marR="0" lvl="0" indent="0" algn="l" defTabSz="931774" rtl="0" eaLnBrk="0" fontAlgn="base" latinLnBrk="0" hangingPunct="0">
              <a:lnSpc>
                <a:spcPct val="100000"/>
              </a:lnSpc>
              <a:spcBef>
                <a:spcPct val="30000"/>
              </a:spcBef>
              <a:spcAft>
                <a:spcPct val="0"/>
              </a:spcAft>
              <a:buClrTx/>
              <a:buSzTx/>
              <a:buFontTx/>
              <a:buNone/>
              <a:tabLst/>
              <a:defRPr/>
            </a:pPr>
            <a:r>
              <a:rPr lang="en-US" sz="1400" dirty="0">
                <a:latin typeface="Verdana" panose="020B0604030504040204" pitchFamily="34" charset="0"/>
                <a:ea typeface="Verdana" panose="020B0604030504040204" pitchFamily="34" charset="0"/>
                <a:cs typeface="Verdana" panose="020B0604030504040204" pitchFamily="34" charset="0"/>
              </a:rPr>
              <a:t>Marijuana over-activates parts of the brain that contain the highest number of those receptors.  This causes the “high” that people feel.  Other effects include:</a:t>
            </a:r>
          </a:p>
          <a:p>
            <a:pPr marL="0" marR="0" lvl="0" indent="0" algn="l" defTabSz="931774" rtl="0" eaLnBrk="0" fontAlgn="base" latinLnBrk="0" hangingPunct="0">
              <a:lnSpc>
                <a:spcPct val="100000"/>
              </a:lnSpc>
              <a:spcBef>
                <a:spcPct val="30000"/>
              </a:spcBef>
              <a:spcAft>
                <a:spcPct val="0"/>
              </a:spcAft>
              <a:buClrTx/>
              <a:buSzTx/>
              <a:buFontTx/>
              <a:buNone/>
              <a:tabLst/>
              <a:defRPr/>
            </a:pPr>
            <a:endParaRPr lang="en-US" sz="1400" dirty="0">
              <a:latin typeface="Verdana" panose="020B0604030504040204" pitchFamily="34" charset="0"/>
              <a:ea typeface="Verdana" panose="020B0604030504040204" pitchFamily="34" charset="0"/>
              <a:cs typeface="Verdana" panose="020B0604030504040204" pitchFamily="34" charset="0"/>
            </a:endParaRPr>
          </a:p>
          <a:p>
            <a:pPr marL="342900" indent="-342900" algn="l">
              <a:buFont typeface="Wingdings" panose="05000000000000000000" pitchFamily="2" charset="2"/>
              <a:buChar char="§"/>
            </a:pPr>
            <a:r>
              <a:rPr lang="en-US" sz="1400" dirty="0">
                <a:solidFill>
                  <a:schemeClr val="tx1"/>
                </a:solidFill>
              </a:rPr>
              <a:t>Altered senses (i.e. seeing brighter colors)</a:t>
            </a:r>
          </a:p>
          <a:p>
            <a:pPr marL="342900" indent="-342900" algn="l">
              <a:buFont typeface="Wingdings" panose="05000000000000000000" pitchFamily="2" charset="2"/>
              <a:buChar char="§"/>
            </a:pPr>
            <a:r>
              <a:rPr lang="en-US" sz="1400" dirty="0">
                <a:solidFill>
                  <a:schemeClr val="tx1"/>
                </a:solidFill>
              </a:rPr>
              <a:t>Altered sense of time</a:t>
            </a:r>
          </a:p>
          <a:p>
            <a:pPr marL="342900" indent="-342900" algn="l">
              <a:buFont typeface="Wingdings" panose="05000000000000000000" pitchFamily="2" charset="2"/>
              <a:buChar char="§"/>
            </a:pPr>
            <a:r>
              <a:rPr lang="en-US" sz="1400" dirty="0">
                <a:solidFill>
                  <a:schemeClr val="tx1"/>
                </a:solidFill>
              </a:rPr>
              <a:t>Changes in mood</a:t>
            </a:r>
          </a:p>
          <a:p>
            <a:pPr marL="342900" indent="-342900" algn="l">
              <a:buFont typeface="Wingdings" panose="05000000000000000000" pitchFamily="2" charset="2"/>
              <a:buChar char="§"/>
            </a:pPr>
            <a:r>
              <a:rPr lang="en-US" sz="1400" dirty="0">
                <a:solidFill>
                  <a:schemeClr val="tx1"/>
                </a:solidFill>
              </a:rPr>
              <a:t>Impaired body movement</a:t>
            </a:r>
          </a:p>
          <a:p>
            <a:pPr marL="342900" indent="-342900" algn="l">
              <a:buFont typeface="Wingdings" panose="05000000000000000000" pitchFamily="2" charset="2"/>
              <a:buChar char="§"/>
            </a:pPr>
            <a:r>
              <a:rPr lang="en-US" sz="1400" dirty="0">
                <a:solidFill>
                  <a:schemeClr val="tx1"/>
                </a:solidFill>
              </a:rPr>
              <a:t>Difficulty with thinking and problem-solving</a:t>
            </a:r>
          </a:p>
          <a:p>
            <a:pPr marL="342900" indent="-342900" algn="l">
              <a:buFont typeface="Wingdings" panose="05000000000000000000" pitchFamily="2" charset="2"/>
              <a:buChar char="§"/>
            </a:pPr>
            <a:r>
              <a:rPr lang="en-US" sz="1400" dirty="0">
                <a:solidFill>
                  <a:schemeClr val="tx1"/>
                </a:solidFill>
              </a:rPr>
              <a:t>Impaired memory</a:t>
            </a:r>
          </a:p>
          <a:p>
            <a:pPr marL="342900" indent="-342900" algn="l">
              <a:buFont typeface="Wingdings" panose="05000000000000000000" pitchFamily="2" charset="2"/>
              <a:buChar char="§"/>
            </a:pPr>
            <a:r>
              <a:rPr lang="en-US" sz="1400" dirty="0">
                <a:solidFill>
                  <a:schemeClr val="tx1"/>
                </a:solidFill>
              </a:rPr>
              <a:t>Hallucinations (when taken in high doses)</a:t>
            </a:r>
          </a:p>
          <a:p>
            <a:pPr marL="342900" indent="-342900" algn="l">
              <a:buFont typeface="Wingdings" panose="05000000000000000000" pitchFamily="2" charset="2"/>
              <a:buChar char="§"/>
            </a:pPr>
            <a:r>
              <a:rPr lang="en-US" sz="1400" dirty="0">
                <a:solidFill>
                  <a:schemeClr val="tx1"/>
                </a:solidFill>
              </a:rPr>
              <a:t>Delusions (when taken in high doses)</a:t>
            </a:r>
          </a:p>
          <a:p>
            <a:pPr marL="342900" indent="-342900" algn="l">
              <a:buFont typeface="Wingdings" panose="05000000000000000000" pitchFamily="2" charset="2"/>
              <a:buChar char="§"/>
            </a:pPr>
            <a:r>
              <a:rPr lang="en-US" sz="1400" dirty="0">
                <a:solidFill>
                  <a:schemeClr val="tx1"/>
                </a:solidFill>
              </a:rPr>
              <a:t>Psychosis (when taken in high doses)</a:t>
            </a:r>
          </a:p>
          <a:p>
            <a:pPr marL="0" marR="0" lvl="0" indent="0" algn="l" defTabSz="931774" rtl="0" eaLnBrk="0" fontAlgn="base" latinLnBrk="0" hangingPunct="0">
              <a:lnSpc>
                <a:spcPct val="100000"/>
              </a:lnSpc>
              <a:spcBef>
                <a:spcPct val="30000"/>
              </a:spcBef>
              <a:spcAft>
                <a:spcPct val="0"/>
              </a:spcAft>
              <a:buClrTx/>
              <a:buSzTx/>
              <a:buFontTx/>
              <a:buNone/>
              <a:tabLst/>
              <a:defRPr/>
            </a:pPr>
            <a:endParaRPr lang="en-US" sz="1400" dirty="0"/>
          </a:p>
          <a:p>
            <a:pPr marL="0" marR="0" lvl="0" indent="0" algn="l" defTabSz="931774" rtl="0" eaLnBrk="0" fontAlgn="base" latinLnBrk="0" hangingPunct="0">
              <a:lnSpc>
                <a:spcPct val="100000"/>
              </a:lnSpc>
              <a:spcBef>
                <a:spcPct val="30000"/>
              </a:spcBef>
              <a:spcAft>
                <a:spcPct val="0"/>
              </a:spcAft>
              <a:buClrTx/>
              <a:buSzTx/>
              <a:buFontTx/>
              <a:buNone/>
              <a:tabLst/>
              <a:defRPr/>
            </a:pPr>
            <a:r>
              <a:rPr lang="en-US" sz="1400" dirty="0"/>
              <a:t>Credit:  DrugFree Workplace PA</a:t>
            </a:r>
          </a:p>
          <a:p>
            <a:pPr marL="0" marR="0" indent="0" algn="l" defTabSz="931774" rtl="0" eaLnBrk="0" fontAlgn="base" latinLnBrk="0" hangingPunct="0">
              <a:lnSpc>
                <a:spcPct val="100000"/>
              </a:lnSpc>
              <a:spcBef>
                <a:spcPct val="30000"/>
              </a:spcBef>
              <a:spcAft>
                <a:spcPct val="0"/>
              </a:spcAft>
              <a:buClrTx/>
              <a:buSzTx/>
              <a:buFontTx/>
              <a:buNone/>
              <a:tabLst/>
              <a:defRPr/>
            </a:pPr>
            <a:endParaRPr lang="en-US" sz="1400" kern="1200" dirty="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12</a:t>
            </a:fld>
            <a:endParaRPr lang="en-US" dirty="0"/>
          </a:p>
        </p:txBody>
      </p:sp>
    </p:spTree>
    <p:extLst>
      <p:ext uri="{BB962C8B-B14F-4D97-AF65-F5344CB8AC3E}">
        <p14:creationId xmlns:p14="http://schemas.microsoft.com/office/powerpoint/2010/main" val="22600427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lvl="0" algn="l"/>
            <a:r>
              <a:rPr lang="en-US" sz="1400" b="1" dirty="0">
                <a:solidFill>
                  <a:schemeClr val="tx1"/>
                </a:solidFill>
                <a:latin typeface="Verdana" panose="020B0604030504040204" pitchFamily="34" charset="0"/>
                <a:ea typeface="Verdana" panose="020B0604030504040204" pitchFamily="34" charset="0"/>
                <a:cs typeface="Verdana" panose="020B0604030504040204" pitchFamily="34" charset="0"/>
              </a:rPr>
              <a:t>Immediate and Long-Term possible risks include:</a:t>
            </a:r>
          </a:p>
          <a:p>
            <a:pPr marL="342900" lvl="0" indent="-342900" algn="l">
              <a:buFont typeface="Wingdings" panose="05000000000000000000" pitchFamily="2" charset="2"/>
              <a:buChar char="§"/>
            </a:pPr>
            <a:r>
              <a:rPr lang="en-US" sz="1400" dirty="0">
                <a:solidFill>
                  <a:schemeClr val="tx1"/>
                </a:solidFill>
                <a:latin typeface="Verdana" panose="020B0604030504040204" pitchFamily="34" charset="0"/>
                <a:ea typeface="Verdana" panose="020B0604030504040204" pitchFamily="34" charset="0"/>
                <a:cs typeface="Verdana" panose="020B0604030504040204" pitchFamily="34" charset="0"/>
              </a:rPr>
              <a:t>Increased heart rate</a:t>
            </a:r>
          </a:p>
          <a:p>
            <a:pPr marL="342900" lvl="0" indent="-342900" algn="l">
              <a:buFont typeface="Wingdings" panose="05000000000000000000" pitchFamily="2" charset="2"/>
              <a:buChar char="§"/>
            </a:pPr>
            <a:r>
              <a:rPr lang="en-US" sz="1400" dirty="0">
                <a:solidFill>
                  <a:schemeClr val="tx1"/>
                </a:solidFill>
                <a:latin typeface="Verdana" panose="020B0604030504040204" pitchFamily="34" charset="0"/>
                <a:ea typeface="Verdana" panose="020B0604030504040204" pitchFamily="34" charset="0"/>
                <a:cs typeface="Verdana" panose="020B0604030504040204" pitchFamily="34" charset="0"/>
              </a:rPr>
              <a:t>Bloodshot eyes</a:t>
            </a:r>
          </a:p>
          <a:p>
            <a:pPr marL="342900" lvl="0" indent="-342900" algn="l">
              <a:buFont typeface="Wingdings" panose="05000000000000000000" pitchFamily="2" charset="2"/>
              <a:buChar char="§"/>
            </a:pPr>
            <a:r>
              <a:rPr lang="en-US" sz="1400" dirty="0">
                <a:solidFill>
                  <a:schemeClr val="tx1"/>
                </a:solidFill>
                <a:latin typeface="Verdana" panose="020B0604030504040204" pitchFamily="34" charset="0"/>
                <a:ea typeface="Verdana" panose="020B0604030504040204" pitchFamily="34" charset="0"/>
                <a:cs typeface="Verdana" panose="020B0604030504040204" pitchFamily="34" charset="0"/>
              </a:rPr>
              <a:t>Dizziness</a:t>
            </a:r>
          </a:p>
          <a:p>
            <a:pPr marL="342900" lvl="0" indent="-342900" algn="l">
              <a:buFont typeface="Wingdings" panose="05000000000000000000" pitchFamily="2" charset="2"/>
              <a:buChar char="§"/>
            </a:pPr>
            <a:r>
              <a:rPr lang="en-US" sz="1400" dirty="0">
                <a:solidFill>
                  <a:schemeClr val="tx1"/>
                </a:solidFill>
                <a:latin typeface="Verdana" panose="020B0604030504040204" pitchFamily="34" charset="0"/>
                <a:ea typeface="Verdana" panose="020B0604030504040204" pitchFamily="34" charset="0"/>
                <a:cs typeface="Verdana" panose="020B0604030504040204" pitchFamily="34" charset="0"/>
              </a:rPr>
              <a:t>Impaired concentration and memory</a:t>
            </a:r>
          </a:p>
          <a:p>
            <a:pPr marL="342900" lvl="0" indent="-342900" algn="l">
              <a:buFont typeface="Wingdings" panose="05000000000000000000" pitchFamily="2" charset="2"/>
              <a:buChar char="§"/>
            </a:pPr>
            <a:r>
              <a:rPr lang="en-US" sz="1400" dirty="0">
                <a:solidFill>
                  <a:schemeClr val="tx1"/>
                </a:solidFill>
                <a:latin typeface="Verdana" panose="020B0604030504040204" pitchFamily="34" charset="0"/>
                <a:ea typeface="Verdana" panose="020B0604030504040204" pitchFamily="34" charset="0"/>
                <a:cs typeface="Verdana" panose="020B0604030504040204" pitchFamily="34" charset="0"/>
              </a:rPr>
              <a:t>Slower reaction times</a:t>
            </a:r>
          </a:p>
          <a:p>
            <a:pPr marL="342900" lvl="0" indent="-342900" algn="l">
              <a:buFont typeface="Wingdings" panose="05000000000000000000" pitchFamily="2" charset="2"/>
              <a:buChar char="§"/>
            </a:pPr>
            <a:r>
              <a:rPr lang="en-US" sz="1400" dirty="0">
                <a:solidFill>
                  <a:schemeClr val="tx1"/>
                </a:solidFill>
                <a:latin typeface="Verdana" panose="020B0604030504040204" pitchFamily="34" charset="0"/>
                <a:ea typeface="Verdana" panose="020B0604030504040204" pitchFamily="34" charset="0"/>
                <a:cs typeface="Verdana" panose="020B0604030504040204" pitchFamily="34" charset="0"/>
              </a:rPr>
              <a:t>Negative drug-to-drug interactions</a:t>
            </a:r>
          </a:p>
          <a:p>
            <a:pPr lvl="0"/>
            <a:endParaRPr lang="en-US" sz="1400" kern="1200" dirty="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p>
            <a:pPr lvl="0"/>
            <a:r>
              <a:rPr lang="en-US" sz="1400" b="1" kern="120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Additional Risks:</a:t>
            </a:r>
          </a:p>
          <a:p>
            <a:pPr marL="285750" lvl="0" indent="-285750">
              <a:buFont typeface="Wingdings" pitchFamily="2" charset="2"/>
              <a:buChar char="§"/>
            </a:pPr>
            <a:r>
              <a:rPr lang="en-US" sz="1400" kern="120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Withdrawal symptoms</a:t>
            </a:r>
          </a:p>
          <a:p>
            <a:pPr marL="285750" lvl="0" indent="-285750">
              <a:buFont typeface="Wingdings" pitchFamily="2" charset="2"/>
              <a:buChar char="§"/>
            </a:pPr>
            <a:r>
              <a:rPr lang="en-US" sz="1400" kern="120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Mental illness in people with a tendency toward it</a:t>
            </a:r>
          </a:p>
          <a:p>
            <a:pPr marL="285750" lvl="0" indent="-285750">
              <a:buFont typeface="Wingdings" pitchFamily="2" charset="2"/>
              <a:buChar char="§"/>
            </a:pPr>
            <a:r>
              <a:rPr lang="en-US" sz="1400" kern="120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Increased risk of heart attack or stroke</a:t>
            </a:r>
          </a:p>
          <a:p>
            <a:pPr marL="285750" lvl="0" indent="-285750">
              <a:buFont typeface="Wingdings" pitchFamily="2" charset="2"/>
              <a:buChar char="§"/>
            </a:pPr>
            <a:r>
              <a:rPr lang="en-US" sz="1400" kern="120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Breathing problems, for people who smoke marijuana</a:t>
            </a:r>
          </a:p>
          <a:p>
            <a:pPr marL="0" marR="0" lvl="0" indent="0" algn="l" defTabSz="914400" rtl="0" eaLnBrk="0" fontAlgn="base" latinLnBrk="0" hangingPunct="0">
              <a:lnSpc>
                <a:spcPct val="100000"/>
              </a:lnSpc>
              <a:spcBef>
                <a:spcPct val="30000"/>
              </a:spcBef>
              <a:spcAft>
                <a:spcPct val="0"/>
              </a:spcAft>
              <a:buClrTx/>
              <a:buSzTx/>
              <a:buFont typeface="Wingdings" pitchFamily="2" charset="2"/>
              <a:buNone/>
              <a:tabLst/>
              <a:defRPr/>
            </a:pPr>
            <a:endParaRPr lang="en-US" sz="1400" kern="1200" dirty="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p>
            <a:pPr marL="0" marR="0" lvl="0" indent="0" algn="l" defTabSz="914400" rtl="0" eaLnBrk="0" fontAlgn="base" latinLnBrk="0" hangingPunct="0">
              <a:lnSpc>
                <a:spcPct val="100000"/>
              </a:lnSpc>
              <a:spcBef>
                <a:spcPct val="30000"/>
              </a:spcBef>
              <a:spcAft>
                <a:spcPct val="0"/>
              </a:spcAft>
              <a:buClrTx/>
              <a:buSzTx/>
              <a:buFont typeface="Wingdings" pitchFamily="2" charset="2"/>
              <a:buNone/>
              <a:tabLst/>
              <a:defRPr/>
            </a:pPr>
            <a:r>
              <a:rPr lang="en-US" sz="1400" b="1" kern="120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Addiction occurs in about 10% of users who start smoking before age 25</a:t>
            </a:r>
          </a:p>
          <a:p>
            <a:pPr lvl="0"/>
            <a:endParaRPr lang="en-US" sz="1400" kern="1200" dirty="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p>
            <a:pPr lvl="0"/>
            <a:r>
              <a:rPr lang="en-US" sz="1400" u="sng" kern="1200" dirty="0">
                <a:solidFill>
                  <a:schemeClr val="tx1"/>
                </a:solidFill>
                <a:effectLst/>
                <a:latin typeface="Verdana" panose="020B0604030504040204" pitchFamily="34" charset="0"/>
                <a:ea typeface="Verdana" panose="020B0604030504040204" pitchFamily="34" charset="0"/>
                <a:cs typeface="Verdana" panose="020B0604030504040204" pitchFamily="34" charset="0"/>
                <a:hlinkClick r:id="rId3"/>
              </a:rPr>
              <a:t>http://www.mayoclinic.org/healthy-lifestyle/consumer-health/in-depth/medical-marijuana/art-20137855?pg=2</a:t>
            </a:r>
            <a:endParaRPr lang="en-US" sz="1400" u="sng" kern="1200" dirty="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p>
            <a:pPr lvl="0"/>
            <a:endParaRPr lang="en-US" sz="1400" kern="1200" dirty="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p>
            <a:pPr defTabSz="931774">
              <a:defRPr/>
            </a:pPr>
            <a:r>
              <a:rPr lang="en-US" sz="1400" dirty="0">
                <a:latin typeface="Verdana" panose="020B0604030504040204" pitchFamily="34" charset="0"/>
                <a:ea typeface="Verdana" panose="020B0604030504040204" pitchFamily="34" charset="0"/>
                <a:cs typeface="Verdana" panose="020B0604030504040204" pitchFamily="34" charset="0"/>
              </a:rPr>
              <a:t>Picture: stockarch.com</a:t>
            </a:r>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13</a:t>
            </a:fld>
            <a:endParaRPr lang="en-US" dirty="0"/>
          </a:p>
        </p:txBody>
      </p:sp>
    </p:spTree>
    <p:extLst>
      <p:ext uri="{BB962C8B-B14F-4D97-AF65-F5344CB8AC3E}">
        <p14:creationId xmlns:p14="http://schemas.microsoft.com/office/powerpoint/2010/main" val="42942534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31774" rtl="0" eaLnBrk="0" fontAlgn="base" latinLnBrk="0" hangingPunct="0">
              <a:lnSpc>
                <a:spcPct val="100000"/>
              </a:lnSpc>
              <a:spcBef>
                <a:spcPct val="30000"/>
              </a:spcBef>
              <a:spcAft>
                <a:spcPct val="0"/>
              </a:spcAft>
              <a:buClrTx/>
              <a:buSzTx/>
              <a:buFontTx/>
              <a:buNone/>
              <a:tabLst/>
              <a:defRPr/>
            </a:pPr>
            <a:r>
              <a:rPr lang="en-US" sz="1400" b="1" kern="120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Marijuana Usage</a:t>
            </a:r>
          </a:p>
          <a:p>
            <a:pPr marL="0" marR="0" indent="0" algn="l" defTabSz="931774" rtl="0" eaLnBrk="0" fontAlgn="base" latinLnBrk="0" hangingPunct="0">
              <a:lnSpc>
                <a:spcPct val="100000"/>
              </a:lnSpc>
              <a:spcBef>
                <a:spcPct val="30000"/>
              </a:spcBef>
              <a:spcAft>
                <a:spcPct val="0"/>
              </a:spcAft>
              <a:buClrTx/>
              <a:buSzTx/>
              <a:buFontTx/>
              <a:buNone/>
              <a:tabLst/>
              <a:defRPr/>
            </a:pPr>
            <a:endParaRPr lang="en-US" sz="1400" kern="1200" dirty="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p>
            <a:pPr marL="342900" indent="-342900" algn="l">
              <a:buFont typeface="Wingdings" panose="05000000000000000000" pitchFamily="2" charset="2"/>
              <a:buChar char="§"/>
            </a:pPr>
            <a:r>
              <a:rPr lang="en-US" sz="1400" dirty="0">
                <a:solidFill>
                  <a:schemeClr val="tx1"/>
                </a:solidFill>
                <a:latin typeface="Verdana" panose="020B0604030504040204" pitchFamily="34" charset="0"/>
                <a:ea typeface="Verdana" panose="020B0604030504040204" pitchFamily="34" charset="0"/>
                <a:cs typeface="Verdana" panose="020B0604030504040204" pitchFamily="34" charset="0"/>
              </a:rPr>
              <a:t>Most frequently used </a:t>
            </a:r>
            <a:r>
              <a:rPr lang="en-US" sz="1400" b="1" dirty="0">
                <a:solidFill>
                  <a:schemeClr val="tx1"/>
                </a:solidFill>
                <a:latin typeface="Verdana" panose="020B0604030504040204" pitchFamily="34" charset="0"/>
                <a:ea typeface="Verdana" panose="020B0604030504040204" pitchFamily="34" charset="0"/>
                <a:cs typeface="Verdana" panose="020B0604030504040204" pitchFamily="34" charset="0"/>
              </a:rPr>
              <a:t>illicit </a:t>
            </a:r>
            <a:r>
              <a:rPr lang="en-US" sz="1400" dirty="0">
                <a:solidFill>
                  <a:schemeClr val="tx1"/>
                </a:solidFill>
                <a:latin typeface="Verdana" panose="020B0604030504040204" pitchFamily="34" charset="0"/>
                <a:ea typeface="Verdana" panose="020B0604030504040204" pitchFamily="34" charset="0"/>
                <a:cs typeface="Verdana" panose="020B0604030504040204" pitchFamily="34" charset="0"/>
              </a:rPr>
              <a:t>drug of abuse in the U.S.</a:t>
            </a:r>
          </a:p>
          <a:p>
            <a:pPr algn="l"/>
            <a:endParaRPr lang="en-US" sz="140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342900" indent="-342900" algn="l">
              <a:buFont typeface="Wingdings" panose="05000000000000000000" pitchFamily="2" charset="2"/>
              <a:buChar char="§"/>
            </a:pPr>
            <a:r>
              <a:rPr lang="en-US" sz="1400" dirty="0">
                <a:solidFill>
                  <a:schemeClr val="tx1"/>
                </a:solidFill>
                <a:latin typeface="Verdana" panose="020B0604030504040204" pitchFamily="34" charset="0"/>
                <a:ea typeface="Verdana" panose="020B0604030504040204" pitchFamily="34" charset="0"/>
                <a:cs typeface="Verdana" panose="020B0604030504040204" pitchFamily="34" charset="0"/>
              </a:rPr>
              <a:t>Most often drug detected in workplace testing.</a:t>
            </a:r>
          </a:p>
          <a:p>
            <a:pPr marL="342900" indent="-342900" algn="l">
              <a:buFont typeface="Wingdings" panose="05000000000000000000" pitchFamily="2" charset="2"/>
              <a:buChar char="§"/>
            </a:pPr>
            <a:endParaRPr lang="en-US" sz="140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342900" indent="-342900" algn="l">
              <a:buFont typeface="Wingdings" panose="05000000000000000000" pitchFamily="2" charset="2"/>
              <a:buChar char="§"/>
            </a:pPr>
            <a:r>
              <a:rPr lang="en-US" sz="1400" dirty="0">
                <a:solidFill>
                  <a:schemeClr val="tx1"/>
                </a:solidFill>
                <a:latin typeface="Verdana" panose="020B0604030504040204" pitchFamily="34" charset="0"/>
                <a:ea typeface="Verdana" panose="020B0604030504040204" pitchFamily="34" charset="0"/>
                <a:cs typeface="Verdana" panose="020B0604030504040204" pitchFamily="34" charset="0"/>
              </a:rPr>
              <a:t>Approximately 6.8 million adults (18 to 25 years old) 19.6% and about 13.5 million adults (26 and older) 6.6% used marijuana.</a:t>
            </a:r>
          </a:p>
          <a:p>
            <a:pPr marL="0" marR="0" indent="0" algn="l" defTabSz="931774" rtl="0" eaLnBrk="0" fontAlgn="base" latinLnBrk="0" hangingPunct="0">
              <a:lnSpc>
                <a:spcPct val="100000"/>
              </a:lnSpc>
              <a:spcBef>
                <a:spcPct val="30000"/>
              </a:spcBef>
              <a:spcAft>
                <a:spcPct val="0"/>
              </a:spcAft>
              <a:buClrTx/>
              <a:buSzTx/>
              <a:buFontTx/>
              <a:buNone/>
              <a:tabLst/>
              <a:defRPr/>
            </a:pPr>
            <a:endParaRPr lang="en-US" sz="1400" kern="1200" dirty="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p>
            <a:pPr marL="0" marR="0" indent="0" algn="l" defTabSz="931774" rtl="0" eaLnBrk="0" fontAlgn="base" latinLnBrk="0" hangingPunct="0">
              <a:lnSpc>
                <a:spcPct val="100000"/>
              </a:lnSpc>
              <a:spcBef>
                <a:spcPct val="30000"/>
              </a:spcBef>
              <a:spcAft>
                <a:spcPct val="0"/>
              </a:spcAft>
              <a:buClrTx/>
              <a:buSzTx/>
              <a:buFontTx/>
              <a:buNone/>
              <a:tabLst/>
              <a:defRPr/>
            </a:pPr>
            <a:r>
              <a:rPr lang="en-US" sz="1400" kern="120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Christine Clearwater, president of Drug-free Solutions Group in a webinar for the National Safety Council</a:t>
            </a:r>
          </a:p>
          <a:p>
            <a:pPr marL="0" marR="0" indent="0" algn="l" defTabSz="931774" rtl="0" eaLnBrk="0" fontAlgn="base" latinLnBrk="0" hangingPunct="0">
              <a:lnSpc>
                <a:spcPct val="100000"/>
              </a:lnSpc>
              <a:spcBef>
                <a:spcPct val="30000"/>
              </a:spcBef>
              <a:spcAft>
                <a:spcPct val="0"/>
              </a:spcAft>
              <a:buClrTx/>
              <a:buSzTx/>
              <a:buFontTx/>
              <a:buNone/>
              <a:tabLst/>
              <a:defRPr/>
            </a:pPr>
            <a:endParaRPr lang="en-US" sz="1400" kern="1200" dirty="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14</a:t>
            </a:fld>
            <a:endParaRPr lang="en-US" dirty="0"/>
          </a:p>
        </p:txBody>
      </p:sp>
    </p:spTree>
    <p:extLst>
      <p:ext uri="{BB962C8B-B14F-4D97-AF65-F5344CB8AC3E}">
        <p14:creationId xmlns:p14="http://schemas.microsoft.com/office/powerpoint/2010/main" val="40622751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b="1" kern="120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Medical Marijuana Defined</a:t>
            </a:r>
          </a:p>
          <a:p>
            <a:endParaRPr lang="en-US" sz="1400" kern="1200" dirty="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p>
            <a:pPr marL="342900" indent="-342900" algn="l">
              <a:buFont typeface="Wingdings" panose="05000000000000000000" pitchFamily="2" charset="2"/>
              <a:buChar char="§"/>
            </a:pPr>
            <a:r>
              <a:rPr lang="en-US" sz="1400" dirty="0">
                <a:solidFill>
                  <a:schemeClr val="tx1"/>
                </a:solidFill>
                <a:latin typeface="Verdana" panose="020B0604030504040204" pitchFamily="34" charset="0"/>
                <a:ea typeface="Verdana" panose="020B0604030504040204" pitchFamily="34" charset="0"/>
                <a:cs typeface="Verdana" panose="020B0604030504040204" pitchFamily="34" charset="0"/>
              </a:rPr>
              <a:t>Medical marijuana is used to treat pain, nausea and other side effects of medical treatments and some disease symptoms. </a:t>
            </a:r>
          </a:p>
          <a:p>
            <a:pPr marL="342900" indent="-342900" algn="l">
              <a:buFont typeface="Wingdings" panose="05000000000000000000" pitchFamily="2" charset="2"/>
              <a:buChar char="§"/>
            </a:pPr>
            <a:endParaRPr lang="en-US" sz="140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342900" indent="-342900" algn="l">
              <a:buFont typeface="Wingdings" panose="05000000000000000000" pitchFamily="2" charset="2"/>
              <a:buChar char="§"/>
            </a:pPr>
            <a:r>
              <a:rPr lang="en-US" sz="1400" dirty="0">
                <a:solidFill>
                  <a:schemeClr val="tx1"/>
                </a:solidFill>
                <a:latin typeface="Verdana" panose="020B0604030504040204" pitchFamily="34" charset="0"/>
                <a:ea typeface="Verdana" panose="020B0604030504040204" pitchFamily="34" charset="0"/>
                <a:cs typeface="Verdana" panose="020B0604030504040204" pitchFamily="34" charset="0"/>
              </a:rPr>
              <a:t>It may benefit adults and children with certain </a:t>
            </a:r>
            <a:r>
              <a:rPr lang="en-US" sz="1400" b="1" dirty="0">
                <a:solidFill>
                  <a:schemeClr val="tx1"/>
                </a:solidFill>
                <a:latin typeface="Verdana" panose="020B0604030504040204" pitchFamily="34" charset="0"/>
                <a:ea typeface="Verdana" panose="020B0604030504040204" pitchFamily="34" charset="0"/>
                <a:cs typeface="Verdana" panose="020B0604030504040204" pitchFamily="34" charset="0"/>
              </a:rPr>
              <a:t>serious medical conditions</a:t>
            </a:r>
            <a:r>
              <a:rPr lang="en-US" sz="1400" dirty="0">
                <a:solidFill>
                  <a:schemeClr val="tx1"/>
                </a:solidFill>
                <a:latin typeface="Verdana" panose="020B0604030504040204" pitchFamily="34" charset="0"/>
                <a:ea typeface="Verdana" panose="020B0604030504040204" pitchFamily="34" charset="0"/>
                <a:cs typeface="Verdana" panose="020B0604030504040204" pitchFamily="34" charset="0"/>
              </a:rPr>
              <a:t>. </a:t>
            </a:r>
          </a:p>
          <a:p>
            <a:endParaRPr lang="en-US" sz="1400" kern="1200" dirty="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p>
            <a:r>
              <a:rPr lang="en-US" sz="1400" kern="120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Depending on why a person is using medical marijuana, treatment may be short term or continue for years.</a:t>
            </a:r>
          </a:p>
          <a:p>
            <a:endParaRPr lang="en-US" sz="1400" kern="1200" dirty="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p>
            <a:r>
              <a:rPr lang="en-US" sz="1400" u="sng" kern="1200" dirty="0">
                <a:solidFill>
                  <a:schemeClr val="tx1"/>
                </a:solidFill>
                <a:effectLst/>
                <a:latin typeface="Verdana" panose="020B0604030504040204" pitchFamily="34" charset="0"/>
                <a:ea typeface="Verdana" panose="020B0604030504040204" pitchFamily="34" charset="0"/>
                <a:cs typeface="Verdana" panose="020B0604030504040204" pitchFamily="34" charset="0"/>
                <a:hlinkClick r:id="rId3"/>
              </a:rPr>
              <a:t>http://www.mayoclinic.org/healthy-lifestyle/consumer-health/in-depth/medical-marijuana/art-20137855?pg=2</a:t>
            </a:r>
            <a:endParaRPr lang="en-US" sz="1400" kern="1200" dirty="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p>
            <a:pPr defTabSz="931774">
              <a:defRPr/>
            </a:pPr>
            <a:endParaRPr lang="en-US" sz="1400" dirty="0">
              <a:latin typeface="Verdana" panose="020B0604030504040204" pitchFamily="34" charset="0"/>
              <a:ea typeface="Verdana" panose="020B0604030504040204" pitchFamily="34" charset="0"/>
              <a:cs typeface="Verdana" panose="020B0604030504040204" pitchFamily="34" charset="0"/>
            </a:endParaRPr>
          </a:p>
          <a:p>
            <a:pPr defTabSz="931774">
              <a:defRPr/>
            </a:pPr>
            <a:r>
              <a:rPr lang="en-US" sz="1400" dirty="0">
                <a:latin typeface="Verdana" panose="020B0604030504040204" pitchFamily="34" charset="0"/>
                <a:ea typeface="Verdana" panose="020B0604030504040204" pitchFamily="34" charset="0"/>
                <a:cs typeface="Verdana" panose="020B0604030504040204" pitchFamily="34" charset="0"/>
              </a:rPr>
              <a:t>Picture: huffingtonpost.com</a:t>
            </a:r>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15</a:t>
            </a:fld>
            <a:endParaRPr lang="en-US" dirty="0"/>
          </a:p>
        </p:txBody>
      </p:sp>
    </p:spTree>
    <p:extLst>
      <p:ext uri="{BB962C8B-B14F-4D97-AF65-F5344CB8AC3E}">
        <p14:creationId xmlns:p14="http://schemas.microsoft.com/office/powerpoint/2010/main" val="22600427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a:r>
              <a:rPr lang="en-US" sz="1400" dirty="0">
                <a:solidFill>
                  <a:schemeClr val="tx1"/>
                </a:solidFill>
                <a:latin typeface="Verdana" panose="020B0604030504040204" pitchFamily="34" charset="0"/>
                <a:ea typeface="Verdana" panose="020B0604030504040204" pitchFamily="34" charset="0"/>
                <a:cs typeface="Verdana" panose="020B0604030504040204" pitchFamily="34" charset="0"/>
              </a:rPr>
              <a:t>A "serious medical condition" under the law is any one of the following:</a:t>
            </a:r>
          </a:p>
          <a:p>
            <a:pPr algn="l"/>
            <a:endParaRPr lang="en-US" sz="140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457200" indent="-457200" algn="l">
              <a:buFont typeface="Arial" panose="020B0604020202020204" pitchFamily="34" charset="0"/>
              <a:buChar char="•"/>
            </a:pPr>
            <a:r>
              <a:rPr lang="en-US" sz="1400" dirty="0">
                <a:solidFill>
                  <a:schemeClr val="tx1"/>
                </a:solidFill>
                <a:latin typeface="Verdana" panose="020B0604030504040204" pitchFamily="34" charset="0"/>
                <a:ea typeface="Verdana" panose="020B0604030504040204" pitchFamily="34" charset="0"/>
                <a:cs typeface="Verdana" panose="020B0604030504040204" pitchFamily="34" charset="0"/>
              </a:rPr>
              <a:t>Amyotrophic lateral sclerosis;</a:t>
            </a:r>
          </a:p>
          <a:p>
            <a:pPr marL="457200" indent="-457200" algn="l">
              <a:buFont typeface="Arial" panose="020B0604020202020204" pitchFamily="34" charset="0"/>
              <a:buChar char="•"/>
            </a:pPr>
            <a:r>
              <a:rPr lang="en-US" sz="1400" dirty="0">
                <a:solidFill>
                  <a:schemeClr val="tx1"/>
                </a:solidFill>
                <a:latin typeface="Verdana" panose="020B0604030504040204" pitchFamily="34" charset="0"/>
                <a:ea typeface="Verdana" panose="020B0604030504040204" pitchFamily="34" charset="0"/>
                <a:cs typeface="Verdana" panose="020B0604030504040204" pitchFamily="34" charset="0"/>
              </a:rPr>
              <a:t>Autism;</a:t>
            </a:r>
          </a:p>
          <a:p>
            <a:pPr marL="457200" indent="-457200" algn="l">
              <a:buFont typeface="Arial" panose="020B0604020202020204" pitchFamily="34" charset="0"/>
              <a:buChar char="•"/>
            </a:pPr>
            <a:r>
              <a:rPr lang="en-US" sz="1400" dirty="0">
                <a:solidFill>
                  <a:schemeClr val="tx1"/>
                </a:solidFill>
                <a:latin typeface="Verdana" panose="020B0604030504040204" pitchFamily="34" charset="0"/>
                <a:ea typeface="Verdana" panose="020B0604030504040204" pitchFamily="34" charset="0"/>
                <a:cs typeface="Verdana" panose="020B0604030504040204" pitchFamily="34" charset="0"/>
              </a:rPr>
              <a:t>Cancer, including remission therapy;</a:t>
            </a:r>
          </a:p>
          <a:p>
            <a:pPr marL="457200" indent="-457200" algn="l">
              <a:buFont typeface="Arial" panose="020B0604020202020204" pitchFamily="34" charset="0"/>
              <a:buChar char="•"/>
            </a:pPr>
            <a:r>
              <a:rPr lang="en-US" sz="1400" dirty="0">
                <a:solidFill>
                  <a:schemeClr val="tx1"/>
                </a:solidFill>
                <a:latin typeface="Verdana" panose="020B0604030504040204" pitchFamily="34" charset="0"/>
                <a:ea typeface="Verdana" panose="020B0604030504040204" pitchFamily="34" charset="0"/>
                <a:cs typeface="Verdana" panose="020B0604030504040204" pitchFamily="34" charset="0"/>
              </a:rPr>
              <a:t>Crohn's disease;</a:t>
            </a:r>
          </a:p>
          <a:p>
            <a:pPr marL="457200" indent="-457200" algn="l">
              <a:buFont typeface="Arial" panose="020B0604020202020204" pitchFamily="34" charset="0"/>
              <a:buChar char="•"/>
            </a:pPr>
            <a:r>
              <a:rPr lang="en-US" sz="1400" dirty="0">
                <a:solidFill>
                  <a:schemeClr val="tx1"/>
                </a:solidFill>
                <a:latin typeface="Verdana" panose="020B0604030504040204" pitchFamily="34" charset="0"/>
                <a:ea typeface="Verdana" panose="020B0604030504040204" pitchFamily="34" charset="0"/>
                <a:cs typeface="Verdana" panose="020B0604030504040204" pitchFamily="34" charset="0"/>
              </a:rPr>
              <a:t>Damage to the nervous tissue of the central nervous system (brain-spinal cord) with objective neurological indication of intractable spasticity, and other associated neuropathies;</a:t>
            </a:r>
          </a:p>
          <a:p>
            <a:pPr defTabSz="931774">
              <a:defRPr/>
            </a:pPr>
            <a:endParaRPr lang="en-US" sz="1400" dirty="0">
              <a:latin typeface="Verdana" panose="020B0604030504040204" pitchFamily="34" charset="0"/>
              <a:ea typeface="Verdana" panose="020B0604030504040204" pitchFamily="34" charset="0"/>
              <a:cs typeface="Verdana" panose="020B0604030504040204" pitchFamily="34" charset="0"/>
            </a:endParaRPr>
          </a:p>
          <a:p>
            <a:pPr defTabSz="931774">
              <a:defRPr/>
            </a:pPr>
            <a:r>
              <a:rPr lang="en-US" sz="1400" dirty="0">
                <a:latin typeface="Verdana" panose="020B0604030504040204" pitchFamily="34" charset="0"/>
                <a:ea typeface="Verdana" panose="020B0604030504040204" pitchFamily="34" charset="0"/>
                <a:cs typeface="Verdana" panose="020B0604030504040204" pitchFamily="34" charset="0"/>
              </a:rPr>
              <a:t>PA Medical Marijuana Act, 35 Pa. C.S.A. Section 10231.101</a:t>
            </a:r>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16</a:t>
            </a:fld>
            <a:endParaRPr lang="en-US" dirty="0"/>
          </a:p>
        </p:txBody>
      </p:sp>
    </p:spTree>
    <p:extLst>
      <p:ext uri="{BB962C8B-B14F-4D97-AF65-F5344CB8AC3E}">
        <p14:creationId xmlns:p14="http://schemas.microsoft.com/office/powerpoint/2010/main" val="22600427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a:r>
              <a:rPr lang="en-US" sz="1400" dirty="0">
                <a:solidFill>
                  <a:schemeClr val="tx1"/>
                </a:solidFill>
                <a:latin typeface="Verdana" panose="020B0604030504040204" pitchFamily="34" charset="0"/>
                <a:ea typeface="Verdana" panose="020B0604030504040204" pitchFamily="34" charset="0"/>
                <a:cs typeface="Verdana" panose="020B0604030504040204" pitchFamily="34" charset="0"/>
              </a:rPr>
              <a:t>Serious medical conditions continued:</a:t>
            </a:r>
          </a:p>
          <a:p>
            <a:pPr algn="l"/>
            <a:endParaRPr lang="en-US" sz="140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457200" marR="0" lvl="0" indent="-45720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400" dirty="0">
                <a:solidFill>
                  <a:schemeClr val="tx1"/>
                </a:solidFill>
                <a:latin typeface="Verdana" panose="020B0604030504040204" pitchFamily="34" charset="0"/>
                <a:ea typeface="Verdana" panose="020B0604030504040204" pitchFamily="34" charset="0"/>
                <a:cs typeface="Verdana" panose="020B0604030504040204" pitchFamily="34" charset="0"/>
              </a:rPr>
              <a:t>Dyskinetic and spastic movement disorders;</a:t>
            </a:r>
          </a:p>
          <a:p>
            <a:pPr marL="457200" indent="-457200" algn="l">
              <a:buFont typeface="Arial" panose="020B0604020202020204" pitchFamily="34" charset="0"/>
              <a:buChar char="•"/>
            </a:pPr>
            <a:r>
              <a:rPr lang="en-US" sz="1400" dirty="0">
                <a:solidFill>
                  <a:schemeClr val="tx1"/>
                </a:solidFill>
                <a:latin typeface="Verdana" panose="020B0604030504040204" pitchFamily="34" charset="0"/>
                <a:ea typeface="Verdana" panose="020B0604030504040204" pitchFamily="34" charset="0"/>
                <a:cs typeface="Verdana" panose="020B0604030504040204" pitchFamily="34" charset="0"/>
              </a:rPr>
              <a:t>Epilepsy</a:t>
            </a:r>
          </a:p>
          <a:p>
            <a:pPr marL="457200" indent="-457200" algn="l">
              <a:buFont typeface="Arial" panose="020B0604020202020204" pitchFamily="34" charset="0"/>
              <a:buChar char="•"/>
            </a:pPr>
            <a:r>
              <a:rPr lang="en-US" sz="1400" dirty="0">
                <a:solidFill>
                  <a:schemeClr val="tx1"/>
                </a:solidFill>
                <a:latin typeface="Verdana" panose="020B0604030504040204" pitchFamily="34" charset="0"/>
                <a:ea typeface="Verdana" panose="020B0604030504040204" pitchFamily="34" charset="0"/>
                <a:cs typeface="Verdana" panose="020B0604030504040204" pitchFamily="34" charset="0"/>
              </a:rPr>
              <a:t>Glaucoma</a:t>
            </a:r>
          </a:p>
          <a:p>
            <a:pPr marL="457200" indent="-457200" algn="l">
              <a:buFont typeface="Arial" panose="020B0604020202020204" pitchFamily="34" charset="0"/>
              <a:buChar char="•"/>
            </a:pPr>
            <a:r>
              <a:rPr lang="en-US" sz="1400" dirty="0">
                <a:solidFill>
                  <a:schemeClr val="tx1"/>
                </a:solidFill>
                <a:latin typeface="Verdana" panose="020B0604030504040204" pitchFamily="34" charset="0"/>
                <a:ea typeface="Verdana" panose="020B0604030504040204" pitchFamily="34" charset="0"/>
                <a:cs typeface="Verdana" panose="020B0604030504040204" pitchFamily="34" charset="0"/>
              </a:rPr>
              <a:t>HIV / AIDS;</a:t>
            </a:r>
          </a:p>
          <a:p>
            <a:pPr marL="457200" indent="-457200" algn="l">
              <a:buFont typeface="Arial" panose="020B0604020202020204" pitchFamily="34" charset="0"/>
              <a:buChar char="•"/>
            </a:pPr>
            <a:r>
              <a:rPr lang="en-US" sz="1400" dirty="0">
                <a:solidFill>
                  <a:schemeClr val="tx1"/>
                </a:solidFill>
                <a:latin typeface="Verdana" panose="020B0604030504040204" pitchFamily="34" charset="0"/>
                <a:ea typeface="Verdana" panose="020B0604030504040204" pitchFamily="34" charset="0"/>
                <a:cs typeface="Verdana" panose="020B0604030504040204" pitchFamily="34" charset="0"/>
              </a:rPr>
              <a:t>Huntington's disease;</a:t>
            </a:r>
          </a:p>
          <a:p>
            <a:pPr marL="457200" indent="-457200" algn="l">
              <a:buFont typeface="Arial" panose="020B0604020202020204" pitchFamily="34" charset="0"/>
              <a:buChar char="•"/>
            </a:pPr>
            <a:r>
              <a:rPr lang="en-US" sz="1400" dirty="0">
                <a:solidFill>
                  <a:schemeClr val="tx1"/>
                </a:solidFill>
                <a:latin typeface="Verdana" panose="020B0604030504040204" pitchFamily="34" charset="0"/>
                <a:ea typeface="Verdana" panose="020B0604030504040204" pitchFamily="34" charset="0"/>
                <a:cs typeface="Verdana" panose="020B0604030504040204" pitchFamily="34" charset="0"/>
              </a:rPr>
              <a:t>Inflammatory bowel disease;</a:t>
            </a:r>
          </a:p>
          <a:p>
            <a:pPr marL="457200" indent="-457200" algn="l">
              <a:buFont typeface="Arial" panose="020B0604020202020204" pitchFamily="34" charset="0"/>
              <a:buChar char="•"/>
            </a:pPr>
            <a:r>
              <a:rPr lang="en-US" sz="1400" dirty="0">
                <a:solidFill>
                  <a:schemeClr val="tx1"/>
                </a:solidFill>
                <a:latin typeface="Verdana" panose="020B0604030504040204" pitchFamily="34" charset="0"/>
                <a:ea typeface="Verdana" panose="020B0604030504040204" pitchFamily="34" charset="0"/>
                <a:cs typeface="Verdana" panose="020B0604030504040204" pitchFamily="34" charset="0"/>
              </a:rPr>
              <a:t>Intractable seizures;</a:t>
            </a:r>
          </a:p>
          <a:p>
            <a:pPr marL="457200" indent="-457200" algn="l">
              <a:buFont typeface="Arial" panose="020B0604020202020204" pitchFamily="34" charset="0"/>
              <a:buChar char="•"/>
            </a:pPr>
            <a:r>
              <a:rPr lang="en-US" sz="1400" dirty="0">
                <a:solidFill>
                  <a:schemeClr val="tx1"/>
                </a:solidFill>
                <a:latin typeface="Verdana" panose="020B0604030504040204" pitchFamily="34" charset="0"/>
                <a:ea typeface="Verdana" panose="020B0604030504040204" pitchFamily="34" charset="0"/>
                <a:cs typeface="Verdana" panose="020B0604030504040204" pitchFamily="34" charset="0"/>
              </a:rPr>
              <a:t>Multiple sclerosis;</a:t>
            </a:r>
          </a:p>
          <a:p>
            <a:pPr lvl="0"/>
            <a:endParaRPr lang="en-US" sz="1400" dirty="0">
              <a:latin typeface="Verdana" panose="020B0604030504040204" pitchFamily="34" charset="0"/>
              <a:ea typeface="Verdana" panose="020B0604030504040204" pitchFamily="34" charset="0"/>
              <a:cs typeface="Verdana" panose="020B060403050404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400" dirty="0">
                <a:latin typeface="Verdana" panose="020B0604030504040204" pitchFamily="34" charset="0"/>
                <a:ea typeface="Verdana" panose="020B0604030504040204" pitchFamily="34" charset="0"/>
                <a:cs typeface="Verdana" panose="020B0604030504040204" pitchFamily="34" charset="0"/>
              </a:rPr>
              <a:t>PA Medical Marijuana Act, 35 Pa. C.S.A. Section 10231.101</a:t>
            </a:r>
          </a:p>
          <a:p>
            <a:pPr lvl="0"/>
            <a:endParaRPr lang="en-US" sz="1400" dirty="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17</a:t>
            </a:fld>
            <a:endParaRPr lang="en-US" dirty="0"/>
          </a:p>
        </p:txBody>
      </p:sp>
    </p:spTree>
    <p:extLst>
      <p:ext uri="{BB962C8B-B14F-4D97-AF65-F5344CB8AC3E}">
        <p14:creationId xmlns:p14="http://schemas.microsoft.com/office/powerpoint/2010/main" val="37097657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a:r>
              <a:rPr lang="en-US" sz="1400" dirty="0">
                <a:solidFill>
                  <a:schemeClr val="tx1"/>
                </a:solidFill>
                <a:latin typeface="Verdana" panose="020B0604030504040204" pitchFamily="34" charset="0"/>
                <a:ea typeface="Verdana" panose="020B0604030504040204" pitchFamily="34" charset="0"/>
                <a:cs typeface="Verdana" panose="020B0604030504040204" pitchFamily="34" charset="0"/>
              </a:rPr>
              <a:t>Serious medical conditions continued:</a:t>
            </a:r>
          </a:p>
          <a:p>
            <a:pPr algn="l"/>
            <a:endParaRPr lang="en-US" sz="1400" dirty="0">
              <a:latin typeface="Verdana" panose="020B0604030504040204" pitchFamily="34" charset="0"/>
              <a:ea typeface="Verdana" panose="020B0604030504040204" pitchFamily="34" charset="0"/>
              <a:cs typeface="Verdana" panose="020B0604030504040204" pitchFamily="34" charset="0"/>
            </a:endParaRPr>
          </a:p>
          <a:p>
            <a:pPr marL="457200" indent="-457200" algn="l">
              <a:buFont typeface="Arial" panose="020B0604020202020204" pitchFamily="34" charset="0"/>
              <a:buChar char="•"/>
            </a:pPr>
            <a:r>
              <a:rPr lang="en-US" sz="1400" dirty="0">
                <a:solidFill>
                  <a:schemeClr val="tx1"/>
                </a:solidFill>
                <a:latin typeface="Verdana" panose="020B0604030504040204" pitchFamily="34" charset="0"/>
                <a:ea typeface="Verdana" panose="020B0604030504040204" pitchFamily="34" charset="0"/>
                <a:cs typeface="Verdana" panose="020B0604030504040204" pitchFamily="34" charset="0"/>
              </a:rPr>
              <a:t>Neurodegenerative diseases;</a:t>
            </a:r>
          </a:p>
          <a:p>
            <a:pPr marL="457200" indent="-457200" algn="l">
              <a:buFont typeface="Arial" panose="020B0604020202020204" pitchFamily="34" charset="0"/>
              <a:buChar char="•"/>
            </a:pPr>
            <a:r>
              <a:rPr lang="en-US" sz="1400" dirty="0">
                <a:solidFill>
                  <a:schemeClr val="tx1"/>
                </a:solidFill>
                <a:latin typeface="Verdana" panose="020B0604030504040204" pitchFamily="34" charset="0"/>
                <a:ea typeface="Verdana" panose="020B0604030504040204" pitchFamily="34" charset="0"/>
                <a:cs typeface="Verdana" panose="020B0604030504040204" pitchFamily="34" charset="0"/>
              </a:rPr>
              <a:t>Neuropathies;</a:t>
            </a:r>
          </a:p>
          <a:p>
            <a:pPr marL="457200" indent="-457200" algn="l">
              <a:buFont typeface="Arial" panose="020B0604020202020204" pitchFamily="34" charset="0"/>
              <a:buChar char="•"/>
            </a:pPr>
            <a:r>
              <a:rPr lang="en-US" sz="1400" dirty="0">
                <a:solidFill>
                  <a:schemeClr val="tx1"/>
                </a:solidFill>
                <a:latin typeface="Verdana" panose="020B0604030504040204" pitchFamily="34" charset="0"/>
                <a:ea typeface="Verdana" panose="020B0604030504040204" pitchFamily="34" charset="0"/>
                <a:cs typeface="Verdana" panose="020B0604030504040204" pitchFamily="34" charset="0"/>
              </a:rPr>
              <a:t>Opioid use disorder for which conventional therapeutic interventions are contraindicated or ineffective, or for which adjunctive therapy is indicated in combination with primary therapeutic interventions;</a:t>
            </a:r>
          </a:p>
          <a:p>
            <a:pPr marL="457200" indent="-457200" algn="l">
              <a:buFont typeface="Arial" panose="020B0604020202020204" pitchFamily="34" charset="0"/>
              <a:buChar char="•"/>
            </a:pPr>
            <a:r>
              <a:rPr lang="en-US" sz="1400" dirty="0">
                <a:solidFill>
                  <a:schemeClr val="tx1"/>
                </a:solidFill>
                <a:latin typeface="Verdana" panose="020B0604030504040204" pitchFamily="34" charset="0"/>
                <a:ea typeface="Verdana" panose="020B0604030504040204" pitchFamily="34" charset="0"/>
                <a:cs typeface="Verdana" panose="020B0604030504040204" pitchFamily="34" charset="0"/>
              </a:rPr>
              <a:t>Parkinson's disease;</a:t>
            </a:r>
          </a:p>
          <a:p>
            <a:pPr lvl="0"/>
            <a:endParaRPr lang="en-US" sz="1400" dirty="0">
              <a:latin typeface="Verdana" panose="020B0604030504040204" pitchFamily="34" charset="0"/>
              <a:ea typeface="Verdana" panose="020B0604030504040204" pitchFamily="34" charset="0"/>
              <a:cs typeface="Verdana" panose="020B060403050404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400" dirty="0">
                <a:latin typeface="Verdana" panose="020B0604030504040204" pitchFamily="34" charset="0"/>
                <a:ea typeface="Verdana" panose="020B0604030504040204" pitchFamily="34" charset="0"/>
                <a:cs typeface="Verdana" panose="020B0604030504040204" pitchFamily="34" charset="0"/>
              </a:rPr>
              <a:t>PA Medical Marijuana Act, 35 Pa. C.S.A. Section 10231.101</a:t>
            </a:r>
          </a:p>
          <a:p>
            <a:pPr lvl="0"/>
            <a:endParaRPr lang="en-US" sz="1400" dirty="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18</a:t>
            </a:fld>
            <a:endParaRPr lang="en-US" dirty="0"/>
          </a:p>
        </p:txBody>
      </p:sp>
    </p:spTree>
    <p:extLst>
      <p:ext uri="{BB962C8B-B14F-4D97-AF65-F5344CB8AC3E}">
        <p14:creationId xmlns:p14="http://schemas.microsoft.com/office/powerpoint/2010/main" val="39951765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a:r>
              <a:rPr lang="en-US" sz="1400" dirty="0">
                <a:solidFill>
                  <a:schemeClr val="tx1"/>
                </a:solidFill>
                <a:latin typeface="Verdana" panose="020B0604030504040204" pitchFamily="34" charset="0"/>
                <a:ea typeface="Verdana" panose="020B0604030504040204" pitchFamily="34" charset="0"/>
                <a:cs typeface="Verdana" panose="020B0604030504040204" pitchFamily="34" charset="0"/>
              </a:rPr>
              <a:t>Serious medical conditions continued:</a:t>
            </a:r>
          </a:p>
          <a:p>
            <a:pPr algn="l"/>
            <a:endParaRPr lang="en-US" sz="1400" dirty="0">
              <a:latin typeface="Verdana" panose="020B0604030504040204" pitchFamily="34" charset="0"/>
              <a:ea typeface="Verdana" panose="020B0604030504040204" pitchFamily="34" charset="0"/>
              <a:cs typeface="Verdana" panose="020B0604030504040204" pitchFamily="34" charset="0"/>
            </a:endParaRPr>
          </a:p>
          <a:p>
            <a:pPr marL="457200" marR="0" lvl="0" indent="-45720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400" dirty="0">
                <a:solidFill>
                  <a:schemeClr val="tx1"/>
                </a:solidFill>
                <a:latin typeface="Verdana" panose="020B0604030504040204" pitchFamily="34" charset="0"/>
                <a:ea typeface="Verdana" panose="020B0604030504040204" pitchFamily="34" charset="0"/>
                <a:cs typeface="Verdana" panose="020B0604030504040204" pitchFamily="34" charset="0"/>
              </a:rPr>
              <a:t>Post-traumatic stress disorder;</a:t>
            </a:r>
          </a:p>
          <a:p>
            <a:pPr marL="457200" indent="-457200" algn="l">
              <a:buFont typeface="Arial" panose="020B0604020202020204" pitchFamily="34" charset="0"/>
              <a:buChar char="•"/>
            </a:pPr>
            <a:r>
              <a:rPr lang="en-US" sz="1400" dirty="0">
                <a:solidFill>
                  <a:schemeClr val="tx1"/>
                </a:solidFill>
                <a:latin typeface="Verdana" panose="020B0604030504040204" pitchFamily="34" charset="0"/>
                <a:ea typeface="Verdana" panose="020B0604030504040204" pitchFamily="34" charset="0"/>
                <a:cs typeface="Verdana" panose="020B0604030504040204" pitchFamily="34" charset="0"/>
              </a:rPr>
              <a:t>Severe chronic or intractable pain of neuropathic origin or severe chronic or intractable pain;</a:t>
            </a:r>
          </a:p>
          <a:p>
            <a:pPr marL="457200" indent="-457200" algn="l">
              <a:buFont typeface="Arial" panose="020B0604020202020204" pitchFamily="34" charset="0"/>
              <a:buChar char="•"/>
            </a:pPr>
            <a:r>
              <a:rPr lang="en-US" sz="1400" dirty="0">
                <a:solidFill>
                  <a:schemeClr val="tx1"/>
                </a:solidFill>
                <a:latin typeface="Verdana" panose="020B0604030504040204" pitchFamily="34" charset="0"/>
                <a:ea typeface="Verdana" panose="020B0604030504040204" pitchFamily="34" charset="0"/>
                <a:cs typeface="Verdana" panose="020B0604030504040204" pitchFamily="34" charset="0"/>
              </a:rPr>
              <a:t>Sickle cell anemia; </a:t>
            </a:r>
          </a:p>
          <a:p>
            <a:pPr marL="457200" indent="-457200" algn="l">
              <a:buFont typeface="Arial" panose="020B0604020202020204" pitchFamily="34" charset="0"/>
              <a:buChar char="•"/>
            </a:pPr>
            <a:r>
              <a:rPr lang="en-US" sz="1400" dirty="0">
                <a:solidFill>
                  <a:schemeClr val="tx1"/>
                </a:solidFill>
                <a:latin typeface="Verdana" panose="020B0604030504040204" pitchFamily="34" charset="0"/>
                <a:ea typeface="Verdana" panose="020B0604030504040204" pitchFamily="34" charset="0"/>
                <a:cs typeface="Verdana" panose="020B0604030504040204" pitchFamily="34" charset="0"/>
              </a:rPr>
              <a:t>Terminal illness;</a:t>
            </a:r>
          </a:p>
          <a:p>
            <a:pPr marL="457200" indent="-457200" algn="l">
              <a:buFont typeface="Arial" panose="020B0604020202020204" pitchFamily="34" charset="0"/>
              <a:buChar char="•"/>
            </a:pPr>
            <a:r>
              <a:rPr lang="en-US" sz="1400" dirty="0">
                <a:solidFill>
                  <a:schemeClr val="tx1"/>
                </a:solidFill>
                <a:latin typeface="Verdana" panose="020B0604030504040204" pitchFamily="34" charset="0"/>
                <a:ea typeface="Verdana" panose="020B0604030504040204" pitchFamily="34" charset="0"/>
                <a:cs typeface="Verdana" panose="020B0604030504040204" pitchFamily="34" charset="0"/>
              </a:rPr>
              <a:t>Anxiety Disorders; (Effective July 20, 2019)</a:t>
            </a:r>
          </a:p>
          <a:p>
            <a:pPr marL="457200" indent="-457200" algn="l">
              <a:buFont typeface="Arial" panose="020B0604020202020204" pitchFamily="34" charset="0"/>
              <a:buChar char="•"/>
            </a:pPr>
            <a:r>
              <a:rPr lang="en-US" sz="1400" dirty="0">
                <a:solidFill>
                  <a:schemeClr val="tx1"/>
                </a:solidFill>
                <a:latin typeface="Verdana" panose="020B0604030504040204" pitchFamily="34" charset="0"/>
                <a:ea typeface="Verdana" panose="020B0604030504040204" pitchFamily="34" charset="0"/>
                <a:cs typeface="Verdana" panose="020B0604030504040204" pitchFamily="34" charset="0"/>
              </a:rPr>
              <a:t>Tourette Syndrome (Effective July 20, 2019)</a:t>
            </a:r>
          </a:p>
          <a:p>
            <a:pPr lvl="0"/>
            <a:endParaRPr lang="en-US" sz="1400" dirty="0">
              <a:latin typeface="Verdana" panose="020B0604030504040204" pitchFamily="34" charset="0"/>
              <a:ea typeface="Verdana" panose="020B0604030504040204" pitchFamily="34" charset="0"/>
              <a:cs typeface="Verdana" panose="020B060403050404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400" dirty="0">
                <a:latin typeface="Verdana" panose="020B0604030504040204" pitchFamily="34" charset="0"/>
                <a:ea typeface="Verdana" panose="020B0604030504040204" pitchFamily="34" charset="0"/>
                <a:cs typeface="Verdana" panose="020B0604030504040204" pitchFamily="34" charset="0"/>
              </a:rPr>
              <a:t>PA Medical Marijuana Act, 35 Pa. C.S.A. Section 10231.101</a:t>
            </a:r>
          </a:p>
          <a:p>
            <a:pPr lvl="0"/>
            <a:endParaRPr lang="en-US" sz="1400" dirty="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19</a:t>
            </a:fld>
            <a:endParaRPr lang="en-US" dirty="0"/>
          </a:p>
        </p:txBody>
      </p:sp>
    </p:spTree>
    <p:extLst>
      <p:ext uri="{BB962C8B-B14F-4D97-AF65-F5344CB8AC3E}">
        <p14:creationId xmlns:p14="http://schemas.microsoft.com/office/powerpoint/2010/main" val="20233358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62500" lnSpcReduction="20000"/>
          </a:bodyPr>
          <a:lstStyle/>
          <a:p>
            <a:pPr marL="0" marR="0" lvl="0" indent="0" algn="l" defTabSz="914400" rtl="0" eaLnBrk="0" fontAlgn="base" latinLnBrk="0" hangingPunct="0">
              <a:lnSpc>
                <a:spcPct val="100000"/>
              </a:lnSpc>
              <a:spcBef>
                <a:spcPts val="0"/>
              </a:spcBef>
              <a:spcAft>
                <a:spcPct val="0"/>
              </a:spcAft>
              <a:buClrTx/>
              <a:buSzTx/>
              <a:buFontTx/>
              <a:buNone/>
              <a:tabLst/>
              <a:defRPr/>
            </a:pPr>
            <a:r>
              <a:rPr lang="en-US" sz="1400" b="1" dirty="0">
                <a:latin typeface="Calibri" panose="020F0502020204030204" pitchFamily="34" charset="0"/>
                <a:cs typeface="Times New Roman" pitchFamily="18" charset="0"/>
              </a:rPr>
              <a:t>Recreational marijuana is legal in 16 states and D.C.—not including PA.</a:t>
            </a:r>
          </a:p>
          <a:p>
            <a:pPr marL="0" indent="0">
              <a:spcBef>
                <a:spcPts val="0"/>
              </a:spcBef>
              <a:buNone/>
            </a:pPr>
            <a:endParaRPr lang="en-US" sz="1400" b="1" dirty="0">
              <a:latin typeface="Times New Roman" pitchFamily="18" charset="0"/>
              <a:cs typeface="Times New Roman" pitchFamily="18" charset="0"/>
            </a:endParaRPr>
          </a:p>
          <a:p>
            <a:pPr marL="0" marR="0" lvl="0" indent="0" algn="l" defTabSz="931774" rtl="0" eaLnBrk="0" fontAlgn="base" latinLnBrk="0" hangingPunct="0">
              <a:lnSpc>
                <a:spcPct val="100000"/>
              </a:lnSpc>
              <a:spcBef>
                <a:spcPct val="30000"/>
              </a:spcBef>
              <a:spcAft>
                <a:spcPct val="0"/>
              </a:spcAft>
              <a:buClrTx/>
              <a:buSzTx/>
              <a:buFontTx/>
              <a:buNone/>
              <a:tabLst/>
              <a:defRPr/>
            </a:pPr>
            <a:r>
              <a:rPr lang="en-US" sz="1400" b="1" dirty="0">
                <a:latin typeface="Times New Roman" pitchFamily="18" charset="0"/>
                <a:cs typeface="Times New Roman" pitchFamily="18" charset="0"/>
              </a:rPr>
              <a:t>Medical marijuana is currently legal in 36 states and D.C. despite the federal ban on the substance.</a:t>
            </a:r>
          </a:p>
          <a:p>
            <a:pPr marL="0" marR="0" indent="0" algn="l" defTabSz="931774" rtl="0" eaLnBrk="0" fontAlgn="base" latinLnBrk="0" hangingPunct="0">
              <a:lnSpc>
                <a:spcPct val="100000"/>
              </a:lnSpc>
              <a:spcBef>
                <a:spcPct val="30000"/>
              </a:spcBef>
              <a:spcAft>
                <a:spcPct val="0"/>
              </a:spcAft>
              <a:buClrTx/>
              <a:buSzTx/>
              <a:buFontTx/>
              <a:buNone/>
              <a:tabLst/>
              <a:defRPr/>
            </a:pPr>
            <a:endParaRPr lang="en-US" sz="1400" kern="1200" dirty="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p>
            <a:pPr marL="0" marR="0" indent="0" algn="l" defTabSz="931774" rtl="0" eaLnBrk="0" fontAlgn="base" latinLnBrk="0" hangingPunct="0">
              <a:lnSpc>
                <a:spcPct val="100000"/>
              </a:lnSpc>
              <a:spcBef>
                <a:spcPct val="30000"/>
              </a:spcBef>
              <a:spcAft>
                <a:spcPct val="0"/>
              </a:spcAft>
              <a:buClrTx/>
              <a:buSzTx/>
              <a:buFontTx/>
              <a:buNone/>
              <a:tabLst/>
              <a:defRPr/>
            </a:pPr>
            <a:r>
              <a:rPr lang="en-US" sz="1400" kern="120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The U.S. Drug Enforcement Administration lists marijuana as a Schedule I controlled substance. </a:t>
            </a:r>
          </a:p>
          <a:p>
            <a:pPr defTabSz="931774">
              <a:defRPr/>
            </a:pPr>
            <a:endParaRPr lang="en-US" sz="1400" dirty="0">
              <a:latin typeface="Verdana" panose="020B0604030504040204" pitchFamily="34" charset="0"/>
              <a:ea typeface="Verdana" panose="020B0604030504040204" pitchFamily="34" charset="0"/>
              <a:cs typeface="Verdana" panose="020B0604030504040204" pitchFamily="34" charset="0"/>
            </a:endParaRPr>
          </a:p>
          <a:p>
            <a:pPr defTabSz="931774">
              <a:defRPr/>
            </a:pPr>
            <a:r>
              <a:rPr lang="en-US" sz="1400" dirty="0">
                <a:latin typeface="Verdana" panose="020B0604030504040204" pitchFamily="34" charset="0"/>
                <a:ea typeface="Verdana" panose="020B0604030504040204" pitchFamily="34" charset="0"/>
                <a:cs typeface="Verdana" panose="020B0604030504040204" pitchFamily="34" charset="0"/>
              </a:rPr>
              <a:t>Schedule I drugs are defined as drugs with no currently accepted medical use and a high potential for abuse  (Examples:  Heroin, LSD and Ecstasy).</a:t>
            </a:r>
          </a:p>
          <a:p>
            <a:pPr defTabSz="931774">
              <a:defRPr/>
            </a:pPr>
            <a:endParaRPr lang="en-US" sz="1400" dirty="0">
              <a:latin typeface="Verdana" panose="020B0604030504040204" pitchFamily="34" charset="0"/>
              <a:ea typeface="Verdana" panose="020B0604030504040204" pitchFamily="34" charset="0"/>
              <a:cs typeface="Verdana" panose="020B0604030504040204" pitchFamily="34" charset="0"/>
            </a:endParaRPr>
          </a:p>
          <a:p>
            <a:pPr defTabSz="931774">
              <a:defRPr/>
            </a:pPr>
            <a:r>
              <a:rPr lang="en-US" sz="1400" dirty="0">
                <a:latin typeface="Verdana" panose="020B0604030504040204" pitchFamily="34" charset="0"/>
                <a:ea typeface="Verdana" panose="020B0604030504040204" pitchFamily="34" charset="0"/>
                <a:cs typeface="Verdana" panose="020B0604030504040204" pitchFamily="34" charset="0"/>
              </a:rPr>
              <a:t>A listing of drugs and their classification schedules are located in the Controlled Substance Act (1970).</a:t>
            </a:r>
          </a:p>
          <a:p>
            <a:pPr defTabSz="931774">
              <a:defRPr/>
            </a:pPr>
            <a:endParaRPr lang="en-US" sz="1400" dirty="0">
              <a:latin typeface="Verdana" panose="020B0604030504040204" pitchFamily="34" charset="0"/>
              <a:ea typeface="Verdana" panose="020B0604030504040204" pitchFamily="34" charset="0"/>
              <a:cs typeface="Verdana" panose="020B0604030504040204" pitchFamily="34" charset="0"/>
            </a:endParaRPr>
          </a:p>
          <a:p>
            <a:pPr fontAlgn="base"/>
            <a:r>
              <a:rPr lang="en-US" sz="1400" kern="120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Whole or crude marijuana (including marijuana oil or hemp oil) is not approved by the U.S. Food and Drug Administration (FDA) for any medical use.</a:t>
            </a:r>
          </a:p>
          <a:p>
            <a:pPr fontAlgn="base"/>
            <a:endParaRPr lang="en-US" sz="1400" kern="1200" dirty="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400" kern="120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Marijuana cannot legally be prescribed, possessed, or sold under federal law.</a:t>
            </a:r>
          </a:p>
          <a:p>
            <a:pPr fontAlgn="base"/>
            <a:endParaRPr lang="en-US" sz="1400" kern="1200" dirty="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p>
            <a:pPr marL="0" indent="0">
              <a:spcBef>
                <a:spcPts val="0"/>
              </a:spcBef>
              <a:buNone/>
            </a:pPr>
            <a:r>
              <a:rPr lang="en-US" sz="1400" i="0" dirty="0">
                <a:latin typeface="Verdana" panose="020B0604030504040204" pitchFamily="34" charset="0"/>
                <a:ea typeface="Verdana" panose="020B0604030504040204" pitchFamily="34" charset="0"/>
                <a:cs typeface="Verdana" panose="020B0604030504040204" pitchFamily="34" charset="0"/>
              </a:rPr>
              <a:t>Despite a federal ban, many states allow use of medical marijuana to treat pain, nausea and other symptoms. </a:t>
            </a:r>
          </a:p>
          <a:p>
            <a:pPr marL="0" indent="0">
              <a:spcBef>
                <a:spcPts val="0"/>
              </a:spcBef>
              <a:buNone/>
            </a:pPr>
            <a:endParaRPr lang="en-US" sz="1400" b="1" dirty="0">
              <a:latin typeface="Verdana" panose="020B0604030504040204" pitchFamily="34" charset="0"/>
              <a:ea typeface="Verdana" panose="020B0604030504040204" pitchFamily="34" charset="0"/>
              <a:cs typeface="Verdana" panose="020B0604030504040204" pitchFamily="34" charset="0"/>
            </a:endParaRPr>
          </a:p>
          <a:p>
            <a:pPr fontAlgn="base"/>
            <a:r>
              <a:rPr lang="en-US" sz="1400" dirty="0">
                <a:latin typeface="Verdana" panose="020B0604030504040204" pitchFamily="34" charset="0"/>
                <a:ea typeface="Verdana" panose="020B0604030504040204" pitchFamily="34" charset="0"/>
                <a:cs typeface="Verdana" panose="020B0604030504040204" pitchFamily="34" charset="0"/>
              </a:rPr>
              <a:t>Federal law regulating marijuana supersedes state law.  Because of the discrepancy between state and federal laws, people may still be arrested and charged with possession in states where marijuana for medical use is legal.</a:t>
            </a:r>
            <a:endParaRPr lang="en-US" sz="1400" i="0" kern="1200" dirty="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p>
            <a:pPr defTabSz="931774">
              <a:defRPr/>
            </a:pPr>
            <a:endParaRPr lang="en-US" sz="1400" dirty="0">
              <a:latin typeface="Verdana" panose="020B0604030504040204" pitchFamily="34" charset="0"/>
              <a:ea typeface="Verdana" panose="020B0604030504040204" pitchFamily="34" charset="0"/>
              <a:cs typeface="Verdana" panose="020B0604030504040204" pitchFamily="34" charset="0"/>
            </a:endParaRPr>
          </a:p>
          <a:p>
            <a:r>
              <a:rPr lang="en-US" sz="1400" u="sng" kern="1200" dirty="0">
                <a:solidFill>
                  <a:schemeClr val="tx1"/>
                </a:solidFill>
                <a:effectLst/>
                <a:latin typeface="Verdana" panose="020B0604030504040204" pitchFamily="34" charset="0"/>
                <a:ea typeface="Verdana" panose="020B0604030504040204" pitchFamily="34" charset="0"/>
                <a:cs typeface="Verdana" panose="020B0604030504040204" pitchFamily="34" charset="0"/>
                <a:hlinkClick r:id="rId3"/>
              </a:rPr>
              <a:t>http://www.mayoclinic.org/healthy-lifestyle/consumer-health/in-depth/medical-marijuana/art-20137855?pg=2</a:t>
            </a:r>
            <a:endParaRPr lang="en-US" sz="1400" u="sng" kern="1200" dirty="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p>
            <a:endParaRPr lang="en-US" sz="1400" u="sng" kern="1200" dirty="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p>
            <a:pPr defTabSz="931774">
              <a:defRPr/>
            </a:pPr>
            <a:r>
              <a:rPr lang="en-US" sz="1400" dirty="0">
                <a:latin typeface="Verdana" panose="020B0604030504040204" pitchFamily="34" charset="0"/>
                <a:ea typeface="Verdana" panose="020B0604030504040204" pitchFamily="34" charset="0"/>
                <a:cs typeface="Verdana" panose="020B0604030504040204" pitchFamily="34" charset="0"/>
              </a:rPr>
              <a:t>Picture: growingmarijuanatips.com</a:t>
            </a:r>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2</a:t>
            </a:fld>
            <a:endParaRPr lang="en-US" dirty="0"/>
          </a:p>
        </p:txBody>
      </p:sp>
    </p:spTree>
    <p:extLst>
      <p:ext uri="{BB962C8B-B14F-4D97-AF65-F5344CB8AC3E}">
        <p14:creationId xmlns:p14="http://schemas.microsoft.com/office/powerpoint/2010/main" val="22145002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kern="120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Because of the discrepancy between state and federal laws, people may still be arrested and charged with possession in states where marijuana for medical use is legal or when using a product not allowed in a state program.</a:t>
            </a:r>
          </a:p>
          <a:p>
            <a:endParaRPr lang="en-US" sz="1400" kern="1200" dirty="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p>
            <a:r>
              <a:rPr lang="en-US" sz="1400" kern="120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Each state that has legalized marijuana for medical use regulates who may use it and how the product is distributed within its borders.  States have processes for certifying and registering eligible people, designated dispensaries, or medical marijuana centers. </a:t>
            </a:r>
          </a:p>
          <a:p>
            <a:r>
              <a:rPr lang="en-US" sz="1400" kern="120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 </a:t>
            </a:r>
          </a:p>
          <a:p>
            <a:pPr lvl="0"/>
            <a:r>
              <a:rPr lang="en-US" sz="1400" u="sng" kern="1200" dirty="0">
                <a:solidFill>
                  <a:schemeClr val="tx1"/>
                </a:solidFill>
                <a:effectLst/>
                <a:latin typeface="Verdana" panose="020B0604030504040204" pitchFamily="34" charset="0"/>
                <a:ea typeface="Verdana" panose="020B0604030504040204" pitchFamily="34" charset="0"/>
                <a:cs typeface="Verdana" panose="020B0604030504040204" pitchFamily="34" charset="0"/>
                <a:hlinkClick r:id="rId3"/>
              </a:rPr>
              <a:t>http://www.mayoclinic.org/healthy-lifestyle/consumer-health/in-depth/medical-marijuana/art-20137855?pg=2</a:t>
            </a:r>
            <a:endParaRPr lang="en-US" sz="1400" u="sng" kern="1200" dirty="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p>
            <a:pPr lvl="0"/>
            <a:endParaRPr lang="en-US" sz="1400" u="sng" kern="1200" dirty="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p>
            <a:pPr lvl="0"/>
            <a:r>
              <a:rPr lang="en-US" sz="1400" u="none" kern="120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Picture: quoteimg.com</a:t>
            </a:r>
          </a:p>
          <a:p>
            <a:pPr lvl="0"/>
            <a:r>
              <a:rPr lang="en-US" sz="1400" u="none" kern="120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cato.org</a:t>
            </a:r>
          </a:p>
          <a:p>
            <a:pPr defTabSz="931774">
              <a:defRPr/>
            </a:pPr>
            <a:endParaRPr lang="en-US" sz="1400" dirty="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20</a:t>
            </a:fld>
            <a:endParaRPr lang="en-US" dirty="0"/>
          </a:p>
        </p:txBody>
      </p:sp>
    </p:spTree>
    <p:extLst>
      <p:ext uri="{BB962C8B-B14F-4D97-AF65-F5344CB8AC3E}">
        <p14:creationId xmlns:p14="http://schemas.microsoft.com/office/powerpoint/2010/main" val="22600427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marR="0" lvl="0" indent="0" algn="l" defTabSz="931774" rtl="0" eaLnBrk="0" fontAlgn="base" latinLnBrk="0" hangingPunct="0">
              <a:lnSpc>
                <a:spcPct val="100000"/>
              </a:lnSpc>
              <a:spcBef>
                <a:spcPct val="30000"/>
              </a:spcBef>
              <a:spcAft>
                <a:spcPct val="0"/>
              </a:spcAft>
              <a:buClrTx/>
              <a:buSzTx/>
              <a:buFontTx/>
              <a:buNone/>
              <a:tabLst/>
              <a:defRPr/>
            </a:pPr>
            <a:r>
              <a:rPr lang="en-US" sz="1400" kern="120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Governor Tom Wolf signed Senate Bill 3 into</a:t>
            </a:r>
            <a:r>
              <a:rPr lang="en-US" sz="1400" kern="1200" baseline="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 law April 17, 2016.  The new law </a:t>
            </a:r>
            <a:r>
              <a:rPr lang="en-US" sz="1400" b="1" kern="1200" baseline="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“Act 16” </a:t>
            </a:r>
            <a:r>
              <a:rPr lang="en-US" sz="1400" kern="1200" baseline="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became effective May 17, 2016.  This makes PA the 24</a:t>
            </a:r>
            <a:r>
              <a:rPr lang="en-US" sz="1400" kern="1200" baseline="3000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th</a:t>
            </a:r>
            <a:r>
              <a:rPr lang="en-US" sz="1400" kern="1200" baseline="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 state to pass this type of legislation. The program is administered by the PA Department of Health. Program implementation was expected to take between 18 to 24 months.  </a:t>
            </a:r>
            <a:r>
              <a:rPr lang="en-US" sz="1400" b="1" kern="1200" baseline="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On February 15, 2018 – Medical Marijuana became available</a:t>
            </a:r>
            <a:r>
              <a:rPr lang="en-US" sz="1400" kern="1200" baseline="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a:t>
            </a:r>
          </a:p>
          <a:p>
            <a:pPr marL="0" marR="0" indent="0" algn="l" defTabSz="931774" rtl="0" eaLnBrk="0" fontAlgn="base" latinLnBrk="0" hangingPunct="0">
              <a:lnSpc>
                <a:spcPct val="100000"/>
              </a:lnSpc>
              <a:spcBef>
                <a:spcPct val="30000"/>
              </a:spcBef>
              <a:spcAft>
                <a:spcPct val="0"/>
              </a:spcAft>
              <a:buClrTx/>
              <a:buSzTx/>
              <a:buFontTx/>
              <a:buNone/>
              <a:tabLst/>
              <a:defRPr/>
            </a:pPr>
            <a:endParaRPr lang="en-US" sz="1400" kern="1200" baseline="0" dirty="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p>
            <a:pPr marL="0" marR="0" lvl="0" indent="0" algn="l" defTabSz="931774" rtl="0" eaLnBrk="0" fontAlgn="base" latinLnBrk="0" hangingPunct="0">
              <a:lnSpc>
                <a:spcPct val="100000"/>
              </a:lnSpc>
              <a:spcBef>
                <a:spcPct val="30000"/>
              </a:spcBef>
              <a:spcAft>
                <a:spcPct val="0"/>
              </a:spcAft>
              <a:buClrTx/>
              <a:buSzTx/>
              <a:buFontTx/>
              <a:buNone/>
              <a:tabLst/>
              <a:defRPr/>
            </a:pPr>
            <a:r>
              <a:rPr lang="en-US" sz="1400" kern="120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PA law does not permit smoking marijuana.  In May 2018, dry leaf or plant form was approved for administration by vaporization.</a:t>
            </a:r>
          </a:p>
          <a:p>
            <a:pPr marL="0" marR="0" indent="0" algn="l" defTabSz="931774" rtl="0" eaLnBrk="0" fontAlgn="base" latinLnBrk="0" hangingPunct="0">
              <a:lnSpc>
                <a:spcPct val="100000"/>
              </a:lnSpc>
              <a:spcBef>
                <a:spcPct val="30000"/>
              </a:spcBef>
              <a:spcAft>
                <a:spcPct val="0"/>
              </a:spcAft>
              <a:buClrTx/>
              <a:buSzTx/>
              <a:buFontTx/>
              <a:buNone/>
              <a:tabLst/>
              <a:defRPr/>
            </a:pPr>
            <a:endParaRPr lang="en-US" sz="1400" kern="1200" baseline="0" dirty="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p>
            <a:pPr marL="0" marR="0" indent="0" algn="l" defTabSz="931774" rtl="0" eaLnBrk="0" fontAlgn="base" latinLnBrk="0" hangingPunct="0">
              <a:lnSpc>
                <a:spcPct val="100000"/>
              </a:lnSpc>
              <a:spcBef>
                <a:spcPct val="30000"/>
              </a:spcBef>
              <a:spcAft>
                <a:spcPct val="0"/>
              </a:spcAft>
              <a:buClrTx/>
              <a:buSzTx/>
              <a:buFontTx/>
              <a:buNone/>
              <a:tabLst/>
              <a:defRPr/>
            </a:pPr>
            <a:r>
              <a:rPr lang="en-US" sz="1400" kern="120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FINAL%20Medical%20Marijuana%20FAQs%20053116.pdf</a:t>
            </a:r>
          </a:p>
          <a:p>
            <a:pPr marL="0" marR="0" indent="0" algn="l" defTabSz="931774" rtl="0" eaLnBrk="0" fontAlgn="base" latinLnBrk="0" hangingPunct="0">
              <a:lnSpc>
                <a:spcPct val="100000"/>
              </a:lnSpc>
              <a:spcBef>
                <a:spcPct val="30000"/>
              </a:spcBef>
              <a:spcAft>
                <a:spcPct val="0"/>
              </a:spcAft>
              <a:buClrTx/>
              <a:buSzTx/>
              <a:buFontTx/>
              <a:buNone/>
              <a:tabLst/>
              <a:defRPr/>
            </a:pPr>
            <a:endParaRPr lang="en-US" sz="1400" kern="1200" dirty="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p>
            <a:pPr marL="0" marR="0" indent="0" algn="l" defTabSz="931774" rtl="0" eaLnBrk="0" fontAlgn="base" latinLnBrk="0" hangingPunct="0">
              <a:lnSpc>
                <a:spcPct val="100000"/>
              </a:lnSpc>
              <a:spcBef>
                <a:spcPct val="30000"/>
              </a:spcBef>
              <a:spcAft>
                <a:spcPct val="0"/>
              </a:spcAft>
              <a:buClrTx/>
              <a:buSzTx/>
              <a:buFontTx/>
              <a:buNone/>
              <a:tabLst/>
              <a:defRPr/>
            </a:pPr>
            <a:r>
              <a:rPr lang="en-US" sz="1400" kern="120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PA Bulletin:  May 12, 2018</a:t>
            </a:r>
          </a:p>
          <a:p>
            <a:pPr marL="0" marR="0" indent="0" algn="l" defTabSz="931774" rtl="0" eaLnBrk="0" fontAlgn="base" latinLnBrk="0" hangingPunct="0">
              <a:lnSpc>
                <a:spcPct val="100000"/>
              </a:lnSpc>
              <a:spcBef>
                <a:spcPct val="30000"/>
              </a:spcBef>
              <a:spcAft>
                <a:spcPct val="0"/>
              </a:spcAft>
              <a:buClrTx/>
              <a:buSzTx/>
              <a:buFontTx/>
              <a:buNone/>
              <a:tabLst/>
              <a:defRPr/>
            </a:pPr>
            <a:endParaRPr lang="en-US" sz="1400" kern="1200" dirty="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p>
            <a:pPr marL="0" marR="0" indent="0" algn="l" defTabSz="931774" rtl="0" eaLnBrk="0" fontAlgn="base" latinLnBrk="0" hangingPunct="0">
              <a:lnSpc>
                <a:spcPct val="100000"/>
              </a:lnSpc>
              <a:spcBef>
                <a:spcPct val="30000"/>
              </a:spcBef>
              <a:spcAft>
                <a:spcPct val="0"/>
              </a:spcAft>
              <a:buClrTx/>
              <a:buSzTx/>
              <a:buFontTx/>
              <a:buNone/>
              <a:tabLst/>
              <a:defRPr/>
            </a:pPr>
            <a:r>
              <a:rPr lang="en-US" sz="1400" kern="120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Picture: stonerdays.com</a:t>
            </a:r>
          </a:p>
          <a:p>
            <a:pPr defTabSz="931774">
              <a:defRPr/>
            </a:pPr>
            <a:endParaRPr lang="en-US" sz="1400" dirty="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21</a:t>
            </a:fld>
            <a:endParaRPr lang="en-US" dirty="0"/>
          </a:p>
        </p:txBody>
      </p:sp>
    </p:spTree>
    <p:extLst>
      <p:ext uri="{BB962C8B-B14F-4D97-AF65-F5344CB8AC3E}">
        <p14:creationId xmlns:p14="http://schemas.microsoft.com/office/powerpoint/2010/main" val="22600427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31774" rtl="0" eaLnBrk="0" fontAlgn="base" latinLnBrk="0" hangingPunct="0">
              <a:lnSpc>
                <a:spcPct val="100000"/>
              </a:lnSpc>
              <a:spcBef>
                <a:spcPct val="30000"/>
              </a:spcBef>
              <a:spcAft>
                <a:spcPct val="0"/>
              </a:spcAft>
              <a:buClrTx/>
              <a:buSzTx/>
              <a:buFontTx/>
              <a:buNone/>
              <a:tabLst/>
              <a:defRPr/>
            </a:pPr>
            <a:r>
              <a:rPr lang="en-US" sz="1400" kern="120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The PA Medical</a:t>
            </a:r>
            <a:r>
              <a:rPr lang="en-US" sz="1400" kern="1200" baseline="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 Marijuana Law prescribes how a person obtains a certificate for use from their physician; how the physician obtains the ability to issue such certificates.</a:t>
            </a:r>
          </a:p>
          <a:p>
            <a:pPr marL="0" marR="0" indent="0" algn="l" defTabSz="931774" rtl="0" eaLnBrk="0" fontAlgn="base" latinLnBrk="0" hangingPunct="0">
              <a:lnSpc>
                <a:spcPct val="100000"/>
              </a:lnSpc>
              <a:spcBef>
                <a:spcPct val="30000"/>
              </a:spcBef>
              <a:spcAft>
                <a:spcPct val="0"/>
              </a:spcAft>
              <a:buClrTx/>
              <a:buSzTx/>
              <a:buFontTx/>
              <a:buNone/>
              <a:tabLst/>
              <a:defRPr/>
            </a:pPr>
            <a:endParaRPr lang="en-US" sz="1400" kern="1200" baseline="0" dirty="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p>
            <a:pPr marL="0" marR="0" indent="0" algn="l" defTabSz="931774" rtl="0" eaLnBrk="0" fontAlgn="base" latinLnBrk="0" hangingPunct="0">
              <a:lnSpc>
                <a:spcPct val="100000"/>
              </a:lnSpc>
              <a:spcBef>
                <a:spcPct val="30000"/>
              </a:spcBef>
              <a:spcAft>
                <a:spcPct val="0"/>
              </a:spcAft>
              <a:buClrTx/>
              <a:buSzTx/>
              <a:buFontTx/>
              <a:buNone/>
              <a:tabLst/>
              <a:defRPr/>
            </a:pPr>
            <a:r>
              <a:rPr lang="en-US" sz="1400" kern="1200" baseline="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Places which grow and distribute marijuana will also need to be regulated.</a:t>
            </a:r>
          </a:p>
          <a:p>
            <a:pPr marL="0" marR="0" indent="0" algn="l" defTabSz="931774" rtl="0" eaLnBrk="0" fontAlgn="base" latinLnBrk="0" hangingPunct="0">
              <a:lnSpc>
                <a:spcPct val="100000"/>
              </a:lnSpc>
              <a:spcBef>
                <a:spcPct val="30000"/>
              </a:spcBef>
              <a:spcAft>
                <a:spcPct val="0"/>
              </a:spcAft>
              <a:buClrTx/>
              <a:buSzTx/>
              <a:buFontTx/>
              <a:buNone/>
              <a:tabLst/>
              <a:defRPr/>
            </a:pPr>
            <a:endParaRPr lang="en-US" sz="1400" kern="1200" baseline="0" dirty="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p>
            <a:pPr marL="0" indent="0" algn="l">
              <a:buFont typeface="Wingdings" panose="05000000000000000000" pitchFamily="2" charset="2"/>
              <a:buNone/>
            </a:pPr>
            <a:r>
              <a:rPr lang="en-US" sz="1400" dirty="0">
                <a:solidFill>
                  <a:schemeClr val="tx1"/>
                </a:solidFill>
                <a:latin typeface="Verdana" panose="020B0604030504040204" pitchFamily="34" charset="0"/>
                <a:ea typeface="Verdana" panose="020B0604030504040204" pitchFamily="34" charset="0"/>
                <a:cs typeface="Verdana" panose="020B0604030504040204" pitchFamily="34" charset="0"/>
              </a:rPr>
              <a:t>Medical marijuana is a </a:t>
            </a:r>
            <a:r>
              <a:rPr lang="en-US" sz="1400" b="1" dirty="0">
                <a:solidFill>
                  <a:schemeClr val="tx1"/>
                </a:solidFill>
                <a:latin typeface="Verdana" panose="020B0604030504040204" pitchFamily="34" charset="0"/>
                <a:ea typeface="Verdana" panose="020B0604030504040204" pitchFamily="34" charset="0"/>
                <a:cs typeface="Verdana" panose="020B0604030504040204" pitchFamily="34" charset="0"/>
              </a:rPr>
              <a:t>physician recommended </a:t>
            </a:r>
            <a:r>
              <a:rPr lang="en-US" sz="1400" dirty="0">
                <a:solidFill>
                  <a:schemeClr val="tx1"/>
                </a:solidFill>
                <a:latin typeface="Verdana" panose="020B0604030504040204" pitchFamily="34" charset="0"/>
                <a:ea typeface="Verdana" panose="020B0604030504040204" pitchFamily="34" charset="0"/>
                <a:cs typeface="Verdana" panose="020B0604030504040204" pitchFamily="34" charset="0"/>
              </a:rPr>
              <a:t>legal medication for the treatment of a serious medical condition.</a:t>
            </a:r>
          </a:p>
          <a:p>
            <a:pPr marL="0" indent="0" algn="l">
              <a:buFont typeface="Wingdings" panose="05000000000000000000" pitchFamily="2" charset="2"/>
              <a:buNone/>
            </a:pPr>
            <a:endParaRPr lang="en-US" sz="140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0" indent="0" algn="l">
              <a:buFont typeface="Wingdings" panose="05000000000000000000" pitchFamily="2" charset="2"/>
              <a:buNone/>
            </a:pPr>
            <a:r>
              <a:rPr lang="en-US" sz="1400" dirty="0">
                <a:solidFill>
                  <a:schemeClr val="tx1"/>
                </a:solidFill>
                <a:latin typeface="Verdana" panose="020B0604030504040204" pitchFamily="34" charset="0"/>
                <a:ea typeface="Verdana" panose="020B0604030504040204" pitchFamily="34" charset="0"/>
                <a:cs typeface="Verdana" panose="020B0604030504040204" pitchFamily="34" charset="0"/>
              </a:rPr>
              <a:t>A PA resident who wishes to use medical  marijuana must possess a valid Medical Marijuana (MM) Card.</a:t>
            </a:r>
            <a:endParaRPr lang="en-US" sz="200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0" marR="0" indent="0" algn="l" defTabSz="931774" rtl="0" eaLnBrk="0" fontAlgn="base" latinLnBrk="0" hangingPunct="0">
              <a:lnSpc>
                <a:spcPct val="100000"/>
              </a:lnSpc>
              <a:spcBef>
                <a:spcPct val="30000"/>
              </a:spcBef>
              <a:spcAft>
                <a:spcPct val="0"/>
              </a:spcAft>
              <a:buClrTx/>
              <a:buSzTx/>
              <a:buFontTx/>
              <a:buNone/>
              <a:tabLst/>
              <a:defRPr/>
            </a:pPr>
            <a:endParaRPr lang="en-US" sz="1400" kern="1200" baseline="0" dirty="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p>
            <a:pPr marL="0" marR="0" indent="0" algn="l" defTabSz="931774" rtl="0" eaLnBrk="0" fontAlgn="base" latinLnBrk="0" hangingPunct="0">
              <a:lnSpc>
                <a:spcPct val="100000"/>
              </a:lnSpc>
              <a:spcBef>
                <a:spcPct val="30000"/>
              </a:spcBef>
              <a:spcAft>
                <a:spcPct val="0"/>
              </a:spcAft>
              <a:buClrTx/>
              <a:buSzTx/>
              <a:buFontTx/>
              <a:buNone/>
              <a:tabLst/>
              <a:defRPr/>
            </a:pPr>
            <a:endParaRPr lang="en-US" sz="1400" kern="1200" baseline="0" dirty="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p>
            <a:pPr marL="0" marR="0" indent="0" algn="l" defTabSz="931774" rtl="0" eaLnBrk="0" fontAlgn="base" latinLnBrk="0" hangingPunct="0">
              <a:lnSpc>
                <a:spcPct val="100000"/>
              </a:lnSpc>
              <a:spcBef>
                <a:spcPct val="30000"/>
              </a:spcBef>
              <a:spcAft>
                <a:spcPct val="0"/>
              </a:spcAft>
              <a:buClrTx/>
              <a:buSzTx/>
              <a:buFontTx/>
              <a:buNone/>
              <a:tabLst/>
              <a:defRPr/>
            </a:pPr>
            <a:r>
              <a:rPr lang="en-US" sz="1400" kern="120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FINAL%20Medical%20Marijuana%20FAQs%20053116.pdf</a:t>
            </a:r>
          </a:p>
          <a:p>
            <a:pPr marL="0" marR="0" indent="0" algn="l" defTabSz="931774" rtl="0" eaLnBrk="0" fontAlgn="base" latinLnBrk="0" hangingPunct="0">
              <a:lnSpc>
                <a:spcPct val="100000"/>
              </a:lnSpc>
              <a:spcBef>
                <a:spcPct val="30000"/>
              </a:spcBef>
              <a:spcAft>
                <a:spcPct val="0"/>
              </a:spcAft>
              <a:buClrTx/>
              <a:buSzTx/>
              <a:buFontTx/>
              <a:buNone/>
              <a:tabLst/>
              <a:defRPr/>
            </a:pPr>
            <a:endParaRPr lang="en-US" sz="1400" kern="1200" dirty="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p>
            <a:pPr defTabSz="931774">
              <a:defRPr/>
            </a:pPr>
            <a:endParaRPr lang="en-US" sz="1400" dirty="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22</a:t>
            </a:fld>
            <a:endParaRPr lang="en-US" dirty="0"/>
          </a:p>
        </p:txBody>
      </p:sp>
    </p:spTree>
    <p:extLst>
      <p:ext uri="{BB962C8B-B14F-4D97-AF65-F5344CB8AC3E}">
        <p14:creationId xmlns:p14="http://schemas.microsoft.com/office/powerpoint/2010/main" val="226004277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400" dirty="0">
                <a:latin typeface="Verdana" panose="020B0604030504040204" pitchFamily="34" charset="0"/>
                <a:ea typeface="Verdana" panose="020B0604030504040204" pitchFamily="34" charset="0"/>
                <a:cs typeface="Verdana" panose="020B0604030504040204" pitchFamily="34" charset="0"/>
              </a:rPr>
              <a:t>The Process of Obtaining a Medical Marijuana Card:</a:t>
            </a:r>
          </a:p>
          <a:p>
            <a:endParaRPr lang="en-US" sz="1400" dirty="0">
              <a:latin typeface="Verdana" panose="020B0604030504040204" pitchFamily="34" charset="0"/>
              <a:ea typeface="Verdana" panose="020B0604030504040204" pitchFamily="34" charset="0"/>
              <a:cs typeface="Verdana" panose="020B0604030504040204" pitchFamily="34" charset="0"/>
            </a:endParaRPr>
          </a:p>
          <a:p>
            <a:r>
              <a:rPr lang="en-US" sz="1400" dirty="0">
                <a:latin typeface="Verdana" panose="020B0604030504040204" pitchFamily="34" charset="0"/>
                <a:ea typeface="Verdana" panose="020B0604030504040204" pitchFamily="34" charset="0"/>
                <a:cs typeface="Verdana" panose="020B0604030504040204" pitchFamily="34" charset="0"/>
              </a:rPr>
              <a:t>Step 1:  Register for the Medical Marijuana Program at medicalmarijuana.pa.gov.</a:t>
            </a:r>
          </a:p>
          <a:p>
            <a:endParaRPr lang="en-US" sz="1400" dirty="0">
              <a:latin typeface="Verdana" panose="020B0604030504040204" pitchFamily="34" charset="0"/>
              <a:ea typeface="Verdana" panose="020B0604030504040204" pitchFamily="34" charset="0"/>
              <a:cs typeface="Verdana" panose="020B0604030504040204" pitchFamily="34" charset="0"/>
            </a:endParaRPr>
          </a:p>
          <a:p>
            <a:r>
              <a:rPr lang="en-US" sz="1400" dirty="0">
                <a:latin typeface="Verdana" panose="020B0604030504040204" pitchFamily="34" charset="0"/>
                <a:ea typeface="Verdana" panose="020B0604030504040204" pitchFamily="34" charset="0"/>
                <a:cs typeface="Verdana" panose="020B0604030504040204" pitchFamily="34" charset="0"/>
              </a:rPr>
              <a:t>Step 2:  Obtain a physician’s certification that you suffer from one of the “</a:t>
            </a:r>
            <a:r>
              <a:rPr lang="en-US" sz="1400" b="1" dirty="0">
                <a:latin typeface="Verdana" panose="020B0604030504040204" pitchFamily="34" charset="0"/>
                <a:ea typeface="Verdana" panose="020B0604030504040204" pitchFamily="34" charset="0"/>
                <a:cs typeface="Verdana" panose="020B0604030504040204" pitchFamily="34" charset="0"/>
              </a:rPr>
              <a:t>now 23</a:t>
            </a:r>
            <a:r>
              <a:rPr lang="en-US" sz="1400" dirty="0">
                <a:latin typeface="Verdana" panose="020B0604030504040204" pitchFamily="34" charset="0"/>
                <a:ea typeface="Verdana" panose="020B0604030504040204" pitchFamily="34" charset="0"/>
                <a:cs typeface="Verdana" panose="020B0604030504040204" pitchFamily="34" charset="0"/>
              </a:rPr>
              <a:t>” serious medical conditions.</a:t>
            </a:r>
          </a:p>
          <a:p>
            <a:endParaRPr lang="en-US" sz="1400" dirty="0">
              <a:latin typeface="Verdana" panose="020B0604030504040204" pitchFamily="34" charset="0"/>
              <a:ea typeface="Verdana" panose="020B0604030504040204" pitchFamily="34" charset="0"/>
              <a:cs typeface="Verdana" panose="020B0604030504040204" pitchFamily="34" charset="0"/>
            </a:endParaRPr>
          </a:p>
          <a:p>
            <a:r>
              <a:rPr lang="en-US" sz="1400" dirty="0">
                <a:latin typeface="Verdana" panose="020B0604030504040204" pitchFamily="34" charset="0"/>
                <a:ea typeface="Verdana" panose="020B0604030504040204" pitchFamily="34" charset="0"/>
                <a:cs typeface="Verdana" panose="020B0604030504040204" pitchFamily="34" charset="0"/>
              </a:rPr>
              <a:t>Step 3:  Complete registration by paying for a medical marijuana ID card.</a:t>
            </a:r>
          </a:p>
          <a:p>
            <a:endParaRPr lang="en-US" sz="1400" dirty="0">
              <a:latin typeface="Verdana" panose="020B0604030504040204" pitchFamily="34" charset="0"/>
              <a:ea typeface="Verdana" panose="020B0604030504040204" pitchFamily="34" charset="0"/>
              <a:cs typeface="Verdana" panose="020B0604030504040204" pitchFamily="34" charset="0"/>
            </a:endParaRPr>
          </a:p>
          <a:p>
            <a:r>
              <a:rPr lang="en-US" sz="1400" dirty="0">
                <a:latin typeface="Verdana" panose="020B0604030504040204" pitchFamily="34" charset="0"/>
                <a:ea typeface="Verdana" panose="020B0604030504040204" pitchFamily="34" charset="0"/>
                <a:cs typeface="Verdana" panose="020B0604030504040204" pitchFamily="34" charset="0"/>
              </a:rPr>
              <a:t>Step 4:  Visit a dispensary in Pennsylvania to obtain medical marijuana.</a:t>
            </a:r>
          </a:p>
          <a:p>
            <a:endParaRPr lang="en-US" sz="1400" dirty="0">
              <a:latin typeface="Verdana" panose="020B0604030504040204" pitchFamily="34" charset="0"/>
              <a:ea typeface="Verdana" panose="020B0604030504040204" pitchFamily="34" charset="0"/>
              <a:cs typeface="Verdana" panose="020B0604030504040204" pitchFamily="34" charset="0"/>
            </a:endParaRPr>
          </a:p>
          <a:p>
            <a:r>
              <a:rPr lang="en-US" sz="1400" dirty="0">
                <a:latin typeface="Verdana" panose="020B0604030504040204" pitchFamily="34" charset="0"/>
                <a:ea typeface="Verdana" panose="020B0604030504040204" pitchFamily="34" charset="0"/>
                <a:cs typeface="Verdana" panose="020B0604030504040204" pitchFamily="34" charset="0"/>
              </a:rPr>
              <a:t>Credit:  DrugFree Workplace PA</a:t>
            </a:r>
          </a:p>
          <a:p>
            <a:r>
              <a:rPr lang="en-US" sz="1400" dirty="0">
                <a:latin typeface="Verdana" panose="020B0604030504040204" pitchFamily="34" charset="0"/>
                <a:ea typeface="Verdana" panose="020B0604030504040204" pitchFamily="34" charset="0"/>
                <a:cs typeface="Verdana" panose="020B0604030504040204" pitchFamily="34" charset="0"/>
              </a:rPr>
              <a:t>Source:  PA Department of Health 2017</a:t>
            </a:r>
          </a:p>
          <a:p>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23</a:t>
            </a:fld>
            <a:endParaRPr lang="en-US" dirty="0"/>
          </a:p>
        </p:txBody>
      </p:sp>
    </p:spTree>
    <p:extLst>
      <p:ext uri="{BB962C8B-B14F-4D97-AF65-F5344CB8AC3E}">
        <p14:creationId xmlns:p14="http://schemas.microsoft.com/office/powerpoint/2010/main" val="417445096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lgn="l">
              <a:buFont typeface="Wingdings" panose="05000000000000000000" pitchFamily="2" charset="2"/>
              <a:buNone/>
            </a:pPr>
            <a:r>
              <a:rPr lang="en-US" sz="1400" dirty="0">
                <a:solidFill>
                  <a:schemeClr val="tx1"/>
                </a:solidFill>
                <a:latin typeface="Verdana" panose="020B0604030504040204" pitchFamily="34" charset="0"/>
                <a:ea typeface="Verdana" panose="020B0604030504040204" pitchFamily="34" charset="0"/>
                <a:cs typeface="Verdana" panose="020B0604030504040204" pitchFamily="34" charset="0"/>
              </a:rPr>
              <a:t>“Nothing in this act shall require an employer to commit any act that would put the employer or any person acting on its behalf in violation of federal law.”  Section 2103(b)(3).</a:t>
            </a:r>
          </a:p>
          <a:p>
            <a:pPr algn="l" eaLnBrk="1" hangingPunct="1"/>
            <a:endParaRPr lang="en-US" sz="140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endParaRPr lang="en-US" sz="1400" kern="1200" dirty="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p>
            <a:r>
              <a:rPr lang="en-US" sz="1400" kern="120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Credit:  PA Medical Marijuana Act 16</a:t>
            </a:r>
          </a:p>
          <a:p>
            <a:endParaRPr lang="en-US"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24</a:t>
            </a:fld>
            <a:endParaRPr lang="en-US" dirty="0"/>
          </a:p>
        </p:txBody>
      </p:sp>
    </p:spTree>
    <p:extLst>
      <p:ext uri="{BB962C8B-B14F-4D97-AF65-F5344CB8AC3E}">
        <p14:creationId xmlns:p14="http://schemas.microsoft.com/office/powerpoint/2010/main" val="226004277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kern="120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Act 16 Limitations:</a:t>
            </a:r>
          </a:p>
          <a:p>
            <a:endParaRPr lang="en-US" sz="1400" kern="1200" dirty="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p>
            <a:pPr marL="342900" indent="-342900" algn="l">
              <a:buFont typeface="Wingdings" panose="05000000000000000000" pitchFamily="2" charset="2"/>
              <a:buChar char="§"/>
            </a:pPr>
            <a:r>
              <a:rPr lang="en-US" sz="1400" dirty="0">
                <a:solidFill>
                  <a:schemeClr val="tx1"/>
                </a:solidFill>
                <a:latin typeface="Verdana" panose="020B0604030504040204" pitchFamily="34" charset="0"/>
                <a:ea typeface="Verdana" panose="020B0604030504040204" pitchFamily="34" charset="0"/>
                <a:cs typeface="Verdana" panose="020B0604030504040204" pitchFamily="34" charset="0"/>
              </a:rPr>
              <a:t>Under the Influence” is determined by a blood content of more than 10 nanograms of active tetrahydrocannabis (THC) per milliliter of blood in serum.</a:t>
            </a:r>
          </a:p>
          <a:p>
            <a:pPr marL="342900" indent="-342900" algn="l">
              <a:buFont typeface="Wingdings" panose="05000000000000000000" pitchFamily="2" charset="2"/>
              <a:buChar char="§"/>
            </a:pPr>
            <a:endParaRPr lang="en-US" sz="140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342900" indent="-342900" algn="l">
              <a:buFont typeface="Wingdings" panose="05000000000000000000" pitchFamily="2" charset="2"/>
              <a:buChar char="§"/>
            </a:pPr>
            <a:r>
              <a:rPr lang="en-US" sz="1400" dirty="0">
                <a:solidFill>
                  <a:schemeClr val="tx1"/>
                </a:solidFill>
                <a:latin typeface="Verdana" panose="020B0604030504040204" pitchFamily="34" charset="0"/>
                <a:ea typeface="Verdana" panose="020B0604030504040204" pitchFamily="34" charset="0"/>
                <a:cs typeface="Verdana" panose="020B0604030504040204" pitchFamily="34" charset="0"/>
              </a:rPr>
              <a:t>A patient may be prohibited by an employer from performing any task which the employer deems life-threatening—to either the employee or any of the employees of the employer—while under the influence of medical marijuana.</a:t>
            </a:r>
          </a:p>
          <a:p>
            <a:endParaRPr lang="en-US" sz="1400" kern="1200" dirty="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p>
            <a:r>
              <a:rPr lang="en-US" sz="1400" kern="120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PA Medical Marijuana Act 16</a:t>
            </a:r>
          </a:p>
          <a:p>
            <a:r>
              <a:rPr lang="en-US" sz="1400" kern="120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DrugFree WorkPlace PA</a:t>
            </a:r>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25</a:t>
            </a:fld>
            <a:endParaRPr lang="en-US" dirty="0"/>
          </a:p>
        </p:txBody>
      </p:sp>
    </p:spTree>
    <p:extLst>
      <p:ext uri="{BB962C8B-B14F-4D97-AF65-F5344CB8AC3E}">
        <p14:creationId xmlns:p14="http://schemas.microsoft.com/office/powerpoint/2010/main" val="260155644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kern="120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Act 16 Limitations continued…</a:t>
            </a:r>
          </a:p>
          <a:p>
            <a:endParaRPr lang="en-US" sz="1400" kern="1200" dirty="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p>
            <a:pPr marL="342900" indent="-342900" algn="l">
              <a:buFont typeface="Wingdings" panose="05000000000000000000" pitchFamily="2" charset="2"/>
              <a:buChar char="§"/>
            </a:pPr>
            <a:r>
              <a:rPr lang="en-US" sz="1400" dirty="0">
                <a:solidFill>
                  <a:schemeClr val="tx1"/>
                </a:solidFill>
                <a:latin typeface="Calibri" pitchFamily="34" charset="0"/>
                <a:cs typeface="Calibri" pitchFamily="34" charset="0"/>
              </a:rPr>
              <a:t>A patient may be prohibited by an employer from performing any duty which could result in a public health or safety risk while under the influence of medical marijuana.</a:t>
            </a:r>
          </a:p>
          <a:p>
            <a:pPr marL="342900" indent="-342900" algn="l">
              <a:buFont typeface="Wingdings" panose="05000000000000000000" pitchFamily="2" charset="2"/>
              <a:buChar char="§"/>
            </a:pPr>
            <a:endParaRPr lang="en-US" sz="1400" dirty="0">
              <a:solidFill>
                <a:schemeClr val="tx1"/>
              </a:solidFill>
              <a:latin typeface="Calibri" pitchFamily="34" charset="0"/>
              <a:cs typeface="Calibri" pitchFamily="34" charset="0"/>
            </a:endParaRPr>
          </a:p>
          <a:p>
            <a:pPr marL="342900" indent="-342900" algn="l">
              <a:buFont typeface="Wingdings" panose="05000000000000000000" pitchFamily="2" charset="2"/>
              <a:buChar char="§"/>
            </a:pPr>
            <a:r>
              <a:rPr lang="en-US" sz="1400" dirty="0">
                <a:solidFill>
                  <a:schemeClr val="tx1"/>
                </a:solidFill>
                <a:latin typeface="Calibri" pitchFamily="34" charset="0"/>
                <a:cs typeface="Calibri" pitchFamily="34" charset="0"/>
              </a:rPr>
              <a:t>The prohibition shall not be deemed an adverse employment decision even if the prohibition results in financial harm for the patient.</a:t>
            </a:r>
          </a:p>
          <a:p>
            <a:endParaRPr lang="en-US" sz="1400" kern="1200" dirty="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400" kern="120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PA Medical Marijuana Act 16</a:t>
            </a:r>
          </a:p>
          <a:p>
            <a:r>
              <a:rPr lang="en-US" sz="1400" kern="120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DrugFree WorkPlace PA</a:t>
            </a:r>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26</a:t>
            </a:fld>
            <a:endParaRPr lang="en-US" dirty="0"/>
          </a:p>
        </p:txBody>
      </p:sp>
    </p:spTree>
    <p:extLst>
      <p:ext uri="{BB962C8B-B14F-4D97-AF65-F5344CB8AC3E}">
        <p14:creationId xmlns:p14="http://schemas.microsoft.com/office/powerpoint/2010/main" val="346411846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74">
              <a:defRPr/>
            </a:pPr>
            <a:r>
              <a:rPr lang="en-US" sz="1400" dirty="0">
                <a:latin typeface="Verdana" panose="020B0604030504040204" pitchFamily="34" charset="0"/>
                <a:ea typeface="Verdana" panose="020B0604030504040204" pitchFamily="34" charset="0"/>
                <a:cs typeface="Verdana" panose="020B0604030504040204" pitchFamily="34" charset="0"/>
              </a:rPr>
              <a:t>The Workplace and Act 16</a:t>
            </a:r>
          </a:p>
          <a:p>
            <a:endParaRPr lang="en-US" sz="1400" kern="1200" dirty="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p>
            <a:pPr marL="342900" indent="-342900" algn="l">
              <a:buFont typeface="Wingdings" panose="05000000000000000000" pitchFamily="2" charset="2"/>
              <a:buChar char="§"/>
            </a:pPr>
            <a:r>
              <a:rPr lang="en-US" sz="1400" dirty="0">
                <a:solidFill>
                  <a:schemeClr val="tx1"/>
                </a:solidFill>
                <a:latin typeface="Verdana" panose="020B0604030504040204" pitchFamily="34" charset="0"/>
                <a:ea typeface="Verdana" panose="020B0604030504040204" pitchFamily="34" charset="0"/>
                <a:cs typeface="Verdana" panose="020B0604030504040204" pitchFamily="34" charset="0"/>
              </a:rPr>
              <a:t>Discrimination against an employee certified to use medical marijuana is prohibited. </a:t>
            </a:r>
          </a:p>
          <a:p>
            <a:pPr marL="342900" indent="-342900" algn="l">
              <a:buFont typeface="Wingdings" panose="05000000000000000000" pitchFamily="2" charset="2"/>
              <a:buChar char="§"/>
            </a:pPr>
            <a:endParaRPr lang="en-US" sz="140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342900" indent="-342900" algn="l">
              <a:buFont typeface="Wingdings" panose="05000000000000000000" pitchFamily="2" charset="2"/>
              <a:buChar char="§"/>
            </a:pPr>
            <a:r>
              <a:rPr lang="en-US" sz="1400" dirty="0">
                <a:solidFill>
                  <a:schemeClr val="tx1"/>
                </a:solidFill>
                <a:latin typeface="Verdana" panose="020B0604030504040204" pitchFamily="34" charset="0"/>
                <a:ea typeface="Verdana" panose="020B0604030504040204" pitchFamily="34" charset="0"/>
                <a:cs typeface="Verdana" panose="020B0604030504040204" pitchFamily="34" charset="0"/>
              </a:rPr>
              <a:t>MMA provides that no employer “may discharge, threaten, refuse to hire or otherwise discriminate or retaliate” against an employee solely on the basis of that employee’s status as an individual who is certified to use medical marijuana.</a:t>
            </a:r>
          </a:p>
          <a:p>
            <a:endParaRPr lang="en-US" sz="1400" kern="1200" dirty="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p>
            <a:endParaRPr lang="en-US" sz="1400" kern="1200" dirty="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p>
            <a:r>
              <a:rPr lang="en-US" sz="1400" kern="120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PA Medical Marijuana Act 16</a:t>
            </a:r>
          </a:p>
          <a:p>
            <a:r>
              <a:rPr lang="en-US" sz="1400" kern="120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DrugFree WorkPlace PA</a:t>
            </a:r>
          </a:p>
          <a:p>
            <a:pPr defTabSz="931774">
              <a:defRPr/>
            </a:pPr>
            <a:endParaRPr lang="en-US" sz="1400" dirty="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27</a:t>
            </a:fld>
            <a:endParaRPr lang="en-US" dirty="0"/>
          </a:p>
        </p:txBody>
      </p:sp>
    </p:spTree>
    <p:extLst>
      <p:ext uri="{BB962C8B-B14F-4D97-AF65-F5344CB8AC3E}">
        <p14:creationId xmlns:p14="http://schemas.microsoft.com/office/powerpoint/2010/main" val="226004277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74">
              <a:defRPr/>
            </a:pPr>
            <a:r>
              <a:rPr lang="en-US" sz="1400" dirty="0">
                <a:latin typeface="Verdana" panose="020B0604030504040204" pitchFamily="34" charset="0"/>
                <a:ea typeface="Verdana" panose="020B0604030504040204" pitchFamily="34" charset="0"/>
                <a:cs typeface="Verdana" panose="020B0604030504040204" pitchFamily="34" charset="0"/>
              </a:rPr>
              <a:t>The Workplace and Act 16</a:t>
            </a:r>
          </a:p>
          <a:p>
            <a:endParaRPr lang="en-US" sz="1400" kern="1200" dirty="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p>
            <a:pPr marL="342900" indent="-342900" algn="l">
              <a:buFont typeface="Wingdings" panose="05000000000000000000" pitchFamily="2" charset="2"/>
              <a:buChar char="§"/>
            </a:pPr>
            <a:r>
              <a:rPr lang="en-US" sz="1400" dirty="0">
                <a:solidFill>
                  <a:schemeClr val="tx1"/>
                </a:solidFill>
                <a:latin typeface="Verdana" panose="020B0604030504040204" pitchFamily="34" charset="0"/>
                <a:ea typeface="Verdana" panose="020B0604030504040204" pitchFamily="34" charset="0"/>
                <a:cs typeface="Verdana" panose="020B0604030504040204" pitchFamily="34" charset="0"/>
              </a:rPr>
              <a:t>MMA states that an employer is not required to accommodate the use of medical marijuana “on the property or premises of any place of employment.” </a:t>
            </a:r>
          </a:p>
          <a:p>
            <a:endParaRPr lang="en-US" sz="1400" dirty="0">
              <a:latin typeface="Verdana" panose="020B0604030504040204" pitchFamily="34" charset="0"/>
              <a:ea typeface="Verdana" panose="020B0604030504040204" pitchFamily="34" charset="0"/>
              <a:cs typeface="Verdana" panose="020B0604030504040204" pitchFamily="34" charset="0"/>
            </a:endParaRPr>
          </a:p>
          <a:p>
            <a:endParaRPr lang="en-US" sz="1400" kern="1200" dirty="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p>
            <a:r>
              <a:rPr lang="en-US" sz="1400" kern="120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PA Medical Marijuana Act 16</a:t>
            </a:r>
          </a:p>
          <a:p>
            <a:r>
              <a:rPr lang="en-US" sz="1400" kern="120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DrugFree WorkPlace PA</a:t>
            </a:r>
          </a:p>
          <a:p>
            <a:pPr defTabSz="931774">
              <a:defRPr/>
            </a:pPr>
            <a:endParaRPr lang="en-US" sz="1400" dirty="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28</a:t>
            </a:fld>
            <a:endParaRPr lang="en-US" dirty="0"/>
          </a:p>
        </p:txBody>
      </p:sp>
    </p:spTree>
    <p:extLst>
      <p:ext uri="{BB962C8B-B14F-4D97-AF65-F5344CB8AC3E}">
        <p14:creationId xmlns:p14="http://schemas.microsoft.com/office/powerpoint/2010/main" val="283579695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algn="just"/>
            <a:r>
              <a:rPr lang="en-US" sz="1400" dirty="0">
                <a:solidFill>
                  <a:schemeClr val="tx1"/>
                </a:solidFill>
                <a:latin typeface="Verdana" panose="020B0604030504040204" pitchFamily="34" charset="0"/>
                <a:ea typeface="Verdana" panose="020B0604030504040204" pitchFamily="34" charset="0"/>
                <a:cs typeface="Verdana" panose="020B0604030504040204" pitchFamily="34" charset="0"/>
              </a:rPr>
              <a:t>Under the MMA, an employer can discipline an employee for the following reasons:</a:t>
            </a:r>
          </a:p>
          <a:p>
            <a:pPr algn="just"/>
            <a:endParaRPr lang="en-US" sz="140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457200" indent="-457200" algn="just">
              <a:buFont typeface="+mj-lt"/>
              <a:buAutoNum type="arabicPeriod"/>
            </a:pPr>
            <a:r>
              <a:rPr lang="en-US" sz="1400" dirty="0">
                <a:solidFill>
                  <a:schemeClr val="tx1"/>
                </a:solidFill>
                <a:latin typeface="Verdana" panose="020B0604030504040204" pitchFamily="34" charset="0"/>
                <a:ea typeface="Verdana" panose="020B0604030504040204" pitchFamily="34" charset="0"/>
                <a:cs typeface="Verdana" panose="020B0604030504040204" pitchFamily="34" charset="0"/>
              </a:rPr>
              <a:t>Being under the influence of medical marijuana in the workplace.</a:t>
            </a:r>
          </a:p>
          <a:p>
            <a:pPr marL="457200" indent="-457200" algn="just">
              <a:buFont typeface="+mj-lt"/>
              <a:buAutoNum type="arabicPeriod"/>
            </a:pPr>
            <a:endParaRPr lang="en-US" sz="140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457200" indent="-457200" algn="just">
              <a:buFont typeface="+mj-lt"/>
              <a:buAutoNum type="arabicPeriod"/>
            </a:pPr>
            <a:r>
              <a:rPr lang="en-US" sz="1400" dirty="0">
                <a:solidFill>
                  <a:schemeClr val="tx1"/>
                </a:solidFill>
                <a:latin typeface="Verdana" panose="020B0604030504040204" pitchFamily="34" charset="0"/>
                <a:ea typeface="Verdana" panose="020B0604030504040204" pitchFamily="34" charset="0"/>
                <a:cs typeface="Verdana" panose="020B0604030504040204" pitchFamily="34" charset="0"/>
              </a:rPr>
              <a:t>Working while under the influence of medical marijuana when the employee’s conduct and/or performance falls below the standard considered normally acceptable for their position.</a:t>
            </a:r>
          </a:p>
          <a:p>
            <a:pPr marL="457200" indent="-457200" algn="just">
              <a:buFont typeface="+mj-lt"/>
              <a:buAutoNum type="arabicPeriod"/>
            </a:pPr>
            <a:endParaRPr lang="en-US" sz="140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algn="just"/>
            <a:r>
              <a:rPr lang="en-US" sz="1400" dirty="0">
                <a:solidFill>
                  <a:schemeClr val="tx1"/>
                </a:solidFill>
                <a:latin typeface="Verdana" panose="020B0604030504040204" pitchFamily="34" charset="0"/>
                <a:ea typeface="Verdana" panose="020B0604030504040204" pitchFamily="34" charset="0"/>
                <a:cs typeface="Verdana" panose="020B0604030504040204" pitchFamily="34" charset="0"/>
              </a:rPr>
              <a:t>In order to discipline an employee pursuant to this provision, the employee must both be under the influence of medical marijuana while at work and have their job performance fall below an acceptable level.</a:t>
            </a:r>
          </a:p>
          <a:p>
            <a:endParaRPr lang="en-US" sz="1400" kern="1200" dirty="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p>
            <a:r>
              <a:rPr lang="en-US" sz="1400" kern="120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PA Medical Marijuana Act 16</a:t>
            </a:r>
          </a:p>
          <a:p>
            <a:r>
              <a:rPr lang="en-US" sz="1400" kern="120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DrugFree WorkPlace PA</a:t>
            </a:r>
          </a:p>
          <a:p>
            <a:pPr defTabSz="931774">
              <a:defRPr/>
            </a:pPr>
            <a:endParaRPr lang="en-US" sz="1400" dirty="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29</a:t>
            </a:fld>
            <a:endParaRPr lang="en-US" dirty="0"/>
          </a:p>
        </p:txBody>
      </p:sp>
    </p:spTree>
    <p:extLst>
      <p:ext uri="{BB962C8B-B14F-4D97-AF65-F5344CB8AC3E}">
        <p14:creationId xmlns:p14="http://schemas.microsoft.com/office/powerpoint/2010/main" val="9861747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0" fontAlgn="base" latinLnBrk="0" hangingPunct="0">
              <a:lnSpc>
                <a:spcPct val="100000"/>
              </a:lnSpc>
              <a:spcBef>
                <a:spcPts val="0"/>
              </a:spcBef>
              <a:spcAft>
                <a:spcPct val="0"/>
              </a:spcAft>
              <a:buClrTx/>
              <a:buSzTx/>
              <a:buFontTx/>
              <a:buNone/>
              <a:tabLst/>
              <a:defRPr/>
            </a:pPr>
            <a:r>
              <a:rPr lang="en-US" sz="1400" dirty="0">
                <a:latin typeface="Verdana" panose="020B0604030504040204" pitchFamily="34" charset="0"/>
                <a:ea typeface="Verdana" panose="020B0604030504040204" pitchFamily="34" charset="0"/>
                <a:cs typeface="Verdana" panose="020B0604030504040204" pitchFamily="34" charset="0"/>
              </a:rPr>
              <a:t>Here are the topics we will discuss in today’s presentation.  (Review topics)</a:t>
            </a:r>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3</a:t>
            </a:fld>
            <a:endParaRPr lang="en-US" dirty="0"/>
          </a:p>
        </p:txBody>
      </p:sp>
    </p:spTree>
    <p:extLst>
      <p:ext uri="{BB962C8B-B14F-4D97-AF65-F5344CB8AC3E}">
        <p14:creationId xmlns:p14="http://schemas.microsoft.com/office/powerpoint/2010/main" val="117174863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kern="120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The Workplace and Act 16</a:t>
            </a:r>
          </a:p>
          <a:p>
            <a:endParaRPr lang="en-US" sz="1400" kern="1200" dirty="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p>
            <a:pPr marL="342900" indent="-342900" algn="l">
              <a:buFont typeface="Wingdings" panose="05000000000000000000" pitchFamily="2" charset="2"/>
              <a:buChar char="§"/>
            </a:pPr>
            <a:r>
              <a:rPr lang="en-US" sz="1400" dirty="0">
                <a:solidFill>
                  <a:schemeClr val="tx1"/>
                </a:solidFill>
              </a:rPr>
              <a:t>If your business is subject to federal laws or regulations mandating a marijuana-free workplace, continue to abide by those requirements.</a:t>
            </a:r>
          </a:p>
          <a:p>
            <a:pPr algn="l"/>
            <a:endParaRPr lang="en-US" sz="1400" dirty="0">
              <a:solidFill>
                <a:schemeClr val="tx1"/>
              </a:solidFill>
            </a:endParaRPr>
          </a:p>
          <a:p>
            <a:pPr marL="342900" indent="-342900" algn="l">
              <a:buFont typeface="Wingdings" panose="05000000000000000000" pitchFamily="2" charset="2"/>
              <a:buChar char="§"/>
            </a:pPr>
            <a:r>
              <a:rPr lang="en-US" sz="1400" dirty="0">
                <a:solidFill>
                  <a:schemeClr val="tx1"/>
                </a:solidFill>
              </a:rPr>
              <a:t>Certain safety-sensitive duties and positions are specifically addressed.</a:t>
            </a:r>
          </a:p>
          <a:p>
            <a:pPr algn="l"/>
            <a:endParaRPr lang="en-US" sz="1400" dirty="0">
              <a:solidFill>
                <a:schemeClr val="tx1"/>
              </a:solidFill>
            </a:endParaRPr>
          </a:p>
          <a:p>
            <a:endParaRPr lang="en-US" sz="1400" kern="1200" dirty="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p>
            <a:r>
              <a:rPr lang="en-US" sz="1400" kern="120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Credit:  DrugFree Workplace PA</a:t>
            </a:r>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30</a:t>
            </a:fld>
            <a:endParaRPr lang="en-US" dirty="0"/>
          </a:p>
        </p:txBody>
      </p:sp>
    </p:spTree>
    <p:extLst>
      <p:ext uri="{BB962C8B-B14F-4D97-AF65-F5344CB8AC3E}">
        <p14:creationId xmlns:p14="http://schemas.microsoft.com/office/powerpoint/2010/main" val="426268906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kern="120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The Workplace and Act 16</a:t>
            </a:r>
          </a:p>
          <a:p>
            <a:endParaRPr lang="en-US" sz="1400" kern="1200" dirty="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p>
            <a:pPr marL="342900" indent="-342900" algn="just">
              <a:buFont typeface="Wingdings" panose="05000000000000000000" pitchFamily="2" charset="2"/>
              <a:buChar char="§"/>
            </a:pPr>
            <a:r>
              <a:rPr lang="en-US" sz="1400" dirty="0">
                <a:solidFill>
                  <a:schemeClr val="tx1"/>
                </a:solidFill>
                <a:latin typeface="Verdana" panose="020B0604030504040204" pitchFamily="34" charset="0"/>
                <a:ea typeface="Verdana" panose="020B0604030504040204" pitchFamily="34" charset="0"/>
                <a:cs typeface="Verdana" panose="020B0604030504040204" pitchFamily="34" charset="0"/>
              </a:rPr>
              <a:t>MMA provides that no one under the influence of medical marijuana may engage in the following job tasks: control of chemicals, which require a permit issued by federal/state government; control of high voltage electricity, any other public utility employment duties at heights or confined spaces including mining.</a:t>
            </a:r>
          </a:p>
          <a:p>
            <a:pPr marL="342900" indent="-342900" algn="just">
              <a:buFont typeface="Wingdings" panose="05000000000000000000" pitchFamily="2" charset="2"/>
              <a:buChar char="§"/>
            </a:pPr>
            <a:endParaRPr lang="en-US" sz="140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342900" indent="-342900" algn="just">
              <a:buFont typeface="Wingdings" panose="05000000000000000000" pitchFamily="2" charset="2"/>
              <a:buChar char="§"/>
            </a:pPr>
            <a:r>
              <a:rPr lang="en-US" sz="1400" dirty="0">
                <a:solidFill>
                  <a:schemeClr val="tx1"/>
                </a:solidFill>
                <a:latin typeface="Verdana" panose="020B0604030504040204" pitchFamily="34" charset="0"/>
                <a:ea typeface="Verdana" panose="020B0604030504040204" pitchFamily="34" charset="0"/>
                <a:cs typeface="Verdana" panose="020B0604030504040204" pitchFamily="34" charset="0"/>
              </a:rPr>
              <a:t>Under federal law, some healthcare, all transportation, and all federally regulated employees, are banned from the use of medical marijuana.</a:t>
            </a:r>
          </a:p>
          <a:p>
            <a:endParaRPr lang="en-US" sz="1400" kern="1200" dirty="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p>
            <a:r>
              <a:rPr lang="en-US" sz="1400" kern="120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PA Medical Marijuana Act 16</a:t>
            </a:r>
          </a:p>
          <a:p>
            <a:r>
              <a:rPr lang="en-US" sz="1400" kern="120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DrugFree WorkPlace PA</a:t>
            </a:r>
          </a:p>
          <a:p>
            <a:endParaRPr lang="en-US" sz="1400" kern="1200" dirty="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31</a:t>
            </a:fld>
            <a:endParaRPr lang="en-US" dirty="0"/>
          </a:p>
        </p:txBody>
      </p:sp>
    </p:spTree>
    <p:extLst>
      <p:ext uri="{BB962C8B-B14F-4D97-AF65-F5344CB8AC3E}">
        <p14:creationId xmlns:p14="http://schemas.microsoft.com/office/powerpoint/2010/main" val="159997927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sz="1400" b="1" dirty="0">
                <a:latin typeface="Verdana" panose="020B0604030504040204" pitchFamily="34" charset="0"/>
                <a:ea typeface="Verdana" panose="020B0604030504040204" pitchFamily="34" charset="0"/>
                <a:cs typeface="Verdana" panose="020B0604030504040204" pitchFamily="34" charset="0"/>
              </a:rPr>
              <a:t>What is a Safety Sensitive Job Position?</a:t>
            </a:r>
          </a:p>
          <a:p>
            <a:endParaRPr lang="en-US" sz="1400" dirty="0">
              <a:latin typeface="Verdana" panose="020B0604030504040204" pitchFamily="34" charset="0"/>
              <a:ea typeface="Verdana" panose="020B0604030504040204" pitchFamily="34" charset="0"/>
              <a:cs typeface="Verdana" panose="020B0604030504040204" pitchFamily="34" charset="0"/>
            </a:endParaRPr>
          </a:p>
          <a:p>
            <a:pPr marL="0" indent="0">
              <a:lnSpc>
                <a:spcPct val="100000"/>
              </a:lnSpc>
              <a:spcBef>
                <a:spcPts val="0"/>
              </a:spcBef>
              <a:buNone/>
            </a:pPr>
            <a:r>
              <a:rPr lang="en-US" sz="1400" dirty="0">
                <a:latin typeface="Verdana" panose="020B0604030504040204" pitchFamily="34" charset="0"/>
                <a:ea typeface="Verdana" panose="020B0604030504040204" pitchFamily="34" charset="0"/>
                <a:cs typeface="Verdana" panose="020B0604030504040204" pitchFamily="34" charset="0"/>
              </a:rPr>
              <a:t>The following state and federal departments are examples of </a:t>
            </a:r>
            <a:r>
              <a:rPr lang="en-US" sz="1400" i="1" dirty="0">
                <a:latin typeface="Verdana" panose="020B0604030504040204" pitchFamily="34" charset="0"/>
                <a:ea typeface="Verdana" panose="020B0604030504040204" pitchFamily="34" charset="0"/>
                <a:cs typeface="Verdana" panose="020B0604030504040204" pitchFamily="34" charset="0"/>
              </a:rPr>
              <a:t>Federal Safety Sensitive Industries</a:t>
            </a:r>
            <a:r>
              <a:rPr lang="en-US" sz="1400" dirty="0">
                <a:latin typeface="Verdana" panose="020B0604030504040204" pitchFamily="34" charset="0"/>
                <a:ea typeface="Verdana" panose="020B0604030504040204" pitchFamily="34" charset="0"/>
                <a:cs typeface="Verdana" panose="020B0604030504040204" pitchFamily="34" charset="0"/>
              </a:rPr>
              <a:t> that abide by </a:t>
            </a:r>
            <a:r>
              <a:rPr lang="en-US" sz="1400" i="1" dirty="0">
                <a:latin typeface="Verdana" panose="020B0604030504040204" pitchFamily="34" charset="0"/>
                <a:ea typeface="Verdana" panose="020B0604030504040204" pitchFamily="34" charset="0"/>
                <a:cs typeface="Verdana" panose="020B0604030504040204" pitchFamily="34" charset="0"/>
              </a:rPr>
              <a:t>Federal </a:t>
            </a:r>
          </a:p>
          <a:p>
            <a:pPr marL="0" indent="0">
              <a:lnSpc>
                <a:spcPct val="100000"/>
              </a:lnSpc>
              <a:spcBef>
                <a:spcPts val="0"/>
              </a:spcBef>
              <a:buNone/>
            </a:pPr>
            <a:r>
              <a:rPr lang="en-US" sz="1400" i="1" dirty="0">
                <a:latin typeface="Verdana" panose="020B0604030504040204" pitchFamily="34" charset="0"/>
                <a:ea typeface="Verdana" panose="020B0604030504040204" pitchFamily="34" charset="0"/>
                <a:cs typeface="Verdana" panose="020B0604030504040204" pitchFamily="34" charset="0"/>
              </a:rPr>
              <a:t>Regulations </a:t>
            </a:r>
            <a:r>
              <a:rPr lang="en-US" sz="1400" dirty="0">
                <a:latin typeface="Verdana" panose="020B0604030504040204" pitchFamily="34" charset="0"/>
                <a:ea typeface="Verdana" panose="020B0604030504040204" pitchFamily="34" charset="0"/>
                <a:cs typeface="Verdana" panose="020B0604030504040204" pitchFamily="34" charset="0"/>
              </a:rPr>
              <a:t>and </a:t>
            </a:r>
            <a:r>
              <a:rPr lang="en-US" sz="1400" b="1" dirty="0">
                <a:solidFill>
                  <a:srgbClr val="FF0000"/>
                </a:solidFill>
                <a:latin typeface="Verdana" panose="020B0604030504040204" pitchFamily="34" charset="0"/>
                <a:ea typeface="Verdana" panose="020B0604030504040204" pitchFamily="34" charset="0"/>
                <a:cs typeface="Verdana" panose="020B0604030504040204" pitchFamily="34" charset="0"/>
              </a:rPr>
              <a:t>DO NOT </a:t>
            </a:r>
            <a:r>
              <a:rPr lang="en-US" sz="1400" dirty="0">
                <a:latin typeface="Verdana" panose="020B0604030504040204" pitchFamily="34" charset="0"/>
                <a:ea typeface="Verdana" panose="020B0604030504040204" pitchFamily="34" charset="0"/>
                <a:cs typeface="Verdana" panose="020B0604030504040204" pitchFamily="34" charset="0"/>
              </a:rPr>
              <a:t>recognize the use of Medical Marijuana as a valid reason for a positive drug screen.</a:t>
            </a:r>
          </a:p>
          <a:p>
            <a:pPr marL="0" indent="0">
              <a:lnSpc>
                <a:spcPct val="100000"/>
              </a:lnSpc>
              <a:spcBef>
                <a:spcPts val="0"/>
              </a:spcBef>
              <a:buNone/>
            </a:pPr>
            <a:endParaRPr lang="en-US" sz="1400" dirty="0">
              <a:latin typeface="Verdana" panose="020B0604030504040204" pitchFamily="34" charset="0"/>
              <a:ea typeface="Verdana" panose="020B0604030504040204" pitchFamily="34" charset="0"/>
              <a:cs typeface="Verdana" panose="020B0604030504040204" pitchFamily="34" charset="0"/>
            </a:endParaRPr>
          </a:p>
          <a:p>
            <a:pPr marL="576263" indent="0">
              <a:lnSpc>
                <a:spcPct val="150000"/>
              </a:lnSpc>
              <a:spcBef>
                <a:spcPts val="0"/>
              </a:spcBef>
              <a:buNone/>
            </a:pPr>
            <a:r>
              <a:rPr lang="en-US" sz="1400" b="1" dirty="0">
                <a:solidFill>
                  <a:srgbClr val="FF0000"/>
                </a:solidFill>
                <a:latin typeface="Verdana" panose="020B0604030504040204" pitchFamily="34" charset="0"/>
                <a:ea typeface="Verdana" panose="020B0604030504040204" pitchFamily="34" charset="0"/>
                <a:cs typeface="Verdana" panose="020B0604030504040204" pitchFamily="34" charset="0"/>
              </a:rPr>
              <a:t>Department of Defense (DOD)</a:t>
            </a:r>
          </a:p>
          <a:p>
            <a:pPr marL="576263" indent="0">
              <a:lnSpc>
                <a:spcPct val="150000"/>
              </a:lnSpc>
              <a:spcBef>
                <a:spcPts val="0"/>
              </a:spcBef>
              <a:buNone/>
            </a:pPr>
            <a:r>
              <a:rPr lang="en-US" sz="1400" b="1" dirty="0">
                <a:solidFill>
                  <a:srgbClr val="FF0000"/>
                </a:solidFill>
                <a:latin typeface="Verdana" panose="020B0604030504040204" pitchFamily="34" charset="0"/>
                <a:ea typeface="Verdana" panose="020B0604030504040204" pitchFamily="34" charset="0"/>
                <a:cs typeface="Verdana" panose="020B0604030504040204" pitchFamily="34" charset="0"/>
              </a:rPr>
              <a:t>Nuclear Regulatory Commission (NRC)</a:t>
            </a:r>
          </a:p>
          <a:p>
            <a:pPr marL="576263" indent="0">
              <a:lnSpc>
                <a:spcPct val="150000"/>
              </a:lnSpc>
              <a:spcBef>
                <a:spcPts val="0"/>
              </a:spcBef>
              <a:buNone/>
            </a:pPr>
            <a:r>
              <a:rPr lang="en-US" sz="1400" b="1" dirty="0">
                <a:solidFill>
                  <a:srgbClr val="FF0000"/>
                </a:solidFill>
                <a:latin typeface="Verdana" panose="020B0604030504040204" pitchFamily="34" charset="0"/>
                <a:ea typeface="Verdana" panose="020B0604030504040204" pitchFamily="34" charset="0"/>
                <a:cs typeface="Verdana" panose="020B0604030504040204" pitchFamily="34" charset="0"/>
              </a:rPr>
              <a:t>Department of Transportation (DOT)</a:t>
            </a:r>
          </a:p>
          <a:p>
            <a:pPr marL="0" indent="0">
              <a:lnSpc>
                <a:spcPct val="100000"/>
              </a:lnSpc>
              <a:spcBef>
                <a:spcPts val="0"/>
              </a:spcBef>
              <a:buNone/>
            </a:pPr>
            <a:endParaRPr lang="en-US" sz="1400" dirty="0">
              <a:latin typeface="Verdana" panose="020B0604030504040204" pitchFamily="34" charset="0"/>
              <a:ea typeface="Verdana" panose="020B0604030504040204" pitchFamily="34" charset="0"/>
              <a:cs typeface="Verdana" panose="020B0604030504040204" pitchFamily="34" charset="0"/>
            </a:endParaRPr>
          </a:p>
          <a:p>
            <a:pPr marL="0" indent="0">
              <a:lnSpc>
                <a:spcPct val="100000"/>
              </a:lnSpc>
              <a:spcBef>
                <a:spcPts val="0"/>
              </a:spcBef>
              <a:buNone/>
            </a:pPr>
            <a:r>
              <a:rPr lang="en-US" sz="1400" dirty="0">
                <a:latin typeface="Verdana" panose="020B0604030504040204" pitchFamily="34" charset="0"/>
                <a:ea typeface="Verdana" panose="020B0604030504040204" pitchFamily="34" charset="0"/>
                <a:cs typeface="Verdana" panose="020B0604030504040204" pitchFamily="34" charset="0"/>
              </a:rPr>
              <a:t>Individuals employed federally who work for these departments or in positions of law  enforcement, national security, the protection of life and property, public health or safety—or other positions that requires a high degree of public trust—are subject to mandatory drug testing. In turn, you can expect that most states require testing for these positions as well.</a:t>
            </a:r>
          </a:p>
          <a:p>
            <a:endParaRPr lang="en-US" sz="1400" dirty="0">
              <a:latin typeface="Verdana" panose="020B0604030504040204" pitchFamily="34" charset="0"/>
              <a:ea typeface="Verdana" panose="020B0604030504040204" pitchFamily="34" charset="0"/>
              <a:cs typeface="Verdana" panose="020B0604030504040204" pitchFamily="34" charset="0"/>
            </a:endParaRPr>
          </a:p>
          <a:p>
            <a:r>
              <a:rPr lang="en-US" sz="1400" dirty="0">
                <a:latin typeface="Verdana" panose="020B0604030504040204" pitchFamily="34" charset="0"/>
                <a:ea typeface="Verdana" panose="020B0604030504040204" pitchFamily="34" charset="0"/>
                <a:cs typeface="Verdana" panose="020B0604030504040204" pitchFamily="34" charset="0"/>
              </a:rPr>
              <a:t>Credit:  DrugFree WorkPlace PA</a:t>
            </a:r>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32</a:t>
            </a:fld>
            <a:endParaRPr lang="en-US" dirty="0"/>
          </a:p>
        </p:txBody>
      </p:sp>
    </p:spTree>
    <p:extLst>
      <p:ext uri="{BB962C8B-B14F-4D97-AF65-F5344CB8AC3E}">
        <p14:creationId xmlns:p14="http://schemas.microsoft.com/office/powerpoint/2010/main" val="383466813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sz="1400" b="1" dirty="0">
                <a:latin typeface="Verdana" panose="020B0604030504040204" pitchFamily="34" charset="0"/>
                <a:ea typeface="Verdana" panose="020B0604030504040204" pitchFamily="34" charset="0"/>
                <a:cs typeface="Verdana" panose="020B0604030504040204" pitchFamily="34" charset="0"/>
              </a:rPr>
              <a:t>It is Not Just Federal Jobs Assigned Safety Sensitive</a:t>
            </a:r>
          </a:p>
          <a:p>
            <a:endParaRPr lang="en-US" sz="1400" b="1" dirty="0">
              <a:latin typeface="Verdana" panose="020B0604030504040204" pitchFamily="34" charset="0"/>
              <a:ea typeface="Verdana" panose="020B0604030504040204" pitchFamily="34" charset="0"/>
              <a:cs typeface="Verdana" panose="020B0604030504040204" pitchFamily="34" charset="0"/>
            </a:endParaRPr>
          </a:p>
          <a:p>
            <a:pPr marL="0" indent="0">
              <a:lnSpc>
                <a:spcPct val="100000"/>
              </a:lnSpc>
              <a:spcBef>
                <a:spcPts val="0"/>
              </a:spcBef>
              <a:buNone/>
            </a:pPr>
            <a:r>
              <a:rPr lang="en-US" sz="1400" dirty="0">
                <a:latin typeface="Verdana" panose="020B0604030504040204" pitchFamily="34" charset="0"/>
                <a:ea typeface="Verdana" panose="020B0604030504040204" pitchFamily="34" charset="0"/>
                <a:cs typeface="Verdana" panose="020B0604030504040204" pitchFamily="34" charset="0"/>
              </a:rPr>
              <a:t>Any employer—whose business is regulated by one of the industries below—is covered by the </a:t>
            </a:r>
            <a:r>
              <a:rPr lang="en-US" sz="1400" i="1" dirty="0">
                <a:latin typeface="Verdana" panose="020B0604030504040204" pitchFamily="34" charset="0"/>
                <a:ea typeface="Verdana" panose="020B0604030504040204" pitchFamily="34" charset="0"/>
                <a:cs typeface="Verdana" panose="020B0604030504040204" pitchFamily="34" charset="0"/>
              </a:rPr>
              <a:t>Omnibus Employee Drug Testing Act of 1991</a:t>
            </a:r>
            <a:r>
              <a:rPr lang="en-US" sz="1400" dirty="0">
                <a:latin typeface="Verdana" panose="020B0604030504040204" pitchFamily="34" charset="0"/>
                <a:ea typeface="Verdana" panose="020B0604030504040204" pitchFamily="34" charset="0"/>
                <a:cs typeface="Verdana" panose="020B0604030504040204" pitchFamily="34" charset="0"/>
              </a:rPr>
              <a:t>. </a:t>
            </a:r>
            <a:r>
              <a:rPr lang="en-US" sz="1400" b="1" dirty="0">
                <a:solidFill>
                  <a:srgbClr val="FF0000"/>
                </a:solidFill>
                <a:latin typeface="Verdana" panose="020B0604030504040204" pitchFamily="34" charset="0"/>
                <a:ea typeface="Verdana" panose="020B0604030504040204" pitchFamily="34" charset="0"/>
                <a:cs typeface="Verdana" panose="020B0604030504040204" pitchFamily="34" charset="0"/>
              </a:rPr>
              <a:t>What does this mean?</a:t>
            </a:r>
            <a:r>
              <a:rPr lang="en-US" sz="1400" dirty="0">
                <a:latin typeface="Verdana" panose="020B0604030504040204" pitchFamily="34" charset="0"/>
                <a:ea typeface="Verdana" panose="020B0604030504040204" pitchFamily="34" charset="0"/>
                <a:cs typeface="Verdana" panose="020B0604030504040204" pitchFamily="34" charset="0"/>
              </a:rPr>
              <a:t> It means these employers </a:t>
            </a:r>
            <a:r>
              <a:rPr lang="en-US" sz="1400" b="1" dirty="0">
                <a:solidFill>
                  <a:srgbClr val="FF0000"/>
                </a:solidFill>
                <a:latin typeface="Verdana" panose="020B0604030504040204" pitchFamily="34" charset="0"/>
                <a:ea typeface="Verdana" panose="020B0604030504040204" pitchFamily="34" charset="0"/>
                <a:cs typeface="Verdana" panose="020B0604030504040204" pitchFamily="34" charset="0"/>
              </a:rPr>
              <a:t>MUST</a:t>
            </a:r>
            <a:r>
              <a:rPr lang="en-US" sz="1400" dirty="0">
                <a:latin typeface="Verdana" panose="020B0604030504040204" pitchFamily="34" charset="0"/>
                <a:ea typeface="Verdana" panose="020B0604030504040204" pitchFamily="34" charset="0"/>
                <a:cs typeface="Verdana" panose="020B0604030504040204" pitchFamily="34" charset="0"/>
              </a:rPr>
              <a:t> follow federal guidelines for maintaining a drug free workplace policy, which does not recognize the use of Medical Marijuana as a valid reason for a positive drug test.</a:t>
            </a:r>
          </a:p>
          <a:p>
            <a:pPr marL="0" indent="0">
              <a:lnSpc>
                <a:spcPct val="100000"/>
              </a:lnSpc>
              <a:spcBef>
                <a:spcPts val="0"/>
              </a:spcBef>
              <a:buNone/>
            </a:pPr>
            <a:endParaRPr lang="en-US" sz="1400" dirty="0">
              <a:latin typeface="Verdana" panose="020B0604030504040204" pitchFamily="34" charset="0"/>
              <a:ea typeface="Verdana" panose="020B0604030504040204" pitchFamily="34" charset="0"/>
              <a:cs typeface="Verdana" panose="020B0604030504040204" pitchFamily="34" charset="0"/>
            </a:endParaRPr>
          </a:p>
          <a:p>
            <a:pPr marL="403225" indent="53975">
              <a:lnSpc>
                <a:spcPct val="150000"/>
              </a:lnSpc>
              <a:spcBef>
                <a:spcPts val="0"/>
              </a:spcBef>
              <a:buNone/>
            </a:pPr>
            <a:r>
              <a:rPr lang="en-US" sz="1400" dirty="0">
                <a:latin typeface="Verdana" panose="020B0604030504040204" pitchFamily="34" charset="0"/>
                <a:ea typeface="Verdana" panose="020B0604030504040204" pitchFamily="34" charset="0"/>
                <a:cs typeface="Verdana" panose="020B0604030504040204" pitchFamily="34" charset="0"/>
              </a:rPr>
              <a:t>Federal Aviation Administration (FAA)</a:t>
            </a:r>
          </a:p>
          <a:p>
            <a:pPr marL="403225" indent="53975">
              <a:lnSpc>
                <a:spcPct val="150000"/>
              </a:lnSpc>
              <a:spcBef>
                <a:spcPts val="0"/>
              </a:spcBef>
              <a:buNone/>
            </a:pPr>
            <a:r>
              <a:rPr lang="en-US" sz="1400" dirty="0">
                <a:latin typeface="Verdana" panose="020B0604030504040204" pitchFamily="34" charset="0"/>
                <a:ea typeface="Verdana" panose="020B0604030504040204" pitchFamily="34" charset="0"/>
                <a:cs typeface="Verdana" panose="020B0604030504040204" pitchFamily="34" charset="0"/>
              </a:rPr>
              <a:t>Federal Motor Carrier Safety Administration (FMCSA)</a:t>
            </a:r>
          </a:p>
          <a:p>
            <a:pPr marL="403225" indent="53975">
              <a:lnSpc>
                <a:spcPct val="150000"/>
              </a:lnSpc>
              <a:spcBef>
                <a:spcPts val="0"/>
              </a:spcBef>
              <a:buNone/>
            </a:pPr>
            <a:r>
              <a:rPr lang="en-US" sz="1400" dirty="0">
                <a:latin typeface="Verdana" panose="020B0604030504040204" pitchFamily="34" charset="0"/>
                <a:ea typeface="Verdana" panose="020B0604030504040204" pitchFamily="34" charset="0"/>
                <a:cs typeface="Verdana" panose="020B0604030504040204" pitchFamily="34" charset="0"/>
              </a:rPr>
              <a:t>Federal Railroad Administration (FRA)</a:t>
            </a:r>
          </a:p>
          <a:p>
            <a:pPr marL="403225" indent="53975">
              <a:lnSpc>
                <a:spcPct val="150000"/>
              </a:lnSpc>
              <a:spcBef>
                <a:spcPts val="0"/>
              </a:spcBef>
              <a:buNone/>
            </a:pPr>
            <a:r>
              <a:rPr lang="en-US" sz="1400" dirty="0">
                <a:latin typeface="Verdana" panose="020B0604030504040204" pitchFamily="34" charset="0"/>
                <a:ea typeface="Verdana" panose="020B0604030504040204" pitchFamily="34" charset="0"/>
                <a:cs typeface="Verdana" panose="020B0604030504040204" pitchFamily="34" charset="0"/>
              </a:rPr>
              <a:t>Federal Transit Administration (FTA)</a:t>
            </a:r>
          </a:p>
          <a:p>
            <a:pPr marL="403225" indent="53975">
              <a:lnSpc>
                <a:spcPct val="150000"/>
              </a:lnSpc>
              <a:spcBef>
                <a:spcPts val="0"/>
              </a:spcBef>
              <a:buNone/>
            </a:pPr>
            <a:r>
              <a:rPr lang="en-US" sz="1400" dirty="0">
                <a:latin typeface="Verdana" panose="020B0604030504040204" pitchFamily="34" charset="0"/>
                <a:ea typeface="Verdana" panose="020B0604030504040204" pitchFamily="34" charset="0"/>
                <a:cs typeface="Verdana" panose="020B0604030504040204" pitchFamily="34" charset="0"/>
              </a:rPr>
              <a:t>National Highway Traffic Safety Administration (NHTSA)</a:t>
            </a:r>
          </a:p>
          <a:p>
            <a:pPr marL="403225" indent="53975">
              <a:lnSpc>
                <a:spcPct val="150000"/>
              </a:lnSpc>
              <a:spcBef>
                <a:spcPts val="0"/>
              </a:spcBef>
              <a:buNone/>
            </a:pPr>
            <a:r>
              <a:rPr lang="en-US" sz="1400" dirty="0">
                <a:latin typeface="Verdana" panose="020B0604030504040204" pitchFamily="34" charset="0"/>
                <a:ea typeface="Verdana" panose="020B0604030504040204" pitchFamily="34" charset="0"/>
                <a:cs typeface="Verdana" panose="020B0604030504040204" pitchFamily="34" charset="0"/>
              </a:rPr>
              <a:t>Pipeline and Hazardous Materials Safety Administration (PHMSA)</a:t>
            </a:r>
          </a:p>
          <a:p>
            <a:pPr marL="403225" indent="53975">
              <a:lnSpc>
                <a:spcPct val="150000"/>
              </a:lnSpc>
              <a:spcBef>
                <a:spcPts val="0"/>
              </a:spcBef>
              <a:buNone/>
            </a:pPr>
            <a:r>
              <a:rPr lang="en-US" sz="1400" dirty="0">
                <a:latin typeface="Verdana" panose="020B0604030504040204" pitchFamily="34" charset="0"/>
                <a:ea typeface="Verdana" panose="020B0604030504040204" pitchFamily="34" charset="0"/>
                <a:cs typeface="Verdana" panose="020B0604030504040204" pitchFamily="34" charset="0"/>
              </a:rPr>
              <a:t>United States Coast Guard</a:t>
            </a:r>
          </a:p>
          <a:p>
            <a:endParaRPr lang="en-US" sz="1400" dirty="0">
              <a:latin typeface="Verdana" panose="020B0604030504040204" pitchFamily="34" charset="0"/>
              <a:ea typeface="Verdana" panose="020B0604030504040204" pitchFamily="34" charset="0"/>
              <a:cs typeface="Verdana" panose="020B060403050404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400" dirty="0">
                <a:latin typeface="Verdana" panose="020B0604030504040204" pitchFamily="34" charset="0"/>
                <a:ea typeface="Verdana" panose="020B0604030504040204" pitchFamily="34" charset="0"/>
                <a:cs typeface="Verdana" panose="020B0604030504040204" pitchFamily="34" charset="0"/>
              </a:rPr>
              <a:t>Credit:  DrugFree WorkPlace PA</a:t>
            </a:r>
          </a:p>
          <a:p>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33</a:t>
            </a:fld>
            <a:endParaRPr lang="en-US" dirty="0"/>
          </a:p>
        </p:txBody>
      </p:sp>
    </p:spTree>
    <p:extLst>
      <p:ext uri="{BB962C8B-B14F-4D97-AF65-F5344CB8AC3E}">
        <p14:creationId xmlns:p14="http://schemas.microsoft.com/office/powerpoint/2010/main" val="178755030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sz="1400" b="1" dirty="0">
                <a:latin typeface="Verdana" panose="020B0604030504040204" pitchFamily="34" charset="0"/>
                <a:ea typeface="Verdana" panose="020B0604030504040204" pitchFamily="34" charset="0"/>
                <a:cs typeface="Verdana" panose="020B0604030504040204" pitchFamily="34" charset="0"/>
              </a:rPr>
              <a:t>Examples of Safety Sensitive Positions</a:t>
            </a:r>
          </a:p>
          <a:p>
            <a:endParaRPr lang="en-US" sz="1400" b="1" dirty="0">
              <a:latin typeface="Verdana" panose="020B0604030504040204" pitchFamily="34" charset="0"/>
              <a:ea typeface="Verdana" panose="020B0604030504040204" pitchFamily="34" charset="0"/>
              <a:cs typeface="Verdana" panose="020B0604030504040204" pitchFamily="34" charset="0"/>
            </a:endParaRPr>
          </a:p>
          <a:p>
            <a:pPr marL="0" indent="0">
              <a:lnSpc>
                <a:spcPct val="100000"/>
              </a:lnSpc>
              <a:spcBef>
                <a:spcPts val="0"/>
              </a:spcBef>
              <a:buNone/>
            </a:pPr>
            <a:r>
              <a:rPr lang="en-US" sz="1400" dirty="0">
                <a:latin typeface="Verdana" panose="020B0604030504040204" pitchFamily="34" charset="0"/>
                <a:ea typeface="Verdana" panose="020B0604030504040204" pitchFamily="34" charset="0"/>
                <a:cs typeface="Verdana" panose="020B0604030504040204" pitchFamily="34" charset="0"/>
              </a:rPr>
              <a:t>An employer whose business is not regulated by federal guidelines may still have safety sensitive positions to consider when it comes to PA Act 16 and medical marijuana. A prime example would be any employee who operates machinery.</a:t>
            </a:r>
          </a:p>
          <a:p>
            <a:pPr marL="0" indent="0">
              <a:lnSpc>
                <a:spcPct val="100000"/>
              </a:lnSpc>
              <a:spcBef>
                <a:spcPts val="0"/>
              </a:spcBef>
              <a:buNone/>
            </a:pPr>
            <a:endParaRPr lang="en-US" sz="1400" dirty="0">
              <a:latin typeface="Verdana" panose="020B0604030504040204" pitchFamily="34" charset="0"/>
              <a:ea typeface="Verdana" panose="020B0604030504040204" pitchFamily="34" charset="0"/>
              <a:cs typeface="Verdana" panose="020B0604030504040204" pitchFamily="34" charset="0"/>
            </a:endParaRPr>
          </a:p>
          <a:p>
            <a:pPr marL="0" indent="0">
              <a:lnSpc>
                <a:spcPct val="100000"/>
              </a:lnSpc>
              <a:spcBef>
                <a:spcPts val="0"/>
              </a:spcBef>
              <a:buNone/>
            </a:pPr>
            <a:r>
              <a:rPr lang="en-US" sz="1400" dirty="0">
                <a:latin typeface="Verdana" panose="020B0604030504040204" pitchFamily="34" charset="0"/>
                <a:ea typeface="Verdana" panose="020B0604030504040204" pitchFamily="34" charset="0"/>
                <a:cs typeface="Verdana" panose="020B0604030504040204" pitchFamily="34" charset="0"/>
              </a:rPr>
              <a:t>Labeling a job as “safety sensitive” should be always be considered when the employees job performance could directly affect the safety and welfare of the employee—or ANY other employee(s).</a:t>
            </a:r>
          </a:p>
          <a:p>
            <a:pPr marL="0" indent="0">
              <a:lnSpc>
                <a:spcPct val="100000"/>
              </a:lnSpc>
              <a:spcBef>
                <a:spcPts val="0"/>
              </a:spcBef>
              <a:buNone/>
            </a:pPr>
            <a:endParaRPr lang="en-US" sz="1400" dirty="0">
              <a:latin typeface="Verdana" panose="020B0604030504040204" pitchFamily="34" charset="0"/>
              <a:ea typeface="Verdana" panose="020B0604030504040204" pitchFamily="34" charset="0"/>
              <a:cs typeface="Verdana" panose="020B0604030504040204" pitchFamily="34" charset="0"/>
            </a:endParaRPr>
          </a:p>
          <a:p>
            <a:pPr marL="0" indent="0">
              <a:lnSpc>
                <a:spcPct val="100000"/>
              </a:lnSpc>
              <a:spcBef>
                <a:spcPts val="0"/>
              </a:spcBef>
              <a:buNone/>
            </a:pPr>
            <a:r>
              <a:rPr lang="en-US" sz="1400" dirty="0">
                <a:latin typeface="Verdana" panose="020B0604030504040204" pitchFamily="34" charset="0"/>
                <a:ea typeface="Verdana" panose="020B0604030504040204" pitchFamily="34" charset="0"/>
                <a:cs typeface="Verdana" panose="020B0604030504040204" pitchFamily="34" charset="0"/>
              </a:rPr>
              <a:t>Keep in mind when assigning safety sensitive jobs, The burden of proof falls on the employer to demonstrate that an employee’s inability or impaired ability to preform job duties would result in a direct threat to the employee or others.</a:t>
            </a:r>
          </a:p>
          <a:p>
            <a:pPr marL="0" indent="0">
              <a:lnSpc>
                <a:spcPct val="100000"/>
              </a:lnSpc>
              <a:spcBef>
                <a:spcPts val="0"/>
              </a:spcBef>
              <a:buNone/>
            </a:pPr>
            <a:endParaRPr lang="en-US" sz="1400" dirty="0">
              <a:latin typeface="Verdana" panose="020B0604030504040204" pitchFamily="34" charset="0"/>
              <a:ea typeface="Verdana" panose="020B0604030504040204" pitchFamily="34" charset="0"/>
              <a:cs typeface="Verdana" panose="020B0604030504040204" pitchFamily="34" charset="0"/>
            </a:endParaRPr>
          </a:p>
          <a:p>
            <a:pPr marL="0" indent="0">
              <a:lnSpc>
                <a:spcPct val="100000"/>
              </a:lnSpc>
              <a:spcBef>
                <a:spcPts val="0"/>
              </a:spcBef>
              <a:buNone/>
            </a:pPr>
            <a:r>
              <a:rPr lang="en-US" sz="1400" dirty="0">
                <a:latin typeface="Verdana" panose="020B0604030504040204" pitchFamily="34" charset="0"/>
                <a:ea typeface="Verdana" panose="020B0604030504040204" pitchFamily="34" charset="0"/>
                <a:cs typeface="Verdana" panose="020B0604030504040204" pitchFamily="34" charset="0"/>
              </a:rPr>
              <a:t>To learn more about safety sensitive positions and ensure your job descriptions are on target, visit the official websites below.</a:t>
            </a:r>
          </a:p>
          <a:p>
            <a:pPr marL="0" indent="0">
              <a:lnSpc>
                <a:spcPct val="100000"/>
              </a:lnSpc>
              <a:spcBef>
                <a:spcPts val="0"/>
              </a:spcBef>
              <a:buNone/>
            </a:pPr>
            <a:endParaRPr lang="en-US" sz="1400" dirty="0">
              <a:latin typeface="Verdana" panose="020B0604030504040204" pitchFamily="34" charset="0"/>
              <a:ea typeface="Verdana" panose="020B0604030504040204" pitchFamily="34" charset="0"/>
              <a:cs typeface="Verdana" panose="020B0604030504040204" pitchFamily="34" charset="0"/>
            </a:endParaRPr>
          </a:p>
          <a:p>
            <a:pPr marL="0" indent="0">
              <a:lnSpc>
                <a:spcPct val="100000"/>
              </a:lnSpc>
              <a:spcBef>
                <a:spcPts val="0"/>
              </a:spcBef>
              <a:buNone/>
            </a:pPr>
            <a:r>
              <a:rPr lang="en-US" sz="1400" b="1" dirty="0">
                <a:latin typeface="Verdana" panose="020B0604030504040204" pitchFamily="34" charset="0"/>
                <a:ea typeface="Verdana" panose="020B0604030504040204" pitchFamily="34" charset="0"/>
                <a:cs typeface="Verdana" panose="020B0604030504040204" pitchFamily="34" charset="0"/>
              </a:rPr>
              <a:t>Occupational Safety and Health Administration</a:t>
            </a:r>
          </a:p>
          <a:p>
            <a:pPr marL="0" indent="0">
              <a:lnSpc>
                <a:spcPct val="100000"/>
              </a:lnSpc>
              <a:spcBef>
                <a:spcPts val="0"/>
              </a:spcBef>
              <a:buNone/>
            </a:pPr>
            <a:r>
              <a:rPr lang="en-US" sz="1400" dirty="0">
                <a:latin typeface="Verdana" panose="020B0604030504040204" pitchFamily="34" charset="0"/>
                <a:ea typeface="Verdana" panose="020B0604030504040204" pitchFamily="34" charset="0"/>
                <a:cs typeface="Verdana" panose="020B0604030504040204" pitchFamily="34" charset="0"/>
              </a:rPr>
              <a:t>https://www.osha.gov/</a:t>
            </a:r>
          </a:p>
          <a:p>
            <a:pPr marL="0" indent="0">
              <a:lnSpc>
                <a:spcPct val="100000"/>
              </a:lnSpc>
              <a:spcBef>
                <a:spcPts val="0"/>
              </a:spcBef>
              <a:buNone/>
            </a:pPr>
            <a:endParaRPr lang="en-US" sz="1400" b="1" dirty="0">
              <a:latin typeface="Verdana" panose="020B0604030504040204" pitchFamily="34" charset="0"/>
              <a:ea typeface="Verdana" panose="020B0604030504040204" pitchFamily="34" charset="0"/>
              <a:cs typeface="Verdana" panose="020B0604030504040204" pitchFamily="34" charset="0"/>
            </a:endParaRPr>
          </a:p>
          <a:p>
            <a:pPr marL="0" indent="0">
              <a:lnSpc>
                <a:spcPct val="100000"/>
              </a:lnSpc>
              <a:spcBef>
                <a:spcPts val="0"/>
              </a:spcBef>
              <a:buNone/>
            </a:pPr>
            <a:r>
              <a:rPr lang="en-US" sz="1400" b="1" dirty="0">
                <a:latin typeface="Verdana" panose="020B0604030504040204" pitchFamily="34" charset="0"/>
                <a:ea typeface="Verdana" panose="020B0604030504040204" pitchFamily="34" charset="0"/>
                <a:cs typeface="Verdana" panose="020B0604030504040204" pitchFamily="34" charset="0"/>
              </a:rPr>
              <a:t>Substance Abuse and Mental Health Services Administration</a:t>
            </a:r>
            <a:endParaRPr lang="en-US" sz="1400" dirty="0">
              <a:latin typeface="Verdana" panose="020B0604030504040204" pitchFamily="34" charset="0"/>
              <a:ea typeface="Verdana" panose="020B0604030504040204" pitchFamily="34" charset="0"/>
              <a:cs typeface="Verdana" panose="020B0604030504040204" pitchFamily="34" charset="0"/>
            </a:endParaRPr>
          </a:p>
          <a:p>
            <a:pPr marL="0" indent="0">
              <a:lnSpc>
                <a:spcPct val="100000"/>
              </a:lnSpc>
              <a:spcBef>
                <a:spcPts val="0"/>
              </a:spcBef>
              <a:buNone/>
            </a:pPr>
            <a:r>
              <a:rPr lang="en-US" sz="1400" dirty="0">
                <a:latin typeface="Verdana" panose="020B0604030504040204" pitchFamily="34" charset="0"/>
                <a:ea typeface="Verdana" panose="020B0604030504040204" pitchFamily="34" charset="0"/>
                <a:cs typeface="Verdana" panose="020B0604030504040204" pitchFamily="34" charset="0"/>
              </a:rPr>
              <a:t>https://www.samhsa.gov/workplace/legal/federal-laws/</a:t>
            </a:r>
          </a:p>
          <a:p>
            <a:pPr marL="0" indent="0">
              <a:lnSpc>
                <a:spcPct val="100000"/>
              </a:lnSpc>
              <a:spcBef>
                <a:spcPts val="0"/>
              </a:spcBef>
              <a:buNone/>
            </a:pPr>
            <a:r>
              <a:rPr lang="en-US" sz="1400" dirty="0">
                <a:latin typeface="Verdana" panose="020B0604030504040204" pitchFamily="34" charset="0"/>
                <a:ea typeface="Verdana" panose="020B0604030504040204" pitchFamily="34" charset="0"/>
                <a:cs typeface="Verdana" panose="020B0604030504040204" pitchFamily="34" charset="0"/>
              </a:rPr>
              <a:t>safety-security-sensitive</a:t>
            </a:r>
          </a:p>
          <a:p>
            <a:endParaRPr lang="en-US" sz="1400" b="1" dirty="0">
              <a:latin typeface="Verdana" panose="020B0604030504040204" pitchFamily="34" charset="0"/>
              <a:ea typeface="Verdana" panose="020B0604030504040204" pitchFamily="34" charset="0"/>
              <a:cs typeface="Verdana" panose="020B060403050404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400" dirty="0">
                <a:latin typeface="Verdana" panose="020B0604030504040204" pitchFamily="34" charset="0"/>
                <a:ea typeface="Verdana" panose="020B0604030504040204" pitchFamily="34" charset="0"/>
                <a:cs typeface="Verdana" panose="020B0604030504040204" pitchFamily="34" charset="0"/>
              </a:rPr>
              <a:t>Credit:  DrugFree WorkPlace PA</a:t>
            </a:r>
          </a:p>
          <a:p>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34</a:t>
            </a:fld>
            <a:endParaRPr lang="en-US" dirty="0"/>
          </a:p>
        </p:txBody>
      </p:sp>
    </p:spTree>
    <p:extLst>
      <p:ext uri="{BB962C8B-B14F-4D97-AF65-F5344CB8AC3E}">
        <p14:creationId xmlns:p14="http://schemas.microsoft.com/office/powerpoint/2010/main" val="90768656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sz="1400" b="0" u="none" strike="noStrike" dirty="0">
                <a:solidFill>
                  <a:srgbClr val="2200CC"/>
                </a:solidFill>
                <a:effectLst/>
                <a:latin typeface="Verdana" panose="020B0604030504040204" pitchFamily="34" charset="0"/>
                <a:ea typeface="Verdana" panose="020B0604030504040204" pitchFamily="34" charset="0"/>
                <a:cs typeface="Verdana" panose="020B0604030504040204" pitchFamily="34" charset="0"/>
              </a:rPr>
              <a:t>Pennsylvania’s Medical</a:t>
            </a:r>
            <a:r>
              <a:rPr lang="en-US" sz="1400" b="0" u="none" strike="noStrike" baseline="0" dirty="0">
                <a:solidFill>
                  <a:srgbClr val="2200CC"/>
                </a:solidFill>
                <a:effectLst/>
                <a:latin typeface="Verdana" panose="020B0604030504040204" pitchFamily="34" charset="0"/>
                <a:ea typeface="Verdana" panose="020B0604030504040204" pitchFamily="34" charset="0"/>
                <a:cs typeface="Verdana" panose="020B0604030504040204" pitchFamily="34" charset="0"/>
              </a:rPr>
              <a:t> Marijuana Act prohibits employers from discriminating against employees who use medical marijuana.  Employer’s are prohibited against discharging, threatening, refusing to hire, discriminating or retaliating against employees solely based on their status as a person who is certified to use medical marijuana.</a:t>
            </a:r>
            <a:endParaRPr lang="en-US" sz="1400" b="0" u="none" strike="noStrike" dirty="0">
              <a:solidFill>
                <a:srgbClr val="2200CC"/>
              </a:solidFill>
              <a:effectLst/>
              <a:latin typeface="Verdana" panose="020B0604030504040204" pitchFamily="34" charset="0"/>
              <a:ea typeface="Verdana" panose="020B0604030504040204" pitchFamily="34" charset="0"/>
              <a:cs typeface="Verdana" panose="020B0604030504040204" pitchFamily="34" charset="0"/>
            </a:endParaRPr>
          </a:p>
          <a:p>
            <a:endParaRPr lang="en-US" sz="1400" b="0" u="none" strike="noStrike" dirty="0">
              <a:solidFill>
                <a:srgbClr val="2200CC"/>
              </a:solidFill>
              <a:effectLst/>
              <a:latin typeface="Verdana" panose="020B0604030504040204" pitchFamily="34" charset="0"/>
              <a:ea typeface="Verdana" panose="020B0604030504040204" pitchFamily="34" charset="0"/>
              <a:cs typeface="Verdana" panose="020B0604030504040204" pitchFamily="34" charset="0"/>
            </a:endParaRPr>
          </a:p>
          <a:p>
            <a:r>
              <a:rPr lang="en-US" sz="1400" b="0" u="none" strike="noStrike" dirty="0">
                <a:solidFill>
                  <a:srgbClr val="2200CC"/>
                </a:solidFill>
                <a:effectLst/>
                <a:latin typeface="Verdana" panose="020B0604030504040204" pitchFamily="34" charset="0"/>
                <a:ea typeface="Verdana" panose="020B0604030504040204" pitchFamily="34" charset="0"/>
                <a:cs typeface="Verdana" panose="020B0604030504040204" pitchFamily="34" charset="0"/>
              </a:rPr>
              <a:t>The increasing public perception that marijuana use has few risks, combined with persistent safety concerns associated with the drug, underscore the importance of a strong workplace substance abuse policy that addresses marijuana use. </a:t>
            </a:r>
          </a:p>
          <a:p>
            <a:endParaRPr lang="en-US" sz="1400" b="0" u="none" strike="noStrike" dirty="0">
              <a:solidFill>
                <a:srgbClr val="2200CC"/>
              </a:solidFill>
              <a:effectLst/>
              <a:latin typeface="Verdana" panose="020B0604030504040204" pitchFamily="34" charset="0"/>
              <a:ea typeface="Verdana" panose="020B0604030504040204" pitchFamily="34" charset="0"/>
              <a:cs typeface="Verdana" panose="020B0604030504040204" pitchFamily="34" charset="0"/>
            </a:endParaRPr>
          </a:p>
          <a:p>
            <a:r>
              <a:rPr lang="en-US" sz="1400" b="0" u="none" strike="noStrike" dirty="0">
                <a:solidFill>
                  <a:srgbClr val="2200CC"/>
                </a:solidFill>
                <a:effectLst/>
                <a:latin typeface="Verdana" panose="020B0604030504040204" pitchFamily="34" charset="0"/>
                <a:ea typeface="Verdana" panose="020B0604030504040204" pitchFamily="34" charset="0"/>
                <a:cs typeface="Verdana" panose="020B0604030504040204" pitchFamily="34" charset="0"/>
              </a:rPr>
              <a:t>Although marijuana has been legalized under some state laws, employers may still ban the drug at work. </a:t>
            </a:r>
          </a:p>
          <a:p>
            <a:endParaRPr lang="en-US" sz="1400" b="0" u="none" strike="noStrike" dirty="0">
              <a:solidFill>
                <a:srgbClr val="2200CC"/>
              </a:solidFill>
              <a:effectLst/>
              <a:latin typeface="Verdana" panose="020B0604030504040204" pitchFamily="34" charset="0"/>
              <a:ea typeface="Verdana" panose="020B0604030504040204" pitchFamily="34" charset="0"/>
              <a:cs typeface="Verdana" panose="020B0604030504040204" pitchFamily="34" charset="0"/>
            </a:endParaRPr>
          </a:p>
          <a:p>
            <a:r>
              <a:rPr lang="en-US" sz="1400" b="0" u="none" strike="noStrike" dirty="0">
                <a:solidFill>
                  <a:srgbClr val="2200CC"/>
                </a:solidFill>
                <a:effectLst/>
                <a:latin typeface="Verdana" panose="020B0604030504040204" pitchFamily="34" charset="0"/>
                <a:ea typeface="Verdana" panose="020B0604030504040204" pitchFamily="34" charset="0"/>
                <a:cs typeface="Verdana" panose="020B0604030504040204" pitchFamily="34" charset="0"/>
              </a:rPr>
              <a:t>A person using marijuana where it is legal won’t face criminal charges if the drug is used in compliance with state statutes, but its use can still have consequences in the workplace.</a:t>
            </a:r>
            <a:endParaRPr lang="en-US" sz="1400" b="0" u="sng" kern="1200" dirty="0">
              <a:solidFill>
                <a:schemeClr val="tx1"/>
              </a:solidFill>
              <a:effectLst/>
              <a:latin typeface="Verdana" panose="020B0604030504040204" pitchFamily="34" charset="0"/>
              <a:ea typeface="Verdana" panose="020B0604030504040204" pitchFamily="34" charset="0"/>
              <a:cs typeface="Verdana" panose="020B0604030504040204" pitchFamily="34" charset="0"/>
              <a:hlinkClick r:id="rId3"/>
            </a:endParaRPr>
          </a:p>
          <a:p>
            <a:endParaRPr lang="en-US" sz="1400" u="sng" kern="1200" dirty="0">
              <a:solidFill>
                <a:schemeClr val="tx1"/>
              </a:solidFill>
              <a:effectLst/>
              <a:latin typeface="Verdana" panose="020B0604030504040204" pitchFamily="34" charset="0"/>
              <a:ea typeface="Verdana" panose="020B0604030504040204" pitchFamily="34" charset="0"/>
              <a:cs typeface="Verdana" panose="020B0604030504040204" pitchFamily="34" charset="0"/>
              <a:hlinkClick r:id="rId3"/>
            </a:endParaRPr>
          </a:p>
          <a:p>
            <a:r>
              <a:rPr lang="en-US" sz="1400" u="sng" kern="1200" dirty="0">
                <a:solidFill>
                  <a:schemeClr val="tx1"/>
                </a:solidFill>
                <a:effectLst/>
                <a:latin typeface="Verdana" panose="020B0604030504040204" pitchFamily="34" charset="0"/>
                <a:ea typeface="Verdana" panose="020B0604030504040204" pitchFamily="34" charset="0"/>
                <a:cs typeface="Verdana" panose="020B0604030504040204" pitchFamily="34" charset="0"/>
                <a:hlinkClick r:id="rId3"/>
              </a:rPr>
              <a:t>http://www.workplacemedical.com/medical-marijuna-workplace-safety-hazard/</a:t>
            </a:r>
            <a:endParaRPr lang="en-US" sz="1400" kern="1200" dirty="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35</a:t>
            </a:fld>
            <a:endParaRPr lang="en-US" dirty="0"/>
          </a:p>
        </p:txBody>
      </p:sp>
    </p:spTree>
    <p:extLst>
      <p:ext uri="{BB962C8B-B14F-4D97-AF65-F5344CB8AC3E}">
        <p14:creationId xmlns:p14="http://schemas.microsoft.com/office/powerpoint/2010/main" val="337514347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31774" rtl="0" eaLnBrk="0" fontAlgn="base" latinLnBrk="0" hangingPunct="0">
              <a:lnSpc>
                <a:spcPct val="100000"/>
              </a:lnSpc>
              <a:spcBef>
                <a:spcPct val="30000"/>
              </a:spcBef>
              <a:spcAft>
                <a:spcPct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PA Law does allow employers to prohibit employees from doing any of the following while under the influence of marijuana:</a:t>
            </a:r>
          </a:p>
          <a:p>
            <a:pPr marL="0" marR="0" lvl="0" indent="0" algn="l" defTabSz="931774" rtl="0" eaLnBrk="0" fontAlgn="base" latinLnBrk="0" hangingPunct="0">
              <a:lnSpc>
                <a:spcPct val="100000"/>
              </a:lnSpc>
              <a:spcBef>
                <a:spcPct val="30000"/>
              </a:spcBef>
              <a:spcAft>
                <a:spcPct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endParaRPr>
          </a:p>
          <a:p>
            <a:pPr marL="285750" marR="0" lvl="0" indent="-285750" algn="l" defTabSz="931774" rtl="0" eaLnBrk="0" fontAlgn="base" latinLnBrk="0" hangingPunct="0">
              <a:lnSpc>
                <a:spcPct val="100000"/>
              </a:lnSpc>
              <a:spcBef>
                <a:spcPct val="30000"/>
              </a:spcBef>
              <a:spcAft>
                <a:spcPct val="0"/>
              </a:spcAft>
              <a:buClrTx/>
              <a:buSzTx/>
              <a:buFont typeface="Wingdings" panose="05000000000000000000" pitchFamily="2" charset="2"/>
              <a:buChar char="§"/>
              <a:tabLst/>
              <a:defRPr/>
            </a:pPr>
            <a:r>
              <a:rPr kumimoji="0" lang="en-US" sz="14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Operating or controlling government-regulated chemicals or high-voltage electricity</a:t>
            </a:r>
          </a:p>
          <a:p>
            <a:pPr marL="285750" marR="0" lvl="0" indent="-285750" algn="l" defTabSz="931774" rtl="0" eaLnBrk="0" fontAlgn="base" latinLnBrk="0" hangingPunct="0">
              <a:lnSpc>
                <a:spcPct val="100000"/>
              </a:lnSpc>
              <a:spcBef>
                <a:spcPct val="30000"/>
              </a:spcBef>
              <a:spcAft>
                <a:spcPct val="0"/>
              </a:spcAft>
              <a:buClrTx/>
              <a:buSzTx/>
              <a:buFont typeface="Wingdings" panose="05000000000000000000" pitchFamily="2" charset="2"/>
              <a:buChar char="§"/>
              <a:tabLst/>
              <a:defRPr/>
            </a:pPr>
            <a:r>
              <a:rPr kumimoji="0" lang="en-US" sz="14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Performing duties at heights or in confined spaces including mining</a:t>
            </a:r>
          </a:p>
          <a:p>
            <a:pPr marL="285750" marR="0" lvl="0" indent="-285750" algn="l" defTabSz="931774" rtl="0" eaLnBrk="0" fontAlgn="base" latinLnBrk="0" hangingPunct="0">
              <a:lnSpc>
                <a:spcPct val="100000"/>
              </a:lnSpc>
              <a:spcBef>
                <a:spcPct val="30000"/>
              </a:spcBef>
              <a:spcAft>
                <a:spcPct val="0"/>
              </a:spcAft>
              <a:buClrTx/>
              <a:buSzTx/>
              <a:buFont typeface="Wingdings" panose="05000000000000000000" pitchFamily="2" charset="2"/>
              <a:buChar char="§"/>
              <a:tabLst/>
              <a:defRPr/>
            </a:pPr>
            <a:r>
              <a:rPr kumimoji="0" lang="en-US" sz="14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Performing any tasks that threaten their own life or the lives of co-workers</a:t>
            </a:r>
          </a:p>
          <a:p>
            <a:pPr marL="285750" marR="0" lvl="0" indent="-285750" algn="l" defTabSz="931774" rtl="0" eaLnBrk="0" fontAlgn="base" latinLnBrk="0" hangingPunct="0">
              <a:lnSpc>
                <a:spcPct val="100000"/>
              </a:lnSpc>
              <a:spcBef>
                <a:spcPct val="30000"/>
              </a:spcBef>
              <a:spcAft>
                <a:spcPct val="0"/>
              </a:spcAft>
              <a:buClrTx/>
              <a:buSzTx/>
              <a:buFont typeface="Wingdings" panose="05000000000000000000" pitchFamily="2" charset="2"/>
              <a:buChar char="§"/>
              <a:tabLst/>
              <a:defRPr/>
            </a:pPr>
            <a:endParaRPr kumimoji="0" lang="en-US" sz="14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endParaRPr>
          </a:p>
          <a:p>
            <a:pPr marL="0" marR="0" lvl="0" indent="0" algn="l" defTabSz="931774" rtl="0" eaLnBrk="0" fontAlgn="base" latinLnBrk="0" hangingPunct="0">
              <a:lnSpc>
                <a:spcPct val="100000"/>
              </a:lnSpc>
              <a:spcBef>
                <a:spcPct val="30000"/>
              </a:spcBef>
              <a:spcAft>
                <a:spcPct val="0"/>
              </a:spcAft>
              <a:buClrTx/>
              <a:buSzTx/>
              <a:buFont typeface="Wingdings" panose="05000000000000000000" pitchFamily="2" charset="2"/>
              <a:buNone/>
              <a:tabLst/>
              <a:defRPr/>
            </a:pPr>
            <a:r>
              <a:rPr kumimoji="0" lang="en-US" sz="14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Reminder:  PA law does not allow smoking marijuana.</a:t>
            </a:r>
          </a:p>
          <a:p>
            <a:pPr marL="0" marR="0" lvl="0" indent="0" algn="l" defTabSz="931774" rtl="0" eaLnBrk="0" fontAlgn="base" latinLnBrk="0" hangingPunct="0">
              <a:lnSpc>
                <a:spcPct val="100000"/>
              </a:lnSpc>
              <a:spcBef>
                <a:spcPct val="30000"/>
              </a:spcBef>
              <a:spcAft>
                <a:spcPct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endParaRPr>
          </a:p>
          <a:p>
            <a:pPr marL="0" marR="0" indent="0" algn="l" defTabSz="931774" rtl="0" eaLnBrk="0" fontAlgn="base" latinLnBrk="0" hangingPunct="0">
              <a:lnSpc>
                <a:spcPct val="100000"/>
              </a:lnSpc>
              <a:spcBef>
                <a:spcPct val="30000"/>
              </a:spcBef>
              <a:spcAft>
                <a:spcPct val="0"/>
              </a:spcAft>
              <a:buClrTx/>
              <a:buSzTx/>
              <a:buFontTx/>
              <a:buNone/>
              <a:tabLst/>
              <a:defRPr/>
            </a:pPr>
            <a:r>
              <a:rPr lang="en-US" sz="1400" u="sng" kern="1200" dirty="0">
                <a:solidFill>
                  <a:schemeClr val="tx1"/>
                </a:solidFill>
                <a:effectLst/>
                <a:latin typeface="Verdana" panose="020B0604030504040204" pitchFamily="34" charset="0"/>
                <a:ea typeface="Verdana" panose="020B0604030504040204" pitchFamily="34" charset="0"/>
                <a:cs typeface="Verdana" panose="020B0604030504040204" pitchFamily="34" charset="0"/>
                <a:hlinkClick r:id="rId3"/>
              </a:rPr>
              <a:t>http://www.workplacemedical.com/medical-marijuna-workplace-safety-hazard/</a:t>
            </a:r>
            <a:endParaRPr lang="en-US" sz="1400" kern="1200" dirty="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p>
            <a:pPr defTabSz="931774">
              <a:defRPr/>
            </a:pPr>
            <a:endParaRPr lang="en-US" sz="1400" dirty="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36</a:t>
            </a:fld>
            <a:endParaRPr lang="en-US" dirty="0"/>
          </a:p>
        </p:txBody>
      </p:sp>
    </p:spTree>
    <p:extLst>
      <p:ext uri="{BB962C8B-B14F-4D97-AF65-F5344CB8AC3E}">
        <p14:creationId xmlns:p14="http://schemas.microsoft.com/office/powerpoint/2010/main" val="404410469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marL="0" marR="0" indent="0" algn="l" defTabSz="931774" rtl="0" eaLnBrk="0" fontAlgn="base" latinLnBrk="0" hangingPunct="0">
              <a:lnSpc>
                <a:spcPct val="100000"/>
              </a:lnSpc>
              <a:spcBef>
                <a:spcPct val="30000"/>
              </a:spcBef>
              <a:spcAft>
                <a:spcPct val="0"/>
              </a:spcAft>
              <a:buClrTx/>
              <a:buSzTx/>
              <a:buFontTx/>
              <a:buNone/>
              <a:tabLst/>
              <a:defRPr/>
            </a:pPr>
            <a:r>
              <a:rPr lang="en-US" sz="1400" b="1" u="sng" kern="1200" dirty="0">
                <a:solidFill>
                  <a:schemeClr val="tx1"/>
                </a:solidFill>
                <a:effectLst/>
                <a:latin typeface="Verdana" panose="020B0604030504040204" pitchFamily="34" charset="0"/>
                <a:ea typeface="Verdana" panose="020B0604030504040204" pitchFamily="34" charset="0"/>
                <a:cs typeface="Verdana" panose="020B0604030504040204" pitchFamily="34" charset="0"/>
                <a:hlinkClick r:id="rId3"/>
              </a:rPr>
              <a:t>Employer Proactive Actions</a:t>
            </a:r>
          </a:p>
          <a:p>
            <a:pPr marL="0" marR="0" indent="0" algn="l" defTabSz="931774" rtl="0" eaLnBrk="0" fontAlgn="base" latinLnBrk="0" hangingPunct="0">
              <a:lnSpc>
                <a:spcPct val="100000"/>
              </a:lnSpc>
              <a:spcBef>
                <a:spcPct val="30000"/>
              </a:spcBef>
              <a:spcAft>
                <a:spcPct val="0"/>
              </a:spcAft>
              <a:buClrTx/>
              <a:buSzTx/>
              <a:buFontTx/>
              <a:buNone/>
              <a:tabLst/>
              <a:defRPr/>
            </a:pPr>
            <a:endParaRPr lang="en-US" sz="1400" u="sng" kern="1200" dirty="0">
              <a:solidFill>
                <a:schemeClr val="tx1"/>
              </a:solidFill>
              <a:effectLst/>
              <a:latin typeface="Verdana" panose="020B0604030504040204" pitchFamily="34" charset="0"/>
              <a:ea typeface="Verdana" panose="020B0604030504040204" pitchFamily="34" charset="0"/>
              <a:cs typeface="Verdana" panose="020B0604030504040204" pitchFamily="34" charset="0"/>
              <a:hlinkClick r:id="rId3"/>
            </a:endParaRPr>
          </a:p>
          <a:p>
            <a:pPr marL="342900" indent="-342900" algn="l">
              <a:buFont typeface="Wingdings" panose="05000000000000000000" pitchFamily="2" charset="2"/>
              <a:buChar char="§"/>
            </a:pPr>
            <a:r>
              <a:rPr lang="en-US" sz="1400" dirty="0">
                <a:solidFill>
                  <a:schemeClr val="tx1"/>
                </a:solidFill>
                <a:latin typeface="Verdana" panose="020B0604030504040204" pitchFamily="34" charset="0"/>
                <a:ea typeface="Verdana" panose="020B0604030504040204" pitchFamily="34" charset="0"/>
                <a:cs typeface="Verdana" panose="020B0604030504040204" pitchFamily="34" charset="0"/>
              </a:rPr>
              <a:t>Re-examine workplace drug and alcohol policies. Focus on prescription and non-prescription medication segments.</a:t>
            </a:r>
          </a:p>
          <a:p>
            <a:pPr algn="l"/>
            <a:endParaRPr lang="en-US" sz="140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342900" indent="-342900" algn="l">
              <a:buFont typeface="Wingdings" panose="05000000000000000000" pitchFamily="2" charset="2"/>
              <a:buChar char="§"/>
            </a:pPr>
            <a:r>
              <a:rPr lang="en-US" sz="1400" dirty="0">
                <a:solidFill>
                  <a:schemeClr val="tx1"/>
                </a:solidFill>
                <a:latin typeface="Verdana" panose="020B0604030504040204" pitchFamily="34" charset="0"/>
                <a:ea typeface="Verdana" panose="020B0604030504040204" pitchFamily="34" charset="0"/>
                <a:cs typeface="Verdana" panose="020B0604030504040204" pitchFamily="34" charset="0"/>
              </a:rPr>
              <a:t>Require an employee drug prescription disclosure, which may impair their safe work performance.   </a:t>
            </a:r>
          </a:p>
          <a:p>
            <a:pPr marL="342900" indent="-342900" algn="l">
              <a:buFont typeface="Wingdings" panose="05000000000000000000" pitchFamily="2" charset="2"/>
              <a:buChar char="§"/>
            </a:pPr>
            <a:endParaRPr lang="en-US" sz="140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342900" indent="-342900" algn="l">
              <a:buFont typeface="Wingdings" panose="05000000000000000000" pitchFamily="2" charset="2"/>
              <a:buChar char="§"/>
            </a:pPr>
            <a:r>
              <a:rPr lang="en-US" sz="1400" dirty="0">
                <a:solidFill>
                  <a:schemeClr val="tx1"/>
                </a:solidFill>
                <a:latin typeface="Verdana" panose="020B0604030504040204" pitchFamily="34" charset="0"/>
                <a:ea typeface="Verdana" panose="020B0604030504040204" pitchFamily="34" charset="0"/>
                <a:cs typeface="Verdana" panose="020B0604030504040204" pitchFamily="34" charset="0"/>
              </a:rPr>
              <a:t>Prohibit employee in a safety-sensitive position from working while impaired.</a:t>
            </a:r>
          </a:p>
          <a:p>
            <a:pPr marL="0" marR="0" indent="0" algn="l" defTabSz="931774" rtl="0" eaLnBrk="0" fontAlgn="base" latinLnBrk="0" hangingPunct="0">
              <a:lnSpc>
                <a:spcPct val="100000"/>
              </a:lnSpc>
              <a:spcBef>
                <a:spcPct val="30000"/>
              </a:spcBef>
              <a:spcAft>
                <a:spcPct val="0"/>
              </a:spcAft>
              <a:buClrTx/>
              <a:buSzTx/>
              <a:buFontTx/>
              <a:buNone/>
              <a:tabLst/>
              <a:defRPr/>
            </a:pPr>
            <a:endParaRPr lang="en-US" sz="1400" u="sng" kern="1200" dirty="0">
              <a:solidFill>
                <a:schemeClr val="tx1"/>
              </a:solidFill>
              <a:effectLst/>
              <a:latin typeface="Verdana" panose="020B0604030504040204" pitchFamily="34" charset="0"/>
              <a:ea typeface="Verdana" panose="020B0604030504040204" pitchFamily="34" charset="0"/>
              <a:cs typeface="Verdana" panose="020B0604030504040204" pitchFamily="34" charset="0"/>
              <a:hlinkClick r:id="rId3"/>
            </a:endParaRPr>
          </a:p>
          <a:p>
            <a:pPr marL="0" marR="0" indent="0" algn="l" defTabSz="931774" rtl="0" eaLnBrk="0" fontAlgn="base" latinLnBrk="0" hangingPunct="0">
              <a:lnSpc>
                <a:spcPct val="100000"/>
              </a:lnSpc>
              <a:spcBef>
                <a:spcPct val="30000"/>
              </a:spcBef>
              <a:spcAft>
                <a:spcPct val="0"/>
              </a:spcAft>
              <a:buClrTx/>
              <a:buSzTx/>
              <a:buFontTx/>
              <a:buNone/>
              <a:tabLst/>
              <a:defRPr/>
            </a:pPr>
            <a:r>
              <a:rPr lang="en-US" sz="1400" u="sng" kern="1200" dirty="0">
                <a:solidFill>
                  <a:schemeClr val="tx1"/>
                </a:solidFill>
                <a:effectLst/>
                <a:latin typeface="Verdana" panose="020B0604030504040204" pitchFamily="34" charset="0"/>
                <a:ea typeface="Verdana" panose="020B0604030504040204" pitchFamily="34" charset="0"/>
                <a:cs typeface="Verdana" panose="020B0604030504040204" pitchFamily="34" charset="0"/>
                <a:hlinkClick r:id="rId3"/>
              </a:rPr>
              <a:t>http://www.workplacemedical.com/medical-marijuna-workplace-safety-hazard/</a:t>
            </a:r>
            <a:endParaRPr lang="en-US" sz="1400" kern="1200" dirty="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p>
            <a:pPr defTabSz="931774">
              <a:defRPr/>
            </a:pPr>
            <a:endParaRPr lang="en-US" sz="1400" dirty="0">
              <a:latin typeface="Verdana" panose="020B0604030504040204" pitchFamily="34" charset="0"/>
              <a:ea typeface="Verdana" panose="020B0604030504040204" pitchFamily="34" charset="0"/>
              <a:cs typeface="Verdana" panose="020B0604030504040204" pitchFamily="34" charset="0"/>
            </a:endParaRPr>
          </a:p>
          <a:p>
            <a:pPr defTabSz="931774">
              <a:defRPr/>
            </a:pPr>
            <a:r>
              <a:rPr lang="en-US" sz="1400" dirty="0">
                <a:latin typeface="Verdana" panose="020B0604030504040204" pitchFamily="34" charset="0"/>
                <a:ea typeface="Verdana" panose="020B0604030504040204" pitchFamily="34" charset="0"/>
                <a:cs typeface="Verdana" panose="020B0604030504040204" pitchFamily="34" charset="0"/>
              </a:rPr>
              <a:t>DOT and FAA regulations</a:t>
            </a:r>
            <a:r>
              <a:rPr lang="en-US" sz="1400" baseline="0" dirty="0">
                <a:latin typeface="Verdana" panose="020B0604030504040204" pitchFamily="34" charset="0"/>
                <a:ea typeface="Verdana" panose="020B0604030504040204" pitchFamily="34" charset="0"/>
                <a:cs typeface="Verdana" panose="020B0604030504040204" pitchFamily="34" charset="0"/>
              </a:rPr>
              <a:t> should be consulted for specifics of use.</a:t>
            </a:r>
          </a:p>
          <a:p>
            <a:pPr defTabSz="931774">
              <a:defRPr/>
            </a:pPr>
            <a:endParaRPr lang="en-US" sz="1400" dirty="0">
              <a:latin typeface="Verdana" panose="020B0604030504040204" pitchFamily="34" charset="0"/>
              <a:ea typeface="Verdana" panose="020B0604030504040204" pitchFamily="34" charset="0"/>
              <a:cs typeface="Verdana" panose="020B0604030504040204" pitchFamily="34" charset="0"/>
            </a:endParaRPr>
          </a:p>
          <a:p>
            <a:pPr defTabSz="931774">
              <a:defRPr/>
            </a:pPr>
            <a:r>
              <a:rPr lang="en-US" sz="1400" dirty="0">
                <a:latin typeface="Verdana" panose="020B0604030504040204" pitchFamily="34" charset="0"/>
                <a:ea typeface="Verdana" panose="020B0604030504040204" pitchFamily="34" charset="0"/>
                <a:cs typeface="Verdana" panose="020B0604030504040204" pitchFamily="34" charset="0"/>
              </a:rPr>
              <a:t>Pictures:</a:t>
            </a:r>
            <a:r>
              <a:rPr lang="en-US" sz="1400" baseline="0" dirty="0">
                <a:latin typeface="Verdana" panose="020B0604030504040204" pitchFamily="34" charset="0"/>
                <a:ea typeface="Verdana" panose="020B0604030504040204" pitchFamily="34" charset="0"/>
                <a:cs typeface="Verdana" panose="020B0604030504040204" pitchFamily="34" charset="0"/>
              </a:rPr>
              <a:t> rinj.com</a:t>
            </a:r>
          </a:p>
          <a:p>
            <a:pPr defTabSz="931774">
              <a:defRPr/>
            </a:pPr>
            <a:r>
              <a:rPr lang="en-US" sz="1400" dirty="0">
                <a:latin typeface="Verdana" panose="020B0604030504040204" pitchFamily="34" charset="0"/>
                <a:ea typeface="Verdana" panose="020B0604030504040204" pitchFamily="34" charset="0"/>
                <a:cs typeface="Verdana" panose="020B0604030504040204" pitchFamily="34" charset="0"/>
              </a:rPr>
              <a:t>blog.airgeorgian.ca</a:t>
            </a:r>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37</a:t>
            </a:fld>
            <a:endParaRPr lang="en-US" dirty="0"/>
          </a:p>
        </p:txBody>
      </p:sp>
    </p:spTree>
    <p:extLst>
      <p:ext uri="{BB962C8B-B14F-4D97-AF65-F5344CB8AC3E}">
        <p14:creationId xmlns:p14="http://schemas.microsoft.com/office/powerpoint/2010/main" val="226004277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31774" rtl="0" eaLnBrk="0" fontAlgn="base" latinLnBrk="0" hangingPunct="0">
              <a:lnSpc>
                <a:spcPct val="100000"/>
              </a:lnSpc>
              <a:spcBef>
                <a:spcPct val="30000"/>
              </a:spcBef>
              <a:spcAft>
                <a:spcPct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Employers should become proactive since more employees may become involved due to having medical marijuana recommended for certain issues.  It’s a wise idea to be prepared and take the necessary steps ahead of experiencing any problems that could arise.</a:t>
            </a:r>
          </a:p>
          <a:p>
            <a:pPr marL="0" marR="0" indent="0" algn="l" defTabSz="931774" rtl="0" eaLnBrk="0" fontAlgn="base" latinLnBrk="0" hangingPunct="0">
              <a:lnSpc>
                <a:spcPct val="100000"/>
              </a:lnSpc>
              <a:spcBef>
                <a:spcPct val="30000"/>
              </a:spcBef>
              <a:spcAft>
                <a:spcPct val="0"/>
              </a:spcAft>
              <a:buClrTx/>
              <a:buSzTx/>
              <a:buFontTx/>
              <a:buNone/>
              <a:tabLst/>
              <a:defRPr/>
            </a:pPr>
            <a:endParaRPr lang="en-US" sz="1400" u="none" kern="1200" dirty="0">
              <a:solidFill>
                <a:schemeClr val="tx1"/>
              </a:solidFill>
              <a:effectLst/>
              <a:latin typeface="Verdana" panose="020B0604030504040204" pitchFamily="34" charset="0"/>
              <a:ea typeface="Verdana" panose="020B0604030504040204" pitchFamily="34" charset="0"/>
              <a:cs typeface="Verdana" panose="020B0604030504040204" pitchFamily="34" charset="0"/>
              <a:hlinkClick r:id="rId3"/>
            </a:endParaRPr>
          </a:p>
          <a:p>
            <a:pPr marL="0" marR="0" indent="0" algn="l" defTabSz="931774" rtl="0" eaLnBrk="0" fontAlgn="base" latinLnBrk="0" hangingPunct="0">
              <a:lnSpc>
                <a:spcPct val="100000"/>
              </a:lnSpc>
              <a:spcBef>
                <a:spcPct val="30000"/>
              </a:spcBef>
              <a:spcAft>
                <a:spcPct val="0"/>
              </a:spcAft>
              <a:buClrTx/>
              <a:buSzTx/>
              <a:buFontTx/>
              <a:buNone/>
              <a:tabLst/>
              <a:defRPr/>
            </a:pPr>
            <a:r>
              <a:rPr lang="en-US" sz="1400" u="sng" kern="1200" dirty="0">
                <a:solidFill>
                  <a:schemeClr val="tx1"/>
                </a:solidFill>
                <a:effectLst/>
                <a:latin typeface="Verdana" panose="020B0604030504040204" pitchFamily="34" charset="0"/>
                <a:ea typeface="Verdana" panose="020B0604030504040204" pitchFamily="34" charset="0"/>
                <a:cs typeface="Verdana" panose="020B0604030504040204" pitchFamily="34" charset="0"/>
                <a:hlinkClick r:id="rId3"/>
              </a:rPr>
              <a:t>http://www.workplacemedical.com/medical-marijuna-workplace-safety-hazard/</a:t>
            </a:r>
            <a:endParaRPr lang="en-US" sz="1400" kern="1200" dirty="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p>
            <a:pPr defTabSz="931774">
              <a:defRPr/>
            </a:pPr>
            <a:endParaRPr lang="en-US" sz="1400" dirty="0">
              <a:latin typeface="Verdana" panose="020B0604030504040204" pitchFamily="34" charset="0"/>
              <a:ea typeface="Verdana" panose="020B0604030504040204" pitchFamily="34" charset="0"/>
              <a:cs typeface="Verdana" panose="020B0604030504040204" pitchFamily="34" charset="0"/>
            </a:endParaRPr>
          </a:p>
          <a:p>
            <a:pPr defTabSz="931774">
              <a:defRPr/>
            </a:pPr>
            <a:r>
              <a:rPr lang="en-US" sz="1400" dirty="0">
                <a:latin typeface="Verdana" panose="020B0604030504040204" pitchFamily="34" charset="0"/>
                <a:ea typeface="Verdana" panose="020B0604030504040204" pitchFamily="34" charset="0"/>
                <a:cs typeface="Verdana" panose="020B0604030504040204" pitchFamily="34" charset="0"/>
              </a:rPr>
              <a:t>Picture: alliantcreditunion.org</a:t>
            </a:r>
          </a:p>
          <a:p>
            <a:pPr defTabSz="931774">
              <a:defRPr/>
            </a:pPr>
            <a:endParaRPr lang="en-US" sz="1400" dirty="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38</a:t>
            </a:fld>
            <a:endParaRPr lang="en-US" dirty="0"/>
          </a:p>
        </p:txBody>
      </p:sp>
    </p:spTree>
    <p:extLst>
      <p:ext uri="{BB962C8B-B14F-4D97-AF65-F5344CB8AC3E}">
        <p14:creationId xmlns:p14="http://schemas.microsoft.com/office/powerpoint/2010/main" val="226004277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31774" rtl="0" eaLnBrk="0" fontAlgn="base" latinLnBrk="0" hangingPunct="0">
              <a:lnSpc>
                <a:spcPct val="100000"/>
              </a:lnSpc>
              <a:spcBef>
                <a:spcPct val="30000"/>
              </a:spcBef>
              <a:spcAft>
                <a:spcPct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Company drug and alcohol policies should be comprehensive and easy to understand as well as being consistently enforced for any violations of the policy that may occur.</a:t>
            </a:r>
          </a:p>
          <a:p>
            <a:pPr defTabSz="931774">
              <a:defRPr/>
            </a:pPr>
            <a:endParaRPr lang="en-US" sz="1400" dirty="0">
              <a:latin typeface="Verdana" panose="020B0604030504040204" pitchFamily="34" charset="0"/>
              <a:ea typeface="Verdana" panose="020B0604030504040204" pitchFamily="34" charset="0"/>
              <a:cs typeface="Verdana" panose="020B0604030504040204" pitchFamily="34" charset="0"/>
            </a:endParaRPr>
          </a:p>
          <a:p>
            <a:pPr defTabSz="931774">
              <a:defRPr/>
            </a:pPr>
            <a:r>
              <a:rPr lang="en-US" sz="1400" dirty="0">
                <a:latin typeface="Verdana" panose="020B0604030504040204" pitchFamily="34" charset="0"/>
                <a:ea typeface="Verdana" panose="020B0604030504040204" pitchFamily="34" charset="0"/>
                <a:cs typeface="Verdana" panose="020B0604030504040204" pitchFamily="34" charset="0"/>
              </a:rPr>
              <a:t>Picture: blog.bradfordpublishing.com</a:t>
            </a:r>
          </a:p>
          <a:p>
            <a:pPr defTabSz="931774">
              <a:defRPr/>
            </a:pPr>
            <a:endParaRPr lang="en-US" sz="1400" dirty="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39</a:t>
            </a:fld>
            <a:endParaRPr lang="en-US" dirty="0"/>
          </a:p>
        </p:txBody>
      </p:sp>
    </p:spTree>
    <p:extLst>
      <p:ext uri="{BB962C8B-B14F-4D97-AF65-F5344CB8AC3E}">
        <p14:creationId xmlns:p14="http://schemas.microsoft.com/office/powerpoint/2010/main" val="22600427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0" fontAlgn="base" latinLnBrk="0" hangingPunct="0">
              <a:lnSpc>
                <a:spcPct val="100000"/>
              </a:lnSpc>
              <a:spcBef>
                <a:spcPts val="0"/>
              </a:spcBef>
              <a:spcAft>
                <a:spcPct val="0"/>
              </a:spcAft>
              <a:buClrTx/>
              <a:buSzTx/>
              <a:buFontTx/>
              <a:buNone/>
              <a:tabLst/>
              <a:defRPr/>
            </a:pPr>
            <a:endParaRPr lang="en-US" sz="1400" dirty="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4</a:t>
            </a:fld>
            <a:endParaRPr lang="en-US" dirty="0"/>
          </a:p>
        </p:txBody>
      </p:sp>
    </p:spTree>
    <p:extLst>
      <p:ext uri="{BB962C8B-B14F-4D97-AF65-F5344CB8AC3E}">
        <p14:creationId xmlns:p14="http://schemas.microsoft.com/office/powerpoint/2010/main" val="397874862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400" kern="120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As it is difficult to measure individual sensitivities to the drug, a physician knowledgeable about occupational health, who also understands the potential impact of medical marijuana on workplace safety should evaluate the employee to determine if he or she can perform their job safely while taking the drug. The worker’s doctor should also sign off on this evaluation.</a:t>
            </a:r>
          </a:p>
          <a:p>
            <a:pPr fontAlgn="base"/>
            <a:r>
              <a:rPr lang="en-US" sz="1400" kern="120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 </a:t>
            </a:r>
          </a:p>
          <a:p>
            <a:pPr marL="0" marR="0" indent="0" algn="l" defTabSz="931774" rtl="0" eaLnBrk="0" fontAlgn="base" latinLnBrk="0" hangingPunct="0">
              <a:lnSpc>
                <a:spcPct val="100000"/>
              </a:lnSpc>
              <a:spcBef>
                <a:spcPct val="30000"/>
              </a:spcBef>
              <a:spcAft>
                <a:spcPct val="0"/>
              </a:spcAft>
              <a:buClrTx/>
              <a:buSzTx/>
              <a:buFontTx/>
              <a:buNone/>
              <a:tabLst/>
              <a:defRPr/>
            </a:pPr>
            <a:r>
              <a:rPr lang="en-US" sz="1400" u="none" kern="120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Picture: medicalmarijuanainc.com</a:t>
            </a:r>
          </a:p>
          <a:p>
            <a:pPr defTabSz="931774">
              <a:defRPr/>
            </a:pPr>
            <a:endParaRPr lang="en-US" sz="1400" dirty="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40</a:t>
            </a:fld>
            <a:endParaRPr lang="en-US" dirty="0"/>
          </a:p>
        </p:txBody>
      </p:sp>
    </p:spTree>
    <p:extLst>
      <p:ext uri="{BB962C8B-B14F-4D97-AF65-F5344CB8AC3E}">
        <p14:creationId xmlns:p14="http://schemas.microsoft.com/office/powerpoint/2010/main" val="226004277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31774" rtl="0" eaLnBrk="0" fontAlgn="base" latinLnBrk="0" hangingPunct="0">
              <a:lnSpc>
                <a:spcPct val="100000"/>
              </a:lnSpc>
              <a:spcBef>
                <a:spcPct val="30000"/>
              </a:spcBef>
              <a:spcAft>
                <a:spcPct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Medical professionals should become an integral part of the company’s policies and procedures when addressing medical marijuana issues. Employers should establish a good working relationship with medical professionals involved.</a:t>
            </a:r>
          </a:p>
          <a:p>
            <a:pPr marL="0" marR="0" lvl="0" indent="0" algn="l" defTabSz="931774" rtl="0" eaLnBrk="0" fontAlgn="base" latinLnBrk="0" hangingPunct="0">
              <a:lnSpc>
                <a:spcPct val="100000"/>
              </a:lnSpc>
              <a:spcBef>
                <a:spcPct val="30000"/>
              </a:spcBef>
              <a:spcAft>
                <a:spcPct val="0"/>
              </a:spcAft>
              <a:buClrTx/>
              <a:buSzTx/>
              <a:buFontTx/>
              <a:buNone/>
              <a:tabLst/>
              <a:defRPr/>
            </a:pPr>
            <a:endParaRPr lang="en-US" sz="1400" u="sng" kern="1200" dirty="0">
              <a:solidFill>
                <a:schemeClr val="tx1"/>
              </a:solidFill>
              <a:effectLst/>
              <a:latin typeface="Verdana" panose="020B0604030504040204" pitchFamily="34" charset="0"/>
              <a:ea typeface="Verdana" panose="020B0604030504040204" pitchFamily="34" charset="0"/>
              <a:cs typeface="Verdana" panose="020B0604030504040204" pitchFamily="34" charset="0"/>
              <a:hlinkClick r:id="rId3"/>
            </a:endParaRPr>
          </a:p>
          <a:p>
            <a:pPr marL="0" marR="0" indent="0" algn="l" defTabSz="931774" rtl="0" eaLnBrk="0" fontAlgn="base" latinLnBrk="0" hangingPunct="0">
              <a:lnSpc>
                <a:spcPct val="100000"/>
              </a:lnSpc>
              <a:spcBef>
                <a:spcPct val="30000"/>
              </a:spcBef>
              <a:spcAft>
                <a:spcPct val="0"/>
              </a:spcAft>
              <a:buClrTx/>
              <a:buSzTx/>
              <a:buFontTx/>
              <a:buNone/>
              <a:tabLst/>
              <a:defRPr/>
            </a:pPr>
            <a:endParaRPr lang="en-US" sz="1400" u="sng" kern="1200" dirty="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p>
            <a:pPr marL="0" marR="0" indent="0" algn="l" defTabSz="931774" rtl="0" eaLnBrk="0" fontAlgn="base" latinLnBrk="0" hangingPunct="0">
              <a:lnSpc>
                <a:spcPct val="100000"/>
              </a:lnSpc>
              <a:spcBef>
                <a:spcPct val="30000"/>
              </a:spcBef>
              <a:spcAft>
                <a:spcPct val="0"/>
              </a:spcAft>
              <a:buClrTx/>
              <a:buSzTx/>
              <a:buFontTx/>
              <a:buNone/>
              <a:tabLst/>
              <a:defRPr/>
            </a:pPr>
            <a:endParaRPr lang="en-US" sz="1400" u="sng" kern="1200" dirty="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p>
            <a:pPr defTabSz="931774">
              <a:defRPr/>
            </a:pPr>
            <a:endParaRPr lang="en-US" sz="1400" dirty="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41</a:t>
            </a:fld>
            <a:endParaRPr lang="en-US" dirty="0"/>
          </a:p>
        </p:txBody>
      </p:sp>
    </p:spTree>
    <p:extLst>
      <p:ext uri="{BB962C8B-B14F-4D97-AF65-F5344CB8AC3E}">
        <p14:creationId xmlns:p14="http://schemas.microsoft.com/office/powerpoint/2010/main" val="226004277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fontAlgn="base"/>
            <a:r>
              <a:rPr lang="en-US" sz="1400" kern="120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Employers may not discriminate against workers because they are a patient enrolled in a marijuana program or because they test positive for marijuana (if they use it medically).</a:t>
            </a:r>
          </a:p>
          <a:p>
            <a:pPr fontAlgn="base"/>
            <a:endParaRPr lang="en-US" sz="1400" kern="1200" dirty="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p>
            <a:pPr fontAlgn="base"/>
            <a:r>
              <a:rPr lang="en-US" sz="1400" kern="120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You cannot terminate or refuse to hire any person who repeatedly fails drug tests.  Instead, employees who are registered marijuana patients can generally only be terminated for using marijuana if they use or possess marijuana while they are at work or come to work under the influence.</a:t>
            </a:r>
          </a:p>
          <a:p>
            <a:pPr fontAlgn="base"/>
            <a:endParaRPr lang="en-US" sz="1400" kern="1200" dirty="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p>
            <a:pPr fontAlgn="base"/>
            <a:r>
              <a:rPr lang="en-US" sz="1400" kern="120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This policy means that managers can no longer rely on drug tests to weed out all drug users. They must be aware of employee behavior and take action if workers are not acting safely and responsibly.</a:t>
            </a:r>
          </a:p>
          <a:p>
            <a:pPr fontAlgn="base"/>
            <a:endParaRPr lang="en-US" sz="1400" kern="1200" dirty="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p>
            <a:pPr fontAlgn="base"/>
            <a:r>
              <a:rPr lang="en-US" sz="1400" u="sng" kern="1200" dirty="0">
                <a:solidFill>
                  <a:schemeClr val="tx1"/>
                </a:solidFill>
                <a:effectLst/>
                <a:latin typeface="Verdana" panose="020B0604030504040204" pitchFamily="34" charset="0"/>
                <a:ea typeface="Verdana" panose="020B0604030504040204" pitchFamily="34" charset="0"/>
                <a:cs typeface="Verdana" panose="020B0604030504040204" pitchFamily="34" charset="0"/>
                <a:hlinkClick r:id="rId3" tooltip="More about Patrick McGuiness "/>
              </a:rPr>
              <a:t>Patrick McGuiness</a:t>
            </a:r>
            <a:r>
              <a:rPr lang="en-US" sz="1400" kern="120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 on July 29, 2015.</a:t>
            </a:r>
          </a:p>
          <a:p>
            <a:r>
              <a:rPr lang="en-US" sz="1400" u="sng" kern="1200" dirty="0">
                <a:solidFill>
                  <a:schemeClr val="tx1"/>
                </a:solidFill>
                <a:effectLst/>
                <a:latin typeface="Verdana" panose="020B0604030504040204" pitchFamily="34" charset="0"/>
                <a:ea typeface="Verdana" panose="020B0604030504040204" pitchFamily="34" charset="0"/>
                <a:cs typeface="Verdana" panose="020B0604030504040204" pitchFamily="34" charset="0"/>
                <a:hlinkClick r:id="rId4"/>
              </a:rPr>
              <a:t>http://zmattorneys.com/medical-marijuana-and-workplace-safety/</a:t>
            </a:r>
            <a:endParaRPr lang="en-US" sz="1400" kern="1200" dirty="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p>
            <a:r>
              <a:rPr lang="en-US" sz="1400" b="0" kern="120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Medical marijuana and workplace safety</a:t>
            </a:r>
            <a:endParaRPr lang="en-US" sz="1400" b="1" kern="1200" dirty="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p>
            <a:pPr defTabSz="931774">
              <a:defRPr/>
            </a:pPr>
            <a:endParaRPr lang="en-US" sz="1400" dirty="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42</a:t>
            </a:fld>
            <a:endParaRPr lang="en-US" dirty="0"/>
          </a:p>
        </p:txBody>
      </p:sp>
    </p:spTree>
    <p:extLst>
      <p:ext uri="{BB962C8B-B14F-4D97-AF65-F5344CB8AC3E}">
        <p14:creationId xmlns:p14="http://schemas.microsoft.com/office/powerpoint/2010/main" val="226004277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400" dirty="0">
                <a:solidFill>
                  <a:srgbClr val="0718B9"/>
                </a:solidFill>
                <a:latin typeface="Verdana" panose="020B0604030504040204" pitchFamily="34" charset="0"/>
                <a:ea typeface="Verdana" panose="020B0604030504040204" pitchFamily="34" charset="0"/>
                <a:cs typeface="Verdana" panose="020B0604030504040204" pitchFamily="34" charset="0"/>
              </a:rPr>
              <a:t>Does CBD Show Up in a  Workplace Drug Test?</a:t>
            </a:r>
          </a:p>
          <a:p>
            <a:pPr algn="l"/>
            <a:endParaRPr lang="en-US" sz="1400" i="1" dirty="0">
              <a:solidFill>
                <a:srgbClr val="0070C0"/>
              </a:solidFill>
              <a:latin typeface="Verdana" panose="020B0604030504040204" pitchFamily="34" charset="0"/>
              <a:ea typeface="Verdana" panose="020B0604030504040204" pitchFamily="34" charset="0"/>
              <a:cs typeface="Verdana" panose="020B0604030504040204" pitchFamily="34" charset="0"/>
            </a:endParaRPr>
          </a:p>
          <a:p>
            <a:pPr marL="342900" marR="0" lvl="0" indent="-342900" algn="l" defTabSz="914400" rtl="0" eaLnBrk="0" fontAlgn="base" latinLnBrk="0" hangingPunct="0">
              <a:lnSpc>
                <a:spcPct val="100000"/>
              </a:lnSpc>
              <a:spcBef>
                <a:spcPct val="30000"/>
              </a:spcBef>
              <a:spcAft>
                <a:spcPct val="0"/>
              </a:spcAft>
              <a:buClrTx/>
              <a:buSzTx/>
              <a:buFont typeface="Wingdings" panose="05000000000000000000" pitchFamily="2" charset="2"/>
              <a:buChar char="§"/>
              <a:tabLst/>
              <a:defRPr/>
            </a:pPr>
            <a:r>
              <a:rPr lang="en-US" sz="1400" dirty="0">
                <a:solidFill>
                  <a:schemeClr val="tx1"/>
                </a:solidFill>
                <a:latin typeface="Verdana" panose="020B0604030504040204" pitchFamily="34" charset="0"/>
                <a:ea typeface="Verdana" panose="020B0604030504040204" pitchFamily="34" charset="0"/>
                <a:cs typeface="Verdana" panose="020B0604030504040204" pitchFamily="34" charset="0"/>
              </a:rPr>
              <a:t>No.  Drug tests check for THC. Most CBD products only contain trace amounts of THC.  Will not show up on standard drug screens companies perform, as this cannabinoid is not an indication of impairment.</a:t>
            </a:r>
          </a:p>
          <a:p>
            <a:pPr marL="0" marR="0" lvl="0" indent="0" algn="l" defTabSz="914400" rtl="0" eaLnBrk="0" fontAlgn="base" latinLnBrk="0" hangingPunct="0">
              <a:lnSpc>
                <a:spcPct val="100000"/>
              </a:lnSpc>
              <a:spcBef>
                <a:spcPct val="30000"/>
              </a:spcBef>
              <a:spcAft>
                <a:spcPct val="0"/>
              </a:spcAft>
              <a:buClrTx/>
              <a:buSzTx/>
              <a:buFont typeface="Wingdings" panose="05000000000000000000" pitchFamily="2" charset="2"/>
              <a:buNone/>
              <a:tabLst/>
              <a:defRPr/>
            </a:pPr>
            <a:endParaRPr lang="en-US" sz="140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342900" marR="0" lvl="0" indent="-342900" algn="l" defTabSz="914400" rtl="0" eaLnBrk="0" fontAlgn="base" latinLnBrk="0" hangingPunct="0">
              <a:lnSpc>
                <a:spcPct val="100000"/>
              </a:lnSpc>
              <a:spcBef>
                <a:spcPct val="30000"/>
              </a:spcBef>
              <a:spcAft>
                <a:spcPct val="0"/>
              </a:spcAft>
              <a:buClrTx/>
              <a:buSzTx/>
              <a:buFont typeface="Wingdings" panose="05000000000000000000" pitchFamily="2" charset="2"/>
              <a:buChar char="§"/>
              <a:tabLst/>
              <a:defRPr/>
            </a:pPr>
            <a:r>
              <a:rPr lang="en-US" sz="1400" dirty="0">
                <a:solidFill>
                  <a:schemeClr val="tx1"/>
                </a:solidFill>
                <a:latin typeface="Verdana" panose="020B0604030504040204" pitchFamily="34" charset="0"/>
                <a:ea typeface="Verdana" panose="020B0604030504040204" pitchFamily="34" charset="0"/>
                <a:cs typeface="Verdana" panose="020B0604030504040204" pitchFamily="34" charset="0"/>
              </a:rPr>
              <a:t>At most companies the use of CBD for medical purposes is not grounds for dismissal or workplace discipline.</a:t>
            </a:r>
          </a:p>
          <a:p>
            <a:pPr marL="342900" indent="-342900" algn="l">
              <a:buFont typeface="Wingdings" panose="05000000000000000000" pitchFamily="2" charset="2"/>
              <a:buChar char="§"/>
            </a:pPr>
            <a:endParaRPr lang="en-US" sz="140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342900" indent="-342900" algn="l">
              <a:buFont typeface="Wingdings" panose="05000000000000000000" pitchFamily="2" charset="2"/>
              <a:buChar char="§"/>
            </a:pPr>
            <a:r>
              <a:rPr lang="en-US" sz="1400" dirty="0">
                <a:solidFill>
                  <a:schemeClr val="tx1"/>
                </a:solidFill>
                <a:latin typeface="Verdana" panose="020B0604030504040204" pitchFamily="34" charset="0"/>
                <a:ea typeface="Verdana" panose="020B0604030504040204" pitchFamily="34" charset="0"/>
                <a:cs typeface="Verdana" panose="020B0604030504040204" pitchFamily="34" charset="0"/>
              </a:rPr>
              <a:t>Employees should thoroughly acquaint themselves with their Workplace Drug Policy .</a:t>
            </a:r>
          </a:p>
          <a:p>
            <a:pPr fontAlgn="base"/>
            <a:endParaRPr lang="en-US" sz="1400" b="1" kern="1200" dirty="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p>
            <a:pPr fontAlgn="base"/>
            <a:r>
              <a:rPr lang="en-US" sz="1400" b="0" kern="120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https://www.marijuanadoctors.com/blog/does-cbd-show-up-in-a-drug-test/</a:t>
            </a:r>
          </a:p>
          <a:p>
            <a:pPr fontAlgn="base"/>
            <a:endParaRPr lang="en-US" sz="1400" b="0" kern="1200" dirty="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p>
            <a:pPr fontAlgn="base"/>
            <a:endParaRPr lang="en-US" sz="1400" b="0" kern="1200" dirty="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p>
            <a:pPr fontAlgn="base"/>
            <a:endParaRPr lang="en-US" sz="1400" b="0" kern="1200" dirty="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p>
            <a:pPr fontAlgn="base"/>
            <a:endParaRPr lang="en-US" sz="1400" b="1" kern="1200" dirty="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43</a:t>
            </a:fld>
            <a:endParaRPr lang="en-US" dirty="0"/>
          </a:p>
        </p:txBody>
      </p:sp>
    </p:spTree>
    <p:extLst>
      <p:ext uri="{BB962C8B-B14F-4D97-AF65-F5344CB8AC3E}">
        <p14:creationId xmlns:p14="http://schemas.microsoft.com/office/powerpoint/2010/main" val="29417413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a:r>
              <a:rPr lang="en-US" sz="1400" dirty="0">
                <a:solidFill>
                  <a:schemeClr val="tx1"/>
                </a:solidFill>
                <a:latin typeface="Verdana" panose="020B0604030504040204" pitchFamily="34" charset="0"/>
                <a:ea typeface="Verdana" panose="020B0604030504040204" pitchFamily="34" charset="0"/>
                <a:cs typeface="Verdana" panose="020B0604030504040204" pitchFamily="34" charset="0"/>
              </a:rPr>
              <a:t>OSHA regulations should be reviewed since those regarding drug testing and how it can be accomplished have been recently updated.</a:t>
            </a:r>
          </a:p>
          <a:p>
            <a:pPr algn="l"/>
            <a:endParaRPr lang="en-US" sz="140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400" dirty="0">
                <a:solidFill>
                  <a:schemeClr val="tx1"/>
                </a:solidFill>
                <a:latin typeface="Verdana" panose="020B0604030504040204" pitchFamily="34" charset="0"/>
                <a:ea typeface="Verdana" panose="020B0604030504040204" pitchFamily="34" charset="0"/>
                <a:cs typeface="Verdana" panose="020B0604030504040204" pitchFamily="34" charset="0"/>
              </a:rPr>
              <a:t>October 11, 2018:  OSHA does not prohibit post-incident drug testing. Employers who conduct post-incident drug testing do so to promote workplace safety and  health.  Action taken under post-incident drug testing would only violate 29 C.F.R. §1904.35(b)(1)(iv) if employer took the action to penalize the employee for reporting the injury or illness.</a:t>
            </a:r>
          </a:p>
          <a:p>
            <a:pPr fontAlgn="base"/>
            <a:endParaRPr lang="en-US" sz="1400" u="sng" kern="1200" dirty="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p>
            <a:pPr fontAlgn="base"/>
            <a:r>
              <a:rPr lang="en-US" sz="1400" u="none" kern="1200" baseline="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OSHA Position on Position on Workplace Safety Incentive Programs and Post-Incident Drug Testing</a:t>
            </a:r>
          </a:p>
          <a:p>
            <a:pPr fontAlgn="base"/>
            <a:endParaRPr lang="en-US" sz="1400" u="sng" kern="1200" baseline="0" dirty="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p>
            <a:pPr fontAlgn="base"/>
            <a:r>
              <a:rPr lang="en-US" sz="1400" u="sng" kern="1200" baseline="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https://www.osha.gov/laws-regs/standardinterpretations/2018-10-11</a:t>
            </a:r>
          </a:p>
          <a:p>
            <a:pPr fontAlgn="base"/>
            <a:endParaRPr lang="en-US" sz="1400" u="sng" kern="1200" baseline="0" dirty="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p>
            <a:pPr fontAlgn="base"/>
            <a:endParaRPr lang="en-US" sz="1400" u="sng" kern="1200" baseline="0" dirty="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p>
            <a:pPr fontAlgn="base"/>
            <a:endParaRPr lang="en-US" sz="1400" u="sng" kern="1200" baseline="0" dirty="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p>
            <a:pPr fontAlgn="base"/>
            <a:endParaRPr lang="en-US" sz="1400" u="sng" kern="1200" baseline="0" dirty="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44</a:t>
            </a:fld>
            <a:endParaRPr lang="en-US" dirty="0"/>
          </a:p>
        </p:txBody>
      </p:sp>
    </p:spTree>
    <p:extLst>
      <p:ext uri="{BB962C8B-B14F-4D97-AF65-F5344CB8AC3E}">
        <p14:creationId xmlns:p14="http://schemas.microsoft.com/office/powerpoint/2010/main" val="226004277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a:r>
              <a:rPr lang="en-US" sz="1400" dirty="0">
                <a:solidFill>
                  <a:schemeClr val="tx1"/>
                </a:solidFill>
                <a:latin typeface="Verdana" panose="020B0604030504040204" pitchFamily="34" charset="0"/>
                <a:ea typeface="Verdana" panose="020B0604030504040204" pitchFamily="34" charset="0"/>
                <a:cs typeface="Verdana" panose="020B0604030504040204" pitchFamily="34" charset="0"/>
              </a:rPr>
              <a:t>Most instances of workplace drug testing are permissible under 29 C.F.R. §1904.35(b)(1)(iv).  Examples of permissible drug testing include:</a:t>
            </a:r>
          </a:p>
          <a:p>
            <a:pPr algn="l"/>
            <a:endParaRPr lang="en-US" sz="1400" i="1" dirty="0">
              <a:solidFill>
                <a:srgbClr val="0070C0"/>
              </a:solidFill>
              <a:latin typeface="Verdana" panose="020B0604030504040204" pitchFamily="34" charset="0"/>
              <a:ea typeface="Verdana" panose="020B0604030504040204" pitchFamily="34" charset="0"/>
              <a:cs typeface="Verdana" panose="020B0604030504040204" pitchFamily="34" charset="0"/>
            </a:endParaRPr>
          </a:p>
          <a:p>
            <a:pPr marL="342900" indent="-342900" algn="l">
              <a:buFont typeface="Wingdings" panose="05000000000000000000" pitchFamily="2" charset="2"/>
              <a:buChar char="§"/>
            </a:pPr>
            <a:r>
              <a:rPr lang="en-US" sz="1400" dirty="0">
                <a:solidFill>
                  <a:schemeClr val="tx1"/>
                </a:solidFill>
                <a:latin typeface="Verdana" panose="020B0604030504040204" pitchFamily="34" charset="0"/>
                <a:ea typeface="Verdana" panose="020B0604030504040204" pitchFamily="34" charset="0"/>
                <a:cs typeface="Verdana" panose="020B0604030504040204" pitchFamily="34" charset="0"/>
              </a:rPr>
              <a:t>Random drug testing</a:t>
            </a:r>
          </a:p>
          <a:p>
            <a:pPr marL="342900" indent="-342900" algn="l">
              <a:buFont typeface="Wingdings" panose="05000000000000000000" pitchFamily="2" charset="2"/>
              <a:buChar char="§"/>
            </a:pPr>
            <a:r>
              <a:rPr lang="en-US" sz="1400" dirty="0">
                <a:solidFill>
                  <a:schemeClr val="tx1"/>
                </a:solidFill>
                <a:latin typeface="Verdana" panose="020B0604030504040204" pitchFamily="34" charset="0"/>
                <a:ea typeface="Verdana" panose="020B0604030504040204" pitchFamily="34" charset="0"/>
                <a:cs typeface="Verdana" panose="020B0604030504040204" pitchFamily="34" charset="0"/>
              </a:rPr>
              <a:t>Drug testing unrelated to reporting of work-related injury or illness</a:t>
            </a:r>
          </a:p>
          <a:p>
            <a:pPr marL="342900" indent="-342900" algn="l">
              <a:buFont typeface="Wingdings" panose="05000000000000000000" pitchFamily="2" charset="2"/>
              <a:buChar char="§"/>
            </a:pPr>
            <a:r>
              <a:rPr lang="en-US" sz="1400" dirty="0">
                <a:solidFill>
                  <a:schemeClr val="tx1"/>
                </a:solidFill>
                <a:latin typeface="Verdana" panose="020B0604030504040204" pitchFamily="34" charset="0"/>
                <a:ea typeface="Verdana" panose="020B0604030504040204" pitchFamily="34" charset="0"/>
                <a:cs typeface="Verdana" panose="020B0604030504040204" pitchFamily="34" charset="0"/>
              </a:rPr>
              <a:t>Drug testing under state workers’ compensation law</a:t>
            </a:r>
          </a:p>
          <a:p>
            <a:pPr marL="342900" indent="-342900" algn="l">
              <a:buFont typeface="Wingdings" panose="05000000000000000000" pitchFamily="2" charset="2"/>
              <a:buChar char="§"/>
            </a:pPr>
            <a:r>
              <a:rPr lang="en-US" sz="1400" dirty="0">
                <a:solidFill>
                  <a:schemeClr val="tx1"/>
                </a:solidFill>
                <a:latin typeface="Verdana" panose="020B0604030504040204" pitchFamily="34" charset="0"/>
                <a:ea typeface="Verdana" panose="020B0604030504040204" pitchFamily="34" charset="0"/>
                <a:cs typeface="Verdana" panose="020B0604030504040204" pitchFamily="34" charset="0"/>
              </a:rPr>
              <a:t>Drug testing under federal law, such as a U.S. Department of Transportation rule</a:t>
            </a:r>
          </a:p>
          <a:p>
            <a:pPr fontAlgn="base"/>
            <a:endParaRPr lang="en-US" sz="1400" u="sng" kern="1200" dirty="0">
              <a:solidFill>
                <a:schemeClr val="tx1"/>
              </a:solidFill>
              <a:effectLst/>
              <a:latin typeface="Verdana" panose="020B0604030504040204" pitchFamily="34" charset="0"/>
              <a:ea typeface="Verdana" panose="020B0604030504040204" pitchFamily="34" charset="0"/>
              <a:cs typeface="Verdana" panose="020B0604030504040204" pitchFamily="34" charset="0"/>
              <a:hlinkClick r:id="rId3" tooltip="More about Patrick McGuiness "/>
            </a:endParaRPr>
          </a:p>
          <a:p>
            <a:pPr fontAlgn="base"/>
            <a:r>
              <a:rPr lang="en-US" sz="1400" u="none" kern="1200" baseline="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OSHA Position on Position on Workplace Safety Incentive Programs and Post-Incident Drug Testing</a:t>
            </a:r>
          </a:p>
          <a:p>
            <a:pPr fontAlgn="base"/>
            <a:endParaRPr lang="en-US" sz="1400" u="sng" kern="1200" baseline="0" dirty="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p>
            <a:pPr fontAlgn="base"/>
            <a:r>
              <a:rPr lang="en-US" sz="1400" u="sng" kern="1200" baseline="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https://www.osha.gov/laws-regs/standardinterpretations/2018-10-11</a:t>
            </a:r>
          </a:p>
          <a:p>
            <a:pPr fontAlgn="base"/>
            <a:endParaRPr lang="en-US" sz="1400" u="sng" kern="1200" baseline="0" dirty="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p>
            <a:pPr fontAlgn="base"/>
            <a:endParaRPr lang="en-US" sz="1400" u="sng" kern="1200" baseline="0" dirty="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p>
            <a:pPr fontAlgn="base"/>
            <a:endParaRPr lang="en-US" sz="1400" u="sng" kern="1200" baseline="0" dirty="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p>
            <a:pPr fontAlgn="base"/>
            <a:endParaRPr lang="en-US" sz="1400" u="sng" kern="1200" baseline="0" dirty="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45</a:t>
            </a:fld>
            <a:endParaRPr lang="en-US" dirty="0"/>
          </a:p>
        </p:txBody>
      </p:sp>
    </p:spTree>
    <p:extLst>
      <p:ext uri="{BB962C8B-B14F-4D97-AF65-F5344CB8AC3E}">
        <p14:creationId xmlns:p14="http://schemas.microsoft.com/office/powerpoint/2010/main" val="340889804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a:r>
              <a:rPr lang="en-US" sz="1400" dirty="0">
                <a:solidFill>
                  <a:schemeClr val="tx1"/>
                </a:solidFill>
                <a:latin typeface="Verdana" panose="020B0604030504040204" pitchFamily="34" charset="0"/>
                <a:ea typeface="Verdana" panose="020B0604030504040204" pitchFamily="34" charset="0"/>
                <a:cs typeface="Verdana" panose="020B0604030504040204" pitchFamily="34" charset="0"/>
              </a:rPr>
              <a:t>Examples of permissible drug testing include:</a:t>
            </a:r>
          </a:p>
          <a:p>
            <a:pPr algn="l"/>
            <a:endParaRPr lang="en-US" sz="1400" i="1" dirty="0">
              <a:solidFill>
                <a:srgbClr val="0070C0"/>
              </a:solidFill>
              <a:latin typeface="Verdana" panose="020B0604030504040204" pitchFamily="34" charset="0"/>
              <a:ea typeface="Verdana" panose="020B0604030504040204" pitchFamily="34" charset="0"/>
              <a:cs typeface="Verdana" panose="020B0604030504040204" pitchFamily="34" charset="0"/>
            </a:endParaRPr>
          </a:p>
          <a:p>
            <a:pPr marL="342900" indent="-342900" algn="l">
              <a:buFont typeface="Wingdings" panose="05000000000000000000" pitchFamily="2" charset="2"/>
              <a:buChar char="§"/>
            </a:pPr>
            <a:r>
              <a:rPr lang="en-US" sz="1400" dirty="0">
                <a:solidFill>
                  <a:schemeClr val="tx1"/>
                </a:solidFill>
                <a:latin typeface="Verdana" panose="020B0604030504040204" pitchFamily="34" charset="0"/>
                <a:ea typeface="Verdana" panose="020B0604030504040204" pitchFamily="34" charset="0"/>
                <a:cs typeface="Verdana" panose="020B0604030504040204" pitchFamily="34" charset="0"/>
              </a:rPr>
              <a:t>Drug testing to evaluate the root cause of a workplace incident that harmed or could have harmed employees.  If the employer chooses to use drug testing to investigate the incident, the employer should test all employees whose conduct could have contributed to the incident, not just the employees who reported injuries.</a:t>
            </a:r>
          </a:p>
          <a:p>
            <a:pPr fontAlgn="base"/>
            <a:endParaRPr lang="en-US" sz="1400" u="none" kern="1200" baseline="0" dirty="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p>
            <a:pPr fontAlgn="base"/>
            <a:r>
              <a:rPr lang="en-US" sz="1400" u="none" kern="1200" baseline="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OSHA Position on Position on Workplace Safety Incentive Programs and Post-Incident Drug Testing</a:t>
            </a:r>
          </a:p>
          <a:p>
            <a:pPr fontAlgn="base"/>
            <a:endParaRPr lang="en-US" sz="1400" u="sng" kern="1200" baseline="0" dirty="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p>
            <a:pPr fontAlgn="base"/>
            <a:r>
              <a:rPr lang="en-US" sz="1400" u="sng" kern="1200" baseline="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https://www.osha.gov/laws-regs/standardinterpretations/2018-10-11</a:t>
            </a:r>
          </a:p>
          <a:p>
            <a:pPr fontAlgn="base"/>
            <a:endParaRPr lang="en-US" sz="1400" u="sng" kern="1200" baseline="0" dirty="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p>
            <a:pPr fontAlgn="base"/>
            <a:endParaRPr lang="en-US" sz="1400" u="sng" kern="1200" baseline="0" dirty="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p>
            <a:pPr fontAlgn="base"/>
            <a:endParaRPr lang="en-US" sz="1400" u="sng" kern="1200" baseline="0" dirty="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p>
            <a:pPr fontAlgn="base"/>
            <a:endParaRPr lang="en-US" sz="1400" u="sng" kern="1200" baseline="0" dirty="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46</a:t>
            </a:fld>
            <a:endParaRPr lang="en-US" dirty="0"/>
          </a:p>
        </p:txBody>
      </p:sp>
    </p:spTree>
    <p:extLst>
      <p:ext uri="{BB962C8B-B14F-4D97-AF65-F5344CB8AC3E}">
        <p14:creationId xmlns:p14="http://schemas.microsoft.com/office/powerpoint/2010/main" val="232926686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400" kern="120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You cannot discriminate against workers for using medical marijuana in their off hours, companies may bar workers from bringing marijuana to the office or worksite, and they can ban them from coming to work under the influence.</a:t>
            </a:r>
          </a:p>
          <a:p>
            <a:pPr fontAlgn="base"/>
            <a:r>
              <a:rPr lang="en-US" sz="1400" kern="120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 </a:t>
            </a:r>
          </a:p>
          <a:p>
            <a:pPr fontAlgn="base"/>
            <a:r>
              <a:rPr lang="en-US" sz="1400" u="sng" kern="1200" dirty="0">
                <a:solidFill>
                  <a:schemeClr val="tx1"/>
                </a:solidFill>
                <a:effectLst/>
                <a:latin typeface="Verdana" panose="020B0604030504040204" pitchFamily="34" charset="0"/>
                <a:ea typeface="Verdana" panose="020B0604030504040204" pitchFamily="34" charset="0"/>
                <a:cs typeface="Verdana" panose="020B0604030504040204" pitchFamily="34" charset="0"/>
                <a:hlinkClick r:id="rId3" tooltip="More about Patrick McGuiness "/>
              </a:rPr>
              <a:t>Patrick McGuiness</a:t>
            </a:r>
            <a:r>
              <a:rPr lang="en-US" sz="1400" kern="120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 on July 29, 2015.</a:t>
            </a:r>
          </a:p>
          <a:p>
            <a:r>
              <a:rPr lang="en-US" sz="1400" u="sng" kern="1200" dirty="0">
                <a:solidFill>
                  <a:schemeClr val="tx1"/>
                </a:solidFill>
                <a:effectLst/>
                <a:latin typeface="Verdana" panose="020B0604030504040204" pitchFamily="34" charset="0"/>
                <a:ea typeface="Verdana" panose="020B0604030504040204" pitchFamily="34" charset="0"/>
                <a:cs typeface="Verdana" panose="020B0604030504040204" pitchFamily="34" charset="0"/>
                <a:hlinkClick r:id="rId4"/>
              </a:rPr>
              <a:t>http://zmattorneys.com/medical-marijuana-and-workplace-safety/</a:t>
            </a:r>
            <a:endParaRPr lang="en-US" sz="1400" kern="1200" dirty="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p>
            <a:r>
              <a:rPr lang="en-US" sz="1400" b="0" kern="120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Medical marijuana and workplace safety</a:t>
            </a:r>
            <a:endParaRPr lang="en-US" sz="1400" b="1" kern="1200" dirty="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p>
            <a:pPr fontAlgn="base"/>
            <a:r>
              <a:rPr lang="en-US" sz="1400" u="sng" kern="1200" dirty="0">
                <a:solidFill>
                  <a:schemeClr val="tx1"/>
                </a:solidFill>
                <a:effectLst/>
                <a:latin typeface="Verdana" panose="020B0604030504040204" pitchFamily="34" charset="0"/>
                <a:ea typeface="Verdana" panose="020B0604030504040204" pitchFamily="34" charset="0"/>
                <a:cs typeface="Verdana" panose="020B0604030504040204" pitchFamily="34" charset="0"/>
                <a:hlinkClick r:id="rId3" tooltip="More about Patrick McGuiness "/>
              </a:rPr>
              <a:t>Patrick McGuiness</a:t>
            </a:r>
            <a:r>
              <a:rPr lang="en-US" sz="1400" kern="120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 on July 29, 2015.</a:t>
            </a:r>
          </a:p>
          <a:p>
            <a:r>
              <a:rPr lang="en-US" sz="1400" u="sng" kern="1200" dirty="0">
                <a:solidFill>
                  <a:schemeClr val="tx1"/>
                </a:solidFill>
                <a:effectLst/>
                <a:latin typeface="Verdana" panose="020B0604030504040204" pitchFamily="34" charset="0"/>
                <a:ea typeface="Verdana" panose="020B0604030504040204" pitchFamily="34" charset="0"/>
                <a:cs typeface="Verdana" panose="020B0604030504040204" pitchFamily="34" charset="0"/>
                <a:hlinkClick r:id="rId4"/>
              </a:rPr>
              <a:t>http://zmattorneys.com/medical-marijuana-and-workplace-safety/</a:t>
            </a:r>
            <a:endParaRPr lang="en-US" sz="1400" kern="1200" dirty="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p>
            <a:r>
              <a:rPr lang="en-US" sz="1400" b="0" kern="120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Medical marijuana and workplace safety</a:t>
            </a:r>
            <a:endParaRPr lang="en-US" sz="1400" b="1" kern="1200" dirty="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47</a:t>
            </a:fld>
            <a:endParaRPr lang="en-US" dirty="0"/>
          </a:p>
        </p:txBody>
      </p:sp>
    </p:spTree>
    <p:extLst>
      <p:ext uri="{BB962C8B-B14F-4D97-AF65-F5344CB8AC3E}">
        <p14:creationId xmlns:p14="http://schemas.microsoft.com/office/powerpoint/2010/main" val="226004277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kern="120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Workers also should know the rules of their state and their employer, particularly if they are subject to Department of Transportation (DOT) regulations or if their employer has federal contracts – both of which can supersede protections in state laws.</a:t>
            </a:r>
          </a:p>
          <a:p>
            <a:r>
              <a:rPr lang="en-US" sz="1400" kern="120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 </a:t>
            </a:r>
          </a:p>
          <a:p>
            <a:r>
              <a:rPr lang="en-US" sz="1400" u="sng" kern="1200" dirty="0">
                <a:solidFill>
                  <a:schemeClr val="tx1"/>
                </a:solidFill>
                <a:effectLst/>
                <a:latin typeface="Verdana" panose="020B0604030504040204" pitchFamily="34" charset="0"/>
                <a:ea typeface="Verdana" panose="020B0604030504040204" pitchFamily="34" charset="0"/>
                <a:cs typeface="Verdana" panose="020B0604030504040204" pitchFamily="34" charset="0"/>
                <a:hlinkClick r:id="rId3"/>
              </a:rPr>
              <a:t>http://www.safetyandhealthmagazine.com/articles/10987-medical-marijuana-and-workplace-safety</a:t>
            </a:r>
            <a:endParaRPr lang="en-US" sz="1400" kern="1200" dirty="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p>
            <a:pPr defTabSz="931774">
              <a:defRPr/>
            </a:pPr>
            <a:endParaRPr lang="en-US" sz="1400" dirty="0">
              <a:latin typeface="Verdana" panose="020B0604030504040204" pitchFamily="34" charset="0"/>
              <a:ea typeface="Verdana" panose="020B0604030504040204" pitchFamily="34" charset="0"/>
              <a:cs typeface="Verdana" panose="020B0604030504040204" pitchFamily="34" charset="0"/>
            </a:endParaRPr>
          </a:p>
          <a:p>
            <a:pPr defTabSz="931774">
              <a:defRPr/>
            </a:pPr>
            <a:r>
              <a:rPr lang="en-US" sz="1400" dirty="0">
                <a:latin typeface="Verdana" panose="020B0604030504040204" pitchFamily="34" charset="0"/>
                <a:ea typeface="Verdana" panose="020B0604030504040204" pitchFamily="34" charset="0"/>
                <a:cs typeface="Verdana" panose="020B0604030504040204" pitchFamily="34" charset="0"/>
              </a:rPr>
              <a:t>Picture: nationaldrugscreening.com</a:t>
            </a:r>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48</a:t>
            </a:fld>
            <a:endParaRPr lang="en-US" dirty="0"/>
          </a:p>
        </p:txBody>
      </p:sp>
    </p:spTree>
    <p:extLst>
      <p:ext uri="{BB962C8B-B14F-4D97-AF65-F5344CB8AC3E}">
        <p14:creationId xmlns:p14="http://schemas.microsoft.com/office/powerpoint/2010/main" val="226004277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sz="1400" kern="120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Coats</a:t>
            </a:r>
            <a:r>
              <a:rPr lang="en-US" sz="1400" kern="1200" baseline="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 v. Dish Network:</a:t>
            </a:r>
          </a:p>
          <a:p>
            <a:endParaRPr lang="en-US" sz="1400" kern="1200" baseline="0" dirty="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p>
            <a:r>
              <a:rPr lang="en-US" sz="1400" kern="120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Plaintiff, a quadriplegic </a:t>
            </a:r>
            <a:r>
              <a:rPr lang="en-US" sz="1400" u="sng" kern="120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licensed to take medical marijuana</a:t>
            </a:r>
            <a:r>
              <a:rPr lang="en-US" sz="1400" kern="120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a:t>
            </a:r>
          </a:p>
          <a:p>
            <a:endParaRPr lang="en-US" sz="1400" kern="1200" dirty="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p>
            <a:r>
              <a:rPr lang="en-US" sz="1400" kern="120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After he failed a drug test, Dish Network fired him from his job as a customer service representative.</a:t>
            </a:r>
          </a:p>
          <a:p>
            <a:endParaRPr lang="en-US" sz="1400" kern="1200" dirty="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p>
            <a:r>
              <a:rPr lang="en-US" sz="1400" kern="120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Plaintiff sued the company, but the state’s Court of Appeals sided with Dish Network.</a:t>
            </a:r>
          </a:p>
          <a:p>
            <a:endParaRPr lang="en-US" sz="1400" kern="1200" dirty="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p>
            <a:r>
              <a:rPr lang="en-US" sz="1400" kern="120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At press time, the case was pending in the Colorado Supreme Court.</a:t>
            </a:r>
          </a:p>
          <a:p>
            <a:endParaRPr lang="en-US" sz="1400" kern="1200" dirty="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p>
            <a:r>
              <a:rPr lang="en-US" sz="1400" kern="120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In June 2015, the Colorado Supreme Court ruled against Mr. Coats.</a:t>
            </a:r>
          </a:p>
          <a:p>
            <a:endParaRPr lang="en-US" sz="1400" kern="1200" dirty="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p>
            <a:r>
              <a:rPr lang="en-US" sz="1400" u="sng" kern="1200" dirty="0">
                <a:solidFill>
                  <a:schemeClr val="tx1"/>
                </a:solidFill>
                <a:effectLst/>
                <a:latin typeface="Verdana" panose="020B0604030504040204" pitchFamily="34" charset="0"/>
                <a:ea typeface="Verdana" panose="020B0604030504040204" pitchFamily="34" charset="0"/>
                <a:cs typeface="Verdana" panose="020B0604030504040204" pitchFamily="34" charset="0"/>
                <a:hlinkClick r:id="rId3"/>
              </a:rPr>
              <a:t>http://www.safetyandhealthmagazine.com/articles/10987-medical-marijuana-and-workplace-safety</a:t>
            </a:r>
            <a:endParaRPr lang="en-US" sz="1400" kern="1200" dirty="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p>
            <a:pPr defTabSz="931774">
              <a:defRPr/>
            </a:pPr>
            <a:endParaRPr lang="en-US" sz="1400" dirty="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49</a:t>
            </a:fld>
            <a:endParaRPr lang="en-US" dirty="0"/>
          </a:p>
        </p:txBody>
      </p:sp>
    </p:spTree>
    <p:extLst>
      <p:ext uri="{BB962C8B-B14F-4D97-AF65-F5344CB8AC3E}">
        <p14:creationId xmlns:p14="http://schemas.microsoft.com/office/powerpoint/2010/main" val="22600427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74">
              <a:defRPr/>
            </a:pPr>
            <a:r>
              <a:rPr lang="en-US" sz="1400" dirty="0">
                <a:latin typeface="Verdana" panose="020B0604030504040204" pitchFamily="34" charset="0"/>
                <a:ea typeface="Verdana" panose="020B0604030504040204" pitchFamily="34" charset="0"/>
                <a:cs typeface="Verdana" panose="020B0604030504040204" pitchFamily="34" charset="0"/>
              </a:rPr>
              <a:t>Objectives:</a:t>
            </a:r>
          </a:p>
          <a:p>
            <a:pPr defTabSz="931774">
              <a:defRPr/>
            </a:pPr>
            <a:endParaRPr lang="en-US" sz="1400" dirty="0">
              <a:latin typeface="Verdana" panose="020B0604030504040204" pitchFamily="34" charset="0"/>
              <a:ea typeface="Verdana" panose="020B0604030504040204" pitchFamily="34" charset="0"/>
              <a:cs typeface="Verdana" panose="020B0604030504040204" pitchFamily="34" charset="0"/>
            </a:endParaRPr>
          </a:p>
          <a:p>
            <a:pPr marL="342900" indent="-342900" algn="l">
              <a:buFont typeface="Wingdings" panose="05000000000000000000" pitchFamily="2" charset="2"/>
              <a:buChar char="§"/>
            </a:pPr>
            <a:r>
              <a:rPr lang="en-US" sz="1400" dirty="0">
                <a:solidFill>
                  <a:schemeClr val="tx1"/>
                </a:solidFill>
              </a:rPr>
              <a:t>Understand and define the distinction between marijuana and “medical marijuana.”</a:t>
            </a:r>
          </a:p>
          <a:p>
            <a:pPr marL="342900" indent="-342900" algn="l">
              <a:buFont typeface="Wingdings" panose="05000000000000000000" pitchFamily="2" charset="2"/>
              <a:buChar char="§"/>
            </a:pPr>
            <a:r>
              <a:rPr lang="en-US" sz="1400" dirty="0">
                <a:solidFill>
                  <a:schemeClr val="tx1"/>
                </a:solidFill>
              </a:rPr>
              <a:t>Describe various conditions when medical marijuana is used.</a:t>
            </a:r>
          </a:p>
          <a:p>
            <a:pPr marL="342900" indent="-342900" algn="l">
              <a:buFont typeface="Wingdings" panose="05000000000000000000" pitchFamily="2" charset="2"/>
              <a:buChar char="§"/>
            </a:pPr>
            <a:r>
              <a:rPr lang="en-US" sz="1400" dirty="0">
                <a:solidFill>
                  <a:schemeClr val="tx1"/>
                </a:solidFill>
              </a:rPr>
              <a:t>Describe some of the precautions for use and symptoms or conditions which may be aggravated by such use.  </a:t>
            </a:r>
          </a:p>
          <a:p>
            <a:pPr defTabSz="931774">
              <a:defRPr/>
            </a:pPr>
            <a:endParaRPr lang="en-US" sz="1400" dirty="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5</a:t>
            </a:fld>
            <a:endParaRPr lang="en-US" dirty="0"/>
          </a:p>
        </p:txBody>
      </p:sp>
    </p:spTree>
    <p:extLst>
      <p:ext uri="{BB962C8B-B14F-4D97-AF65-F5344CB8AC3E}">
        <p14:creationId xmlns:p14="http://schemas.microsoft.com/office/powerpoint/2010/main" val="285682152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74">
              <a:defRPr/>
            </a:pPr>
            <a:r>
              <a:rPr lang="en-US" sz="1400" b="1" dirty="0">
                <a:latin typeface="Verdana" panose="020B0604030504040204" pitchFamily="34" charset="0"/>
                <a:ea typeface="Verdana" panose="020B0604030504040204" pitchFamily="34" charset="0"/>
                <a:cs typeface="Verdana" panose="020B0604030504040204" pitchFamily="34" charset="0"/>
              </a:rPr>
              <a:t>Predictors of What is to Come:</a:t>
            </a:r>
          </a:p>
          <a:p>
            <a:pPr defTabSz="931774">
              <a:defRPr/>
            </a:pPr>
            <a:endParaRPr lang="en-US" sz="1400" dirty="0">
              <a:latin typeface="Verdana" panose="020B0604030504040204" pitchFamily="34" charset="0"/>
              <a:ea typeface="Verdana" panose="020B0604030504040204" pitchFamily="34" charset="0"/>
              <a:cs typeface="Verdana" panose="020B0604030504040204" pitchFamily="34" charset="0"/>
            </a:endParaRPr>
          </a:p>
          <a:p>
            <a:pPr marL="342900" indent="-342900" algn="just">
              <a:buFont typeface="Wingdings" panose="05000000000000000000" pitchFamily="2" charset="2"/>
              <a:buChar char="§"/>
            </a:pPr>
            <a:r>
              <a:rPr lang="en-US" sz="1400" dirty="0">
                <a:solidFill>
                  <a:schemeClr val="tx1"/>
                </a:solidFill>
                <a:latin typeface="Verdana" panose="020B0604030504040204" pitchFamily="34" charset="0"/>
                <a:ea typeface="Verdana" panose="020B0604030504040204" pitchFamily="34" charset="0"/>
                <a:cs typeface="Verdana" panose="020B0604030504040204" pitchFamily="34" charset="0"/>
              </a:rPr>
              <a:t>In 2015, the Colorado Supreme Court decided that the termination of an employee using medical marijuana was justified because marijuana is still illegal under federal law.</a:t>
            </a:r>
          </a:p>
          <a:p>
            <a:pPr marL="342900" indent="-342900" algn="just">
              <a:buFont typeface="Wingdings" panose="05000000000000000000" pitchFamily="2" charset="2"/>
              <a:buChar char="§"/>
            </a:pPr>
            <a:endParaRPr lang="en-US" sz="140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342900" indent="-342900" algn="just">
              <a:buFont typeface="Wingdings" panose="05000000000000000000" pitchFamily="2" charset="2"/>
              <a:buChar char="§"/>
            </a:pPr>
            <a:r>
              <a:rPr lang="en-US" sz="1400" dirty="0">
                <a:solidFill>
                  <a:schemeClr val="tx1"/>
                </a:solidFill>
                <a:latin typeface="Verdana" panose="020B0604030504040204" pitchFamily="34" charset="0"/>
                <a:ea typeface="Verdana" panose="020B0604030504040204" pitchFamily="34" charset="0"/>
                <a:cs typeface="Verdana" panose="020B0604030504040204" pitchFamily="34" charset="0"/>
              </a:rPr>
              <a:t>In states that have made medical marijuana legal, employees are finding protection under the state disability laws. The courts were initially in favor of the employer; however, the courts are quickly shifting decisions in favor of the employee.</a:t>
            </a:r>
          </a:p>
          <a:p>
            <a:pPr defTabSz="931774">
              <a:defRPr/>
            </a:pPr>
            <a:endParaRPr lang="en-US" sz="1400" dirty="0">
              <a:latin typeface="Verdana" panose="020B0604030504040204" pitchFamily="34" charset="0"/>
              <a:ea typeface="Verdana" panose="020B0604030504040204" pitchFamily="34" charset="0"/>
              <a:cs typeface="Verdana" panose="020B0604030504040204" pitchFamily="34" charset="0"/>
            </a:endParaRPr>
          </a:p>
          <a:p>
            <a:pPr defTabSz="931774">
              <a:defRPr/>
            </a:pPr>
            <a:endParaRPr lang="en-US" sz="1400" dirty="0">
              <a:latin typeface="Verdana" panose="020B0604030504040204" pitchFamily="34" charset="0"/>
              <a:ea typeface="Verdana" panose="020B0604030504040204" pitchFamily="34" charset="0"/>
              <a:cs typeface="Verdana" panose="020B0604030504040204" pitchFamily="34" charset="0"/>
            </a:endParaRPr>
          </a:p>
          <a:p>
            <a:pPr marL="0" marR="0" lvl="0" indent="0" algn="l" defTabSz="931774" rtl="0" eaLnBrk="0" fontAlgn="base" latinLnBrk="0" hangingPunct="0">
              <a:lnSpc>
                <a:spcPct val="100000"/>
              </a:lnSpc>
              <a:spcBef>
                <a:spcPct val="30000"/>
              </a:spcBef>
              <a:spcAft>
                <a:spcPct val="0"/>
              </a:spcAft>
              <a:buClrTx/>
              <a:buSzTx/>
              <a:buFontTx/>
              <a:buNone/>
              <a:tabLst/>
              <a:defRPr/>
            </a:pPr>
            <a:r>
              <a:rPr lang="en-US" sz="1400" dirty="0">
                <a:latin typeface="Verdana" panose="020B0604030504040204" pitchFamily="34" charset="0"/>
                <a:ea typeface="Verdana" panose="020B0604030504040204" pitchFamily="34" charset="0"/>
                <a:cs typeface="Verdana" panose="020B0604030504040204" pitchFamily="34" charset="0"/>
              </a:rPr>
              <a:t>Credit:  DrugFree WorkPlace PA</a:t>
            </a:r>
          </a:p>
          <a:p>
            <a:pPr defTabSz="931774">
              <a:defRPr/>
            </a:pPr>
            <a:endParaRPr lang="en-US" sz="1400" dirty="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50</a:t>
            </a:fld>
            <a:endParaRPr lang="en-US" dirty="0"/>
          </a:p>
        </p:txBody>
      </p:sp>
    </p:spTree>
    <p:extLst>
      <p:ext uri="{BB962C8B-B14F-4D97-AF65-F5344CB8AC3E}">
        <p14:creationId xmlns:p14="http://schemas.microsoft.com/office/powerpoint/2010/main" val="22662936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31774" rtl="0" eaLnBrk="0" fontAlgn="base" latinLnBrk="0" hangingPunct="0">
              <a:lnSpc>
                <a:spcPct val="100000"/>
              </a:lnSpc>
              <a:spcBef>
                <a:spcPct val="30000"/>
              </a:spcBef>
              <a:spcAft>
                <a:spcPct val="0"/>
              </a:spcAft>
              <a:buClrTx/>
              <a:buSzTx/>
              <a:buFontTx/>
              <a:buNone/>
              <a:tabLst/>
              <a:defRPr/>
            </a:pPr>
            <a:r>
              <a:rPr lang="en-US" sz="1400" b="1" dirty="0">
                <a:latin typeface="Verdana" panose="020B0604030504040204" pitchFamily="34" charset="0"/>
                <a:ea typeface="Verdana" panose="020B0604030504040204" pitchFamily="34" charset="0"/>
                <a:cs typeface="Verdana" panose="020B0604030504040204" pitchFamily="34" charset="0"/>
              </a:rPr>
              <a:t>Predictors of What is to Come:</a:t>
            </a:r>
          </a:p>
          <a:p>
            <a:pPr marL="0" marR="0" lvl="0" indent="0" algn="l" defTabSz="931774" rtl="0" eaLnBrk="0" fontAlgn="base" latinLnBrk="0" hangingPunct="0">
              <a:lnSpc>
                <a:spcPct val="100000"/>
              </a:lnSpc>
              <a:spcBef>
                <a:spcPct val="30000"/>
              </a:spcBef>
              <a:spcAft>
                <a:spcPct val="0"/>
              </a:spcAft>
              <a:buClrTx/>
              <a:buSzTx/>
              <a:buFontTx/>
              <a:buNone/>
              <a:tabLst/>
              <a:defRPr/>
            </a:pPr>
            <a:endParaRPr lang="en-US" sz="1400" b="1" dirty="0">
              <a:latin typeface="Verdana" panose="020B0604030504040204" pitchFamily="34" charset="0"/>
              <a:ea typeface="Verdana" panose="020B0604030504040204" pitchFamily="34" charset="0"/>
              <a:cs typeface="Verdana" panose="020B0604030504040204" pitchFamily="34" charset="0"/>
            </a:endParaRPr>
          </a:p>
          <a:p>
            <a:pPr marL="0" marR="0" lvl="0" indent="0" algn="l" defTabSz="931774" rtl="0" eaLnBrk="0" fontAlgn="base" latinLnBrk="0" hangingPunct="0">
              <a:lnSpc>
                <a:spcPct val="100000"/>
              </a:lnSpc>
              <a:spcBef>
                <a:spcPct val="30000"/>
              </a:spcBef>
              <a:spcAft>
                <a:spcPct val="0"/>
              </a:spcAft>
              <a:buClrTx/>
              <a:buSzTx/>
              <a:buFontTx/>
              <a:buNone/>
              <a:tabLst/>
              <a:defRPr/>
            </a:pPr>
            <a:r>
              <a:rPr lang="en-US" sz="1400" dirty="0">
                <a:solidFill>
                  <a:schemeClr val="tx1"/>
                </a:solidFill>
                <a:latin typeface="Verdana" panose="020B0604030504040204" pitchFamily="34" charset="0"/>
                <a:ea typeface="Verdana" panose="020B0604030504040204" pitchFamily="34" charset="0"/>
                <a:cs typeface="Verdana" panose="020B0604030504040204" pitchFamily="34" charset="0"/>
              </a:rPr>
              <a:t>In May of 2017, in Rhode Island, a job candidate was not hired because she disclosed to her potential employer that she was a legal MM cardholder. She informed the employer that she would not pass a pre-employment drug screen. When she was not hired, she sued the employer for discrimination. The court found in favor of the potential employee.</a:t>
            </a:r>
          </a:p>
          <a:p>
            <a:pPr defTabSz="931774">
              <a:defRPr/>
            </a:pPr>
            <a:endParaRPr lang="en-US" sz="1400" dirty="0">
              <a:latin typeface="Verdana" panose="020B0604030504040204" pitchFamily="34" charset="0"/>
              <a:ea typeface="Verdana" panose="020B0604030504040204" pitchFamily="34" charset="0"/>
              <a:cs typeface="Verdana" panose="020B0604030504040204" pitchFamily="34" charset="0"/>
            </a:endParaRPr>
          </a:p>
          <a:p>
            <a:pPr marL="0" marR="0" lvl="0" indent="0" algn="l" defTabSz="931774" rtl="0" eaLnBrk="0" fontAlgn="base" latinLnBrk="0" hangingPunct="0">
              <a:lnSpc>
                <a:spcPct val="100000"/>
              </a:lnSpc>
              <a:spcBef>
                <a:spcPct val="30000"/>
              </a:spcBef>
              <a:spcAft>
                <a:spcPct val="0"/>
              </a:spcAft>
              <a:buClrTx/>
              <a:buSzTx/>
              <a:buFontTx/>
              <a:buNone/>
              <a:tabLst/>
              <a:defRPr/>
            </a:pPr>
            <a:r>
              <a:rPr lang="en-US" sz="1400" dirty="0">
                <a:latin typeface="Verdana" panose="020B0604030504040204" pitchFamily="34" charset="0"/>
                <a:ea typeface="Verdana" panose="020B0604030504040204" pitchFamily="34" charset="0"/>
                <a:cs typeface="Verdana" panose="020B0604030504040204" pitchFamily="34" charset="0"/>
              </a:rPr>
              <a:t>Credit:  DrugFree WorkPlace PA</a:t>
            </a:r>
          </a:p>
          <a:p>
            <a:pPr defTabSz="931774">
              <a:defRPr/>
            </a:pPr>
            <a:endParaRPr lang="en-US" sz="1400" dirty="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51</a:t>
            </a:fld>
            <a:endParaRPr lang="en-US" dirty="0"/>
          </a:p>
        </p:txBody>
      </p:sp>
    </p:spTree>
    <p:extLst>
      <p:ext uri="{BB962C8B-B14F-4D97-AF65-F5344CB8AC3E}">
        <p14:creationId xmlns:p14="http://schemas.microsoft.com/office/powerpoint/2010/main" val="253833437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0" marR="0" lvl="0" indent="0" algn="l" defTabSz="931774" rtl="0" eaLnBrk="0" fontAlgn="base" latinLnBrk="0" hangingPunct="0">
              <a:lnSpc>
                <a:spcPct val="100000"/>
              </a:lnSpc>
              <a:spcBef>
                <a:spcPct val="30000"/>
              </a:spcBef>
              <a:spcAft>
                <a:spcPct val="0"/>
              </a:spcAft>
              <a:buClrTx/>
              <a:buSzTx/>
              <a:buFontTx/>
              <a:buNone/>
              <a:tabLst/>
              <a:defRPr/>
            </a:pPr>
            <a:r>
              <a:rPr lang="en-US" sz="1400" b="1" dirty="0">
                <a:latin typeface="Verdana" panose="020B0604030504040204" pitchFamily="34" charset="0"/>
                <a:ea typeface="Verdana" panose="020B0604030504040204" pitchFamily="34" charset="0"/>
                <a:cs typeface="Verdana" panose="020B0604030504040204" pitchFamily="34" charset="0"/>
              </a:rPr>
              <a:t>Predictors of What is to Come:</a:t>
            </a:r>
          </a:p>
          <a:p>
            <a:pPr marL="0" marR="0" lvl="0" indent="0" algn="l" defTabSz="931774" rtl="0" eaLnBrk="0" fontAlgn="base" latinLnBrk="0" hangingPunct="0">
              <a:lnSpc>
                <a:spcPct val="100000"/>
              </a:lnSpc>
              <a:spcBef>
                <a:spcPct val="30000"/>
              </a:spcBef>
              <a:spcAft>
                <a:spcPct val="0"/>
              </a:spcAft>
              <a:buClrTx/>
              <a:buSzTx/>
              <a:buFontTx/>
              <a:buNone/>
              <a:tabLst/>
              <a:defRPr/>
            </a:pPr>
            <a:endParaRPr lang="en-US" sz="1400" b="1" dirty="0">
              <a:latin typeface="Verdana" panose="020B0604030504040204" pitchFamily="34" charset="0"/>
              <a:ea typeface="Verdana" panose="020B0604030504040204" pitchFamily="34" charset="0"/>
              <a:cs typeface="Verdana" panose="020B0604030504040204" pitchFamily="34" charset="0"/>
            </a:endParaRPr>
          </a:p>
          <a:p>
            <a:pPr marL="342900" indent="-342900" algn="just">
              <a:buFont typeface="Wingdings" panose="05000000000000000000" pitchFamily="2" charset="2"/>
              <a:buChar char="§"/>
            </a:pPr>
            <a:r>
              <a:rPr lang="en-US" sz="1400" dirty="0">
                <a:solidFill>
                  <a:schemeClr val="tx1"/>
                </a:solidFill>
                <a:latin typeface="Verdana" panose="020B0604030504040204" pitchFamily="34" charset="0"/>
                <a:ea typeface="Verdana" panose="020B0604030504040204" pitchFamily="34" charset="0"/>
                <a:cs typeface="Verdana" panose="020B0604030504040204" pitchFamily="34" charset="0"/>
              </a:rPr>
              <a:t>In July of 2017, the Massachusetts High Court heard the case of an employee who sued her employer for discrimination under the states discrimination laws. She had been fired for failing a drug test while being legally registered as a medical marijuana user.</a:t>
            </a:r>
          </a:p>
          <a:p>
            <a:pPr marL="342900" indent="-342900" algn="just">
              <a:buFont typeface="Wingdings" panose="05000000000000000000" pitchFamily="2" charset="2"/>
              <a:buChar char="§"/>
            </a:pPr>
            <a:endParaRPr lang="en-US" sz="140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342900" indent="-342900" algn="just">
              <a:buFont typeface="Wingdings" panose="05000000000000000000" pitchFamily="2" charset="2"/>
              <a:buChar char="§"/>
            </a:pPr>
            <a:r>
              <a:rPr lang="en-US" sz="1400" dirty="0">
                <a:solidFill>
                  <a:schemeClr val="tx1"/>
                </a:solidFill>
                <a:latin typeface="Verdana" panose="020B0604030504040204" pitchFamily="34" charset="0"/>
                <a:ea typeface="Verdana" panose="020B0604030504040204" pitchFamily="34" charset="0"/>
                <a:cs typeface="Verdana" panose="020B0604030504040204" pitchFamily="34" charset="0"/>
              </a:rPr>
              <a:t>In turn, the employer argued that this was an unreasonable accommodation request as all marijuana use is illegal under federal law and is, therefore, a federal crime. The court disagreed with the employer and sided with the employee. </a:t>
            </a:r>
          </a:p>
          <a:p>
            <a:pPr marL="342900" indent="-342900" algn="just">
              <a:buFont typeface="Wingdings" panose="05000000000000000000" pitchFamily="2" charset="2"/>
              <a:buChar char="§"/>
            </a:pPr>
            <a:endParaRPr lang="en-US" sz="140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342900" indent="-342900" algn="just">
              <a:buFont typeface="Wingdings" panose="05000000000000000000" pitchFamily="2" charset="2"/>
              <a:buChar char="§"/>
            </a:pPr>
            <a:r>
              <a:rPr lang="en-US" sz="1400" dirty="0">
                <a:solidFill>
                  <a:schemeClr val="tx1"/>
                </a:solidFill>
                <a:latin typeface="Verdana" panose="020B0604030504040204" pitchFamily="34" charset="0"/>
                <a:ea typeface="Verdana" panose="020B0604030504040204" pitchFamily="34" charset="0"/>
                <a:cs typeface="Verdana" panose="020B0604030504040204" pitchFamily="34" charset="0"/>
              </a:rPr>
              <a:t>The court held that under the state’s disability discrimination law, employees have the right to seek a reasonable accommodation for MM use. The employer did not appeal the decision.</a:t>
            </a:r>
          </a:p>
          <a:p>
            <a:pPr defTabSz="931774">
              <a:defRPr/>
            </a:pPr>
            <a:endParaRPr lang="en-US" sz="1400" dirty="0">
              <a:latin typeface="Verdana" panose="020B0604030504040204" pitchFamily="34" charset="0"/>
              <a:ea typeface="Verdana" panose="020B0604030504040204" pitchFamily="34" charset="0"/>
              <a:cs typeface="Verdana" panose="020B0604030504040204" pitchFamily="34" charset="0"/>
            </a:endParaRPr>
          </a:p>
          <a:p>
            <a:pPr marL="0" marR="0" lvl="0" indent="0" algn="l" defTabSz="931774" rtl="0" eaLnBrk="0" fontAlgn="base" latinLnBrk="0" hangingPunct="0">
              <a:lnSpc>
                <a:spcPct val="100000"/>
              </a:lnSpc>
              <a:spcBef>
                <a:spcPct val="30000"/>
              </a:spcBef>
              <a:spcAft>
                <a:spcPct val="0"/>
              </a:spcAft>
              <a:buClrTx/>
              <a:buSzTx/>
              <a:buFontTx/>
              <a:buNone/>
              <a:tabLst/>
              <a:defRPr/>
            </a:pPr>
            <a:r>
              <a:rPr lang="en-US" sz="1400" dirty="0">
                <a:latin typeface="Verdana" panose="020B0604030504040204" pitchFamily="34" charset="0"/>
                <a:ea typeface="Verdana" panose="020B0604030504040204" pitchFamily="34" charset="0"/>
                <a:cs typeface="Verdana" panose="020B0604030504040204" pitchFamily="34" charset="0"/>
              </a:rPr>
              <a:t>Credit:  DrugFree WorkPlace PA</a:t>
            </a:r>
          </a:p>
          <a:p>
            <a:pPr defTabSz="931774">
              <a:defRPr/>
            </a:pPr>
            <a:endParaRPr lang="en-US" sz="1400" dirty="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52</a:t>
            </a:fld>
            <a:endParaRPr lang="en-US" dirty="0"/>
          </a:p>
        </p:txBody>
      </p:sp>
    </p:spTree>
    <p:extLst>
      <p:ext uri="{BB962C8B-B14F-4D97-AF65-F5344CB8AC3E}">
        <p14:creationId xmlns:p14="http://schemas.microsoft.com/office/powerpoint/2010/main" val="242100503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31774" rtl="0" eaLnBrk="0" fontAlgn="base" latinLnBrk="0" hangingPunct="0">
              <a:lnSpc>
                <a:spcPct val="100000"/>
              </a:lnSpc>
              <a:spcBef>
                <a:spcPct val="30000"/>
              </a:spcBef>
              <a:spcAft>
                <a:spcPct val="0"/>
              </a:spcAft>
              <a:buClrTx/>
              <a:buSzTx/>
              <a:buFontTx/>
              <a:buNone/>
              <a:tabLst/>
              <a:defRPr/>
            </a:pPr>
            <a:r>
              <a:rPr lang="en-US" sz="1400" b="1" dirty="0">
                <a:latin typeface="Verdana" panose="020B0604030504040204" pitchFamily="34" charset="0"/>
                <a:ea typeface="Verdana" panose="020B0604030504040204" pitchFamily="34" charset="0"/>
                <a:cs typeface="Verdana" panose="020B0604030504040204" pitchFamily="34" charset="0"/>
              </a:rPr>
              <a:t>Predictors of What is to Come:</a:t>
            </a:r>
          </a:p>
          <a:p>
            <a:pPr marL="0" marR="0" lvl="0" indent="0" algn="l" defTabSz="931774" rtl="0" eaLnBrk="0" fontAlgn="base" latinLnBrk="0" hangingPunct="0">
              <a:lnSpc>
                <a:spcPct val="100000"/>
              </a:lnSpc>
              <a:spcBef>
                <a:spcPct val="30000"/>
              </a:spcBef>
              <a:spcAft>
                <a:spcPct val="0"/>
              </a:spcAft>
              <a:buClrTx/>
              <a:buSzTx/>
              <a:buFontTx/>
              <a:buNone/>
              <a:tabLst/>
              <a:defRPr/>
            </a:pPr>
            <a:endParaRPr lang="en-US" sz="1400" b="1" dirty="0">
              <a:latin typeface="Verdana" panose="020B0604030504040204" pitchFamily="34" charset="0"/>
              <a:ea typeface="Verdana" panose="020B0604030504040204" pitchFamily="34" charset="0"/>
              <a:cs typeface="Verdana" panose="020B0604030504040204" pitchFamily="34" charset="0"/>
            </a:endParaRPr>
          </a:p>
          <a:p>
            <a:pPr marL="342900" indent="-342900" algn="just">
              <a:buFont typeface="Wingdings" panose="05000000000000000000" pitchFamily="2" charset="2"/>
              <a:buChar char="§"/>
            </a:pPr>
            <a:r>
              <a:rPr lang="en-US" sz="1400" dirty="0">
                <a:solidFill>
                  <a:schemeClr val="tx1"/>
                </a:solidFill>
                <a:latin typeface="Verdana" panose="020B0604030504040204" pitchFamily="34" charset="0"/>
                <a:ea typeface="Verdana" panose="020B0604030504040204" pitchFamily="34" charset="0"/>
                <a:cs typeface="Verdana" panose="020B0604030504040204" pitchFamily="34" charset="0"/>
              </a:rPr>
              <a:t>In August 2017, in Connecticut, a similar situation was heard. The employer appealed the decision of state court to federal court.  The Federal District Court rejected the employers Federal Pre-Emption Argument.</a:t>
            </a:r>
          </a:p>
          <a:p>
            <a:pPr marL="342900" indent="-342900" algn="just">
              <a:buFont typeface="Wingdings" panose="05000000000000000000" pitchFamily="2" charset="2"/>
              <a:buChar char="§"/>
            </a:pPr>
            <a:endParaRPr lang="en-US" sz="140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342900" indent="-342900" algn="just">
              <a:buFont typeface="Wingdings" panose="05000000000000000000" pitchFamily="2" charset="2"/>
              <a:buChar char="§"/>
            </a:pPr>
            <a:r>
              <a:rPr lang="en-US" sz="1400" dirty="0">
                <a:solidFill>
                  <a:schemeClr val="tx1"/>
                </a:solidFill>
                <a:latin typeface="Verdana" panose="020B0604030504040204" pitchFamily="34" charset="0"/>
                <a:ea typeface="Verdana" panose="020B0604030504040204" pitchFamily="34" charset="0"/>
                <a:cs typeface="Verdana" panose="020B0604030504040204" pitchFamily="34" charset="0"/>
              </a:rPr>
              <a:t>The court said the Federal Controlled Substance Act does not regulate employment and therefore does not make it illegal to employ a medical marijuana user.</a:t>
            </a:r>
          </a:p>
          <a:p>
            <a:pPr defTabSz="931774">
              <a:defRPr/>
            </a:pPr>
            <a:endParaRPr lang="en-US" sz="1400" dirty="0">
              <a:latin typeface="Verdana" panose="020B0604030504040204" pitchFamily="34" charset="0"/>
              <a:ea typeface="Verdana" panose="020B0604030504040204" pitchFamily="34" charset="0"/>
              <a:cs typeface="Verdana" panose="020B0604030504040204" pitchFamily="34" charset="0"/>
            </a:endParaRPr>
          </a:p>
          <a:p>
            <a:pPr marL="0" marR="0" lvl="0" indent="0" algn="l" defTabSz="931774" rtl="0" eaLnBrk="0" fontAlgn="base" latinLnBrk="0" hangingPunct="0">
              <a:lnSpc>
                <a:spcPct val="100000"/>
              </a:lnSpc>
              <a:spcBef>
                <a:spcPct val="30000"/>
              </a:spcBef>
              <a:spcAft>
                <a:spcPct val="0"/>
              </a:spcAft>
              <a:buClrTx/>
              <a:buSzTx/>
              <a:buFontTx/>
              <a:buNone/>
              <a:tabLst/>
              <a:defRPr/>
            </a:pPr>
            <a:r>
              <a:rPr lang="en-US" sz="1400" dirty="0">
                <a:latin typeface="Verdana" panose="020B0604030504040204" pitchFamily="34" charset="0"/>
                <a:ea typeface="Verdana" panose="020B0604030504040204" pitchFamily="34" charset="0"/>
                <a:cs typeface="Verdana" panose="020B0604030504040204" pitchFamily="34" charset="0"/>
              </a:rPr>
              <a:t>Credit:  DrugFree WorkPlace PA</a:t>
            </a:r>
          </a:p>
          <a:p>
            <a:pPr defTabSz="931774">
              <a:defRPr/>
            </a:pPr>
            <a:endParaRPr lang="en-US" sz="1400" dirty="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53</a:t>
            </a:fld>
            <a:endParaRPr lang="en-US" dirty="0"/>
          </a:p>
        </p:txBody>
      </p:sp>
    </p:spTree>
    <p:extLst>
      <p:ext uri="{BB962C8B-B14F-4D97-AF65-F5344CB8AC3E}">
        <p14:creationId xmlns:p14="http://schemas.microsoft.com/office/powerpoint/2010/main" val="12443608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defTabSz="931774">
              <a:defRPr/>
            </a:pPr>
            <a:r>
              <a:rPr lang="en-US" sz="1400" dirty="0">
                <a:latin typeface="Verdana" panose="020B0604030504040204" pitchFamily="34" charset="0"/>
                <a:ea typeface="Verdana" panose="020B0604030504040204" pitchFamily="34" charset="0"/>
                <a:cs typeface="Verdana" panose="020B0604030504040204" pitchFamily="34" charset="0"/>
              </a:rPr>
              <a:t>Federal DOT Stance:</a:t>
            </a:r>
          </a:p>
          <a:p>
            <a:pPr defTabSz="931774">
              <a:defRPr/>
            </a:pPr>
            <a:endParaRPr lang="en-US" sz="1400" dirty="0">
              <a:latin typeface="Verdana" panose="020B0604030504040204" pitchFamily="34" charset="0"/>
              <a:ea typeface="Verdana" panose="020B0604030504040204" pitchFamily="34" charset="0"/>
              <a:cs typeface="Verdana" panose="020B0604030504040204" pitchFamily="34" charset="0"/>
            </a:endParaRPr>
          </a:p>
          <a:p>
            <a:pPr defTabSz="931774">
              <a:defRPr/>
            </a:pPr>
            <a:r>
              <a:rPr lang="en-US" sz="1400" dirty="0">
                <a:latin typeface="Verdana" panose="020B0604030504040204" pitchFamily="34" charset="0"/>
                <a:ea typeface="Verdana" panose="020B0604030504040204" pitchFamily="34" charset="0"/>
                <a:cs typeface="Verdana" panose="020B0604030504040204" pitchFamily="34" charset="0"/>
              </a:rPr>
              <a:t>The Department of Transportation’s Drug and Alcohol Testing Regulation – 49 CFR Part 40, at 40.151(e) – does not authorize “medical marijuana” under a state law to be a valid medical explanation for a transportation employee’s positive drug test result.</a:t>
            </a:r>
          </a:p>
          <a:p>
            <a:pPr defTabSz="931774">
              <a:defRPr/>
            </a:pPr>
            <a:endParaRPr lang="en-US" sz="1400" dirty="0">
              <a:latin typeface="Verdana" panose="020B0604030504040204" pitchFamily="34" charset="0"/>
              <a:ea typeface="Verdana" panose="020B0604030504040204" pitchFamily="34" charset="0"/>
              <a:cs typeface="Verdana" panose="020B0604030504040204" pitchFamily="34" charset="0"/>
            </a:endParaRPr>
          </a:p>
          <a:p>
            <a:pPr defTabSz="931774">
              <a:defRPr/>
            </a:pPr>
            <a:r>
              <a:rPr lang="en-US" sz="1400" dirty="0">
                <a:latin typeface="Verdana" panose="020B0604030504040204" pitchFamily="34" charset="0"/>
                <a:ea typeface="Verdana" panose="020B0604030504040204" pitchFamily="34" charset="0"/>
                <a:cs typeface="Verdana" panose="020B0604030504040204" pitchFamily="34" charset="0"/>
              </a:rPr>
              <a:t>Medical Review Officers will </a:t>
            </a:r>
            <a:r>
              <a:rPr lang="en-US" sz="1400" u="sng" dirty="0">
                <a:latin typeface="Verdana" panose="020B0604030504040204" pitchFamily="34" charset="0"/>
                <a:ea typeface="Verdana" panose="020B0604030504040204" pitchFamily="34" charset="0"/>
                <a:cs typeface="Verdana" panose="020B0604030504040204" pitchFamily="34" charset="0"/>
              </a:rPr>
              <a:t>not</a:t>
            </a:r>
            <a:r>
              <a:rPr lang="en-US" sz="1400" dirty="0">
                <a:latin typeface="Verdana" panose="020B0604030504040204" pitchFamily="34" charset="0"/>
                <a:ea typeface="Verdana" panose="020B0604030504040204" pitchFamily="34" charset="0"/>
                <a:cs typeface="Verdana" panose="020B0604030504040204" pitchFamily="34" charset="0"/>
              </a:rPr>
              <a:t> verify a drug test as negative based upon information that a physician recommended that the employee use “medical marijuana.” Please note that marijuana remains a drug listed in Schedule I of the Controlled Substances Act. It remains unacceptable for any safety‐sensitive employee subject to drug testing under the Department of Transportation’s drug testing regulations to use marijuana.</a:t>
            </a:r>
          </a:p>
          <a:p>
            <a:pPr defTabSz="931774">
              <a:defRPr/>
            </a:pPr>
            <a:endParaRPr lang="en-US" sz="1400" dirty="0">
              <a:latin typeface="Verdana" panose="020B0604030504040204" pitchFamily="34" charset="0"/>
              <a:ea typeface="Verdana" panose="020B0604030504040204" pitchFamily="34" charset="0"/>
              <a:cs typeface="Verdana" panose="020B0604030504040204" pitchFamily="34" charset="0"/>
            </a:endParaRPr>
          </a:p>
          <a:p>
            <a:pPr marL="0" marR="0" lvl="0" indent="0" algn="l" defTabSz="931774" rtl="0" eaLnBrk="0" fontAlgn="base" latinLnBrk="0" hangingPunct="0">
              <a:lnSpc>
                <a:spcPct val="100000"/>
              </a:lnSpc>
              <a:spcBef>
                <a:spcPct val="30000"/>
              </a:spcBef>
              <a:spcAft>
                <a:spcPct val="0"/>
              </a:spcAft>
              <a:buClrTx/>
              <a:buSzTx/>
              <a:buFontTx/>
              <a:buNone/>
              <a:tabLst/>
              <a:defRPr/>
            </a:pPr>
            <a:r>
              <a:rPr lang="en-US" sz="1400" dirty="0">
                <a:latin typeface="Verdana" panose="020B0604030504040204" pitchFamily="34" charset="0"/>
                <a:ea typeface="Verdana" panose="020B0604030504040204" pitchFamily="34" charset="0"/>
                <a:cs typeface="Verdana" panose="020B0604030504040204" pitchFamily="34" charset="0"/>
              </a:rPr>
              <a:t>Credit:  DrugFree WorkPlace PA</a:t>
            </a:r>
          </a:p>
          <a:p>
            <a:pPr defTabSz="931774">
              <a:defRPr/>
            </a:pPr>
            <a:endParaRPr lang="en-US" sz="1400" dirty="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54</a:t>
            </a:fld>
            <a:endParaRPr lang="en-US" dirty="0"/>
          </a:p>
        </p:txBody>
      </p:sp>
    </p:spTree>
    <p:extLst>
      <p:ext uri="{BB962C8B-B14F-4D97-AF65-F5344CB8AC3E}">
        <p14:creationId xmlns:p14="http://schemas.microsoft.com/office/powerpoint/2010/main" val="17889250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31774" rtl="0" eaLnBrk="0" fontAlgn="base" latinLnBrk="0" hangingPunct="0">
              <a:lnSpc>
                <a:spcPct val="100000"/>
              </a:lnSpc>
              <a:spcBef>
                <a:spcPct val="30000"/>
              </a:spcBef>
              <a:spcAft>
                <a:spcPct val="0"/>
              </a:spcAft>
              <a:buClrTx/>
              <a:buSzTx/>
              <a:buFontTx/>
              <a:buNone/>
              <a:tabLst/>
              <a:defRPr/>
            </a:pPr>
            <a:r>
              <a:rPr lang="en-US" sz="1400" dirty="0">
                <a:solidFill>
                  <a:schemeClr val="tx1"/>
                </a:solidFill>
                <a:latin typeface="Verdana" panose="020B0604030504040204" pitchFamily="34" charset="0"/>
                <a:ea typeface="Verdana" panose="020B0604030504040204" pitchFamily="34" charset="0"/>
                <a:cs typeface="Verdana" panose="020B0604030504040204" pitchFamily="34" charset="0"/>
              </a:rPr>
              <a:t>This statement by Julie Carter, Director of Environmental, Health and Safety, Roy Anderson Corp, Gulfport, MS presents</a:t>
            </a:r>
            <a:r>
              <a:rPr lang="en-US" sz="1400" baseline="0" dirty="0">
                <a:solidFill>
                  <a:schemeClr val="tx1"/>
                </a:solidFill>
                <a:latin typeface="Verdana" panose="020B0604030504040204" pitchFamily="34" charset="0"/>
                <a:ea typeface="Verdana" panose="020B0604030504040204" pitchFamily="34" charset="0"/>
                <a:cs typeface="Verdana" panose="020B0604030504040204" pitchFamily="34" charset="0"/>
              </a:rPr>
              <a:t> the concept that an employer can still enforce drug-free workplace policies which can also include terminating employees who are impaired on the job.</a:t>
            </a:r>
          </a:p>
          <a:p>
            <a:pPr marL="0" marR="0" indent="0" algn="l" defTabSz="931774" rtl="0" eaLnBrk="0" fontAlgn="base" latinLnBrk="0" hangingPunct="0">
              <a:lnSpc>
                <a:spcPct val="100000"/>
              </a:lnSpc>
              <a:spcBef>
                <a:spcPct val="30000"/>
              </a:spcBef>
              <a:spcAft>
                <a:spcPct val="0"/>
              </a:spcAft>
              <a:buClrTx/>
              <a:buSzTx/>
              <a:buFontTx/>
              <a:buNone/>
              <a:tabLst/>
              <a:defRPr/>
            </a:pPr>
            <a:endParaRPr lang="en-US" sz="1400" baseline="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0" marR="0" indent="0" algn="l" defTabSz="931774" rtl="0" eaLnBrk="0" fontAlgn="base" latinLnBrk="0" hangingPunct="0">
              <a:lnSpc>
                <a:spcPct val="100000"/>
              </a:lnSpc>
              <a:spcBef>
                <a:spcPct val="30000"/>
              </a:spcBef>
              <a:spcAft>
                <a:spcPct val="0"/>
              </a:spcAft>
              <a:buClrTx/>
              <a:buSzTx/>
              <a:buFontTx/>
              <a:buNone/>
              <a:tabLst/>
              <a:defRPr/>
            </a:pPr>
            <a:r>
              <a:rPr lang="en-US" sz="1400" dirty="0">
                <a:solidFill>
                  <a:schemeClr val="tx1"/>
                </a:solidFill>
                <a:latin typeface="Verdana" panose="020B0604030504040204" pitchFamily="34" charset="0"/>
                <a:ea typeface="Verdana" panose="020B0604030504040204" pitchFamily="34" charset="0"/>
                <a:cs typeface="Verdana" panose="020B0604030504040204" pitchFamily="34" charset="0"/>
              </a:rPr>
              <a:t>Picture: blog.employeersolutions.com</a:t>
            </a:r>
          </a:p>
          <a:p>
            <a:pPr defTabSz="931774">
              <a:defRPr/>
            </a:pPr>
            <a:endParaRPr lang="en-US" sz="1400" dirty="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55</a:t>
            </a:fld>
            <a:endParaRPr lang="en-US" dirty="0"/>
          </a:p>
        </p:txBody>
      </p:sp>
    </p:spTree>
    <p:extLst>
      <p:ext uri="{BB962C8B-B14F-4D97-AF65-F5344CB8AC3E}">
        <p14:creationId xmlns:p14="http://schemas.microsoft.com/office/powerpoint/2010/main" val="226004277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31774" rtl="0" eaLnBrk="0" fontAlgn="base" latinLnBrk="0" hangingPunct="0">
              <a:lnSpc>
                <a:spcPct val="100000"/>
              </a:lnSpc>
              <a:spcBef>
                <a:spcPct val="30000"/>
              </a:spcBef>
              <a:spcAft>
                <a:spcPct val="0"/>
              </a:spcAft>
              <a:buClrTx/>
              <a:buSzTx/>
              <a:buFontTx/>
              <a:buNone/>
              <a:tabLst/>
              <a:defRPr/>
            </a:pPr>
            <a:r>
              <a:rPr lang="en-US" sz="1400" kern="120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Christine Clearwater, president of Drug-free Solutions Group in a webinar for the National Safety Council presented</a:t>
            </a:r>
            <a:r>
              <a:rPr lang="en-US" sz="1400" kern="1200" baseline="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 the information listed to employers as a matter of information for consideration.</a:t>
            </a:r>
            <a:endParaRPr lang="en-US" sz="1400" kern="1200" dirty="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p>
            <a:pPr defTabSz="931774">
              <a:defRPr/>
            </a:pPr>
            <a:endParaRPr lang="en-US" sz="1400" dirty="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56</a:t>
            </a:fld>
            <a:endParaRPr lang="en-US" dirty="0"/>
          </a:p>
        </p:txBody>
      </p:sp>
    </p:spTree>
    <p:extLst>
      <p:ext uri="{BB962C8B-B14F-4D97-AF65-F5344CB8AC3E}">
        <p14:creationId xmlns:p14="http://schemas.microsoft.com/office/powerpoint/2010/main" val="226004277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31774" rtl="0" eaLnBrk="0" fontAlgn="base" latinLnBrk="0" hangingPunct="0">
              <a:lnSpc>
                <a:spcPct val="100000"/>
              </a:lnSpc>
              <a:spcBef>
                <a:spcPct val="30000"/>
              </a:spcBef>
              <a:spcAft>
                <a:spcPct val="0"/>
              </a:spcAft>
              <a:buClrTx/>
              <a:buSzTx/>
              <a:buFontTx/>
              <a:buNone/>
              <a:tabLst/>
              <a:defRPr/>
            </a:pPr>
            <a:r>
              <a:rPr lang="en-US" sz="1400" kern="120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The additional</a:t>
            </a:r>
            <a:r>
              <a:rPr lang="en-US" sz="1400" kern="1200" baseline="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 information was also provided during the presentation by </a:t>
            </a:r>
            <a:r>
              <a:rPr lang="en-US" sz="1400" kern="120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Christine Clearwater, president of Drug-free Solutions Group in a webinar for the National Safety Council as “food for</a:t>
            </a:r>
            <a:r>
              <a:rPr lang="en-US" sz="1400" kern="1200" baseline="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 thought.”</a:t>
            </a:r>
            <a:endParaRPr lang="en-US" sz="1400" kern="1200" dirty="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57</a:t>
            </a:fld>
            <a:endParaRPr lang="en-US" dirty="0"/>
          </a:p>
        </p:txBody>
      </p:sp>
    </p:spTree>
    <p:extLst>
      <p:ext uri="{BB962C8B-B14F-4D97-AF65-F5344CB8AC3E}">
        <p14:creationId xmlns:p14="http://schemas.microsoft.com/office/powerpoint/2010/main" val="226004277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31774" rtl="0" eaLnBrk="0" fontAlgn="base" latinLnBrk="0" hangingPunct="0">
              <a:lnSpc>
                <a:spcPct val="100000"/>
              </a:lnSpc>
              <a:spcBef>
                <a:spcPct val="30000"/>
              </a:spcBef>
              <a:spcAft>
                <a:spcPct val="0"/>
              </a:spcAft>
              <a:buClrTx/>
              <a:buSzTx/>
              <a:buFontTx/>
              <a:buNone/>
              <a:tabLst/>
              <a:defRPr/>
            </a:pPr>
            <a:r>
              <a:rPr lang="en-US" sz="1400" kern="120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Christine Clearwater, president of Drug-free Solutions Group in a webinar for the National Safety Council presented</a:t>
            </a:r>
            <a:r>
              <a:rPr lang="en-US" sz="1400" kern="1200" baseline="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 even more information on medical marijuana.</a:t>
            </a:r>
            <a:endParaRPr lang="en-US" sz="1400" kern="1200" dirty="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58</a:t>
            </a:fld>
            <a:endParaRPr lang="en-US" dirty="0"/>
          </a:p>
        </p:txBody>
      </p:sp>
    </p:spTree>
    <p:extLst>
      <p:ext uri="{BB962C8B-B14F-4D97-AF65-F5344CB8AC3E}">
        <p14:creationId xmlns:p14="http://schemas.microsoft.com/office/powerpoint/2010/main" val="226004277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31774" rtl="0" eaLnBrk="0" fontAlgn="base" latinLnBrk="0" hangingPunct="0">
              <a:lnSpc>
                <a:spcPct val="100000"/>
              </a:lnSpc>
              <a:spcBef>
                <a:spcPct val="30000"/>
              </a:spcBef>
              <a:spcAft>
                <a:spcPct val="0"/>
              </a:spcAft>
              <a:buClrTx/>
              <a:buSzTx/>
              <a:buFontTx/>
              <a:buNone/>
              <a:tabLst/>
              <a:defRPr/>
            </a:pPr>
            <a:r>
              <a:rPr lang="en-US" sz="1400" kern="120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Information listed was presented</a:t>
            </a:r>
            <a:r>
              <a:rPr lang="en-US" sz="1400" kern="1200" baseline="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 by </a:t>
            </a:r>
            <a:r>
              <a:rPr lang="en-US" sz="1400" kern="120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Christine Clearwater, president of Drug-free Solutions Group in a webinar for the National Safety Council.</a:t>
            </a:r>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59</a:t>
            </a:fld>
            <a:endParaRPr lang="en-US" dirty="0"/>
          </a:p>
        </p:txBody>
      </p:sp>
    </p:spTree>
    <p:extLst>
      <p:ext uri="{BB962C8B-B14F-4D97-AF65-F5344CB8AC3E}">
        <p14:creationId xmlns:p14="http://schemas.microsoft.com/office/powerpoint/2010/main" val="22600427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74">
              <a:defRPr/>
            </a:pPr>
            <a:r>
              <a:rPr lang="en-US" sz="1400" dirty="0">
                <a:latin typeface="Verdana" panose="020B0604030504040204" pitchFamily="34" charset="0"/>
                <a:ea typeface="Verdana" panose="020B0604030504040204" pitchFamily="34" charset="0"/>
                <a:cs typeface="Verdana" panose="020B0604030504040204" pitchFamily="34" charset="0"/>
              </a:rPr>
              <a:t>Objectives:</a:t>
            </a:r>
          </a:p>
          <a:p>
            <a:pPr defTabSz="931774">
              <a:defRPr/>
            </a:pPr>
            <a:endParaRPr lang="en-US" sz="1400" dirty="0">
              <a:latin typeface="Verdana" panose="020B0604030504040204" pitchFamily="34" charset="0"/>
              <a:ea typeface="Verdana" panose="020B0604030504040204" pitchFamily="34" charset="0"/>
              <a:cs typeface="Verdana" panose="020B0604030504040204" pitchFamily="34" charset="0"/>
            </a:endParaRPr>
          </a:p>
          <a:p>
            <a:pPr marL="342900" indent="-342900" algn="l">
              <a:buFont typeface="Wingdings" panose="05000000000000000000" pitchFamily="2" charset="2"/>
              <a:buChar char="§"/>
            </a:pPr>
            <a:r>
              <a:rPr lang="en-US" sz="1400" dirty="0">
                <a:solidFill>
                  <a:schemeClr val="tx1"/>
                </a:solidFill>
              </a:rPr>
              <a:t>Understand the company’s need to develop a drug policy to include punitive actions for those under the influence of medical marijuana. </a:t>
            </a:r>
          </a:p>
          <a:p>
            <a:pPr marL="342900" indent="-342900" algn="l">
              <a:buFont typeface="Wingdings" panose="05000000000000000000" pitchFamily="2" charset="2"/>
              <a:buChar char="§"/>
            </a:pPr>
            <a:r>
              <a:rPr lang="en-US" sz="1400" dirty="0">
                <a:solidFill>
                  <a:schemeClr val="tx1"/>
                </a:solidFill>
              </a:rPr>
              <a:t>Implement the company drug policy to ensure equitable enforcement as well as safety for medical marijuana users and their coworkers.  </a:t>
            </a:r>
          </a:p>
          <a:p>
            <a:pPr defTabSz="931774">
              <a:defRPr/>
            </a:pPr>
            <a:endParaRPr lang="en-US" sz="1400" dirty="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6</a:t>
            </a:fld>
            <a:endParaRPr lang="en-US" dirty="0"/>
          </a:p>
        </p:txBody>
      </p:sp>
    </p:spTree>
    <p:extLst>
      <p:ext uri="{BB962C8B-B14F-4D97-AF65-F5344CB8AC3E}">
        <p14:creationId xmlns:p14="http://schemas.microsoft.com/office/powerpoint/2010/main" val="139588161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31774" rtl="0" eaLnBrk="0" fontAlgn="base" latinLnBrk="0" hangingPunct="0">
              <a:lnSpc>
                <a:spcPct val="100000"/>
              </a:lnSpc>
              <a:spcBef>
                <a:spcPct val="30000"/>
              </a:spcBef>
              <a:spcAft>
                <a:spcPct val="0"/>
              </a:spcAft>
              <a:buClrTx/>
              <a:buSzTx/>
              <a:buFontTx/>
              <a:buNone/>
              <a:tabLst/>
              <a:defRPr/>
            </a:pPr>
            <a:r>
              <a:rPr lang="en-US" sz="1400" kern="120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Additional information presented by Christine Clearwater, president of Drug-free Solutions Group in a webinar for the National Safety Council.</a:t>
            </a:r>
          </a:p>
          <a:p>
            <a:pPr marL="0" marR="0" indent="0" algn="l" defTabSz="931774" rtl="0" eaLnBrk="0" fontAlgn="base" latinLnBrk="0" hangingPunct="0">
              <a:lnSpc>
                <a:spcPct val="100000"/>
              </a:lnSpc>
              <a:spcBef>
                <a:spcPct val="30000"/>
              </a:spcBef>
              <a:spcAft>
                <a:spcPct val="0"/>
              </a:spcAft>
              <a:buClrTx/>
              <a:buSzTx/>
              <a:buFontTx/>
              <a:buNone/>
              <a:tabLst/>
              <a:defRPr/>
            </a:pPr>
            <a:endParaRPr lang="en-US" sz="1400" kern="1200" dirty="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p>
            <a:pPr marL="0" marR="0" indent="0" algn="l" defTabSz="931774" rtl="0" eaLnBrk="0" fontAlgn="base" latinLnBrk="0" hangingPunct="0">
              <a:lnSpc>
                <a:spcPct val="100000"/>
              </a:lnSpc>
              <a:spcBef>
                <a:spcPct val="30000"/>
              </a:spcBef>
              <a:spcAft>
                <a:spcPct val="0"/>
              </a:spcAft>
              <a:buClrTx/>
              <a:buSzTx/>
              <a:buFontTx/>
              <a:buNone/>
              <a:tabLst/>
              <a:defRPr/>
            </a:pPr>
            <a:r>
              <a:rPr lang="en-US" sz="1400" kern="120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Picture: associationsnow.com</a:t>
            </a:r>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60</a:t>
            </a:fld>
            <a:endParaRPr lang="en-US" dirty="0"/>
          </a:p>
        </p:txBody>
      </p:sp>
    </p:spTree>
    <p:extLst>
      <p:ext uri="{BB962C8B-B14F-4D97-AF65-F5344CB8AC3E}">
        <p14:creationId xmlns:p14="http://schemas.microsoft.com/office/powerpoint/2010/main" val="226004277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31774" rtl="0" eaLnBrk="0" fontAlgn="base" latinLnBrk="0" hangingPunct="0">
              <a:lnSpc>
                <a:spcPct val="100000"/>
              </a:lnSpc>
              <a:spcBef>
                <a:spcPct val="30000"/>
              </a:spcBef>
              <a:spcAft>
                <a:spcPct val="0"/>
              </a:spcAft>
              <a:buClrTx/>
              <a:buSzTx/>
              <a:buFontTx/>
              <a:buNone/>
              <a:tabLst/>
              <a:defRPr/>
            </a:pPr>
            <a:r>
              <a:rPr lang="en-US" sz="1400" b="1" kern="120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Summary:</a:t>
            </a:r>
          </a:p>
          <a:p>
            <a:pPr marL="0" marR="0" indent="0" algn="l" defTabSz="931774" rtl="0" eaLnBrk="0" fontAlgn="base" latinLnBrk="0" hangingPunct="0">
              <a:lnSpc>
                <a:spcPct val="100000"/>
              </a:lnSpc>
              <a:spcBef>
                <a:spcPct val="30000"/>
              </a:spcBef>
              <a:spcAft>
                <a:spcPct val="0"/>
              </a:spcAft>
              <a:buClrTx/>
              <a:buSzTx/>
              <a:buFontTx/>
              <a:buNone/>
              <a:tabLst/>
              <a:defRPr/>
            </a:pPr>
            <a:endParaRPr lang="en-US" sz="1400" kern="1200" dirty="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p>
            <a:pPr marL="342900" indent="-342900" algn="just">
              <a:buFont typeface="Wingdings" panose="05000000000000000000" pitchFamily="2" charset="2"/>
              <a:buChar char="§"/>
            </a:pPr>
            <a:r>
              <a:rPr lang="en-US" sz="1400" dirty="0">
                <a:solidFill>
                  <a:schemeClr val="tx1"/>
                </a:solidFill>
                <a:latin typeface="Verdana" panose="020B0604030504040204" pitchFamily="34" charset="0"/>
                <a:ea typeface="Verdana" panose="020B0604030504040204" pitchFamily="34" charset="0"/>
                <a:cs typeface="Verdana" panose="020B0604030504040204" pitchFamily="34" charset="0"/>
              </a:rPr>
              <a:t>Medical marijuana has the potential to relieve pain for a variety of serious medical conditions.</a:t>
            </a:r>
          </a:p>
          <a:p>
            <a:pPr marL="342900" indent="-342900" algn="just">
              <a:buFont typeface="Wingdings" panose="05000000000000000000" pitchFamily="2" charset="2"/>
              <a:buChar char="§"/>
            </a:pPr>
            <a:r>
              <a:rPr lang="en-US" sz="1400" dirty="0">
                <a:solidFill>
                  <a:schemeClr val="tx1"/>
                </a:solidFill>
                <a:latin typeface="Verdana" panose="020B0604030504040204" pitchFamily="34" charset="0"/>
                <a:ea typeface="Verdana" panose="020B0604030504040204" pitchFamily="34" charset="0"/>
                <a:cs typeface="Verdana" panose="020B0604030504040204" pitchFamily="34" charset="0"/>
              </a:rPr>
              <a:t>The use at the workplace has potential for safety issues.</a:t>
            </a:r>
          </a:p>
          <a:p>
            <a:pPr marL="342900" indent="-342900" algn="just">
              <a:buFont typeface="Wingdings" panose="05000000000000000000" pitchFamily="2" charset="2"/>
              <a:buChar char="§"/>
            </a:pPr>
            <a:r>
              <a:rPr lang="en-US" sz="1400" dirty="0">
                <a:solidFill>
                  <a:schemeClr val="tx1"/>
                </a:solidFill>
                <a:latin typeface="Verdana" panose="020B0604030504040204" pitchFamily="34" charset="0"/>
                <a:ea typeface="Verdana" panose="020B0604030504040204" pitchFamily="34" charset="0"/>
                <a:cs typeface="Verdana" panose="020B0604030504040204" pitchFamily="34" charset="0"/>
              </a:rPr>
              <a:t>Create workplace policies addressing the parameters for use.</a:t>
            </a:r>
          </a:p>
          <a:p>
            <a:pPr marL="342900" indent="-342900" algn="just">
              <a:buFont typeface="Wingdings" panose="05000000000000000000" pitchFamily="2" charset="2"/>
              <a:buChar char="§"/>
            </a:pPr>
            <a:r>
              <a:rPr lang="en-US" sz="1400" dirty="0">
                <a:solidFill>
                  <a:schemeClr val="tx1"/>
                </a:solidFill>
                <a:latin typeface="Verdana" panose="020B0604030504040204" pitchFamily="34" charset="0"/>
                <a:ea typeface="Verdana" panose="020B0604030504040204" pitchFamily="34" charset="0"/>
                <a:cs typeface="Verdana" panose="020B0604030504040204" pitchFamily="34" charset="0"/>
              </a:rPr>
              <a:t>Support by workplace procedures.</a:t>
            </a:r>
          </a:p>
          <a:p>
            <a:pPr marL="342900" indent="-342900" algn="just">
              <a:buFont typeface="Wingdings" panose="05000000000000000000" pitchFamily="2" charset="2"/>
              <a:buChar char="§"/>
            </a:pPr>
            <a:r>
              <a:rPr lang="en-US" sz="1400" dirty="0">
                <a:solidFill>
                  <a:schemeClr val="tx1"/>
                </a:solidFill>
                <a:latin typeface="Verdana" panose="020B0604030504040204" pitchFamily="34" charset="0"/>
                <a:ea typeface="Verdana" panose="020B0604030504040204" pitchFamily="34" charset="0"/>
                <a:cs typeface="Verdana" panose="020B0604030504040204" pitchFamily="34" charset="0"/>
              </a:rPr>
              <a:t>Ensure compliance with federal and state laws as well as other regulations which pertain, i.e. DOT and federal contract requirements.</a:t>
            </a:r>
          </a:p>
          <a:p>
            <a:pPr marL="342900" indent="-342900" algn="l">
              <a:buFont typeface="Wingdings" panose="05000000000000000000" pitchFamily="2" charset="2"/>
              <a:buChar char="§"/>
            </a:pPr>
            <a:r>
              <a:rPr lang="en-US" sz="1400" dirty="0">
                <a:solidFill>
                  <a:schemeClr val="tx1"/>
                </a:solidFill>
                <a:latin typeface="Verdana" panose="020B0604030504040204" pitchFamily="34" charset="0"/>
                <a:ea typeface="Verdana" panose="020B0604030504040204" pitchFamily="34" charset="0"/>
                <a:cs typeface="Verdana" panose="020B0604030504040204" pitchFamily="34" charset="0"/>
              </a:rPr>
              <a:t>Have your legal representation review all program aspects. </a:t>
            </a:r>
          </a:p>
          <a:p>
            <a:pPr marL="0" marR="0" indent="0" algn="l" defTabSz="931774"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61</a:t>
            </a:fld>
            <a:endParaRPr lang="en-US" dirty="0"/>
          </a:p>
        </p:txBody>
      </p:sp>
    </p:spTree>
    <p:extLst>
      <p:ext uri="{BB962C8B-B14F-4D97-AF65-F5344CB8AC3E}">
        <p14:creationId xmlns:p14="http://schemas.microsoft.com/office/powerpoint/2010/main" val="226004277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31774"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mn-lt"/>
                <a:ea typeface="+mn-ea"/>
                <a:cs typeface="+mn-cs"/>
              </a:rPr>
              <a:t>In light of the wave of legislative and judicial developments across the nation, employers need to stay aware of recent court decisions and legislative developments as they create and implement their workplace drug use policies.  Also, employers should appreciate the limitations of marijuana testing and how those limitations affect their practices and policies.  In the meantime, judges are siding with employees who use medical marijuana, outside of work, in conformance with </a:t>
            </a:r>
            <a:r>
              <a:rPr lang="en-US" sz="1200" kern="1200">
                <a:solidFill>
                  <a:schemeClr val="tx1"/>
                </a:solidFill>
                <a:effectLst/>
                <a:latin typeface="+mn-lt"/>
                <a:ea typeface="+mn-ea"/>
                <a:cs typeface="+mn-cs"/>
              </a:rPr>
              <a:t>local law.</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62</a:t>
            </a:fld>
            <a:endParaRPr lang="en-US" dirty="0"/>
          </a:p>
        </p:txBody>
      </p:sp>
    </p:spTree>
    <p:extLst>
      <p:ext uri="{BB962C8B-B14F-4D97-AF65-F5344CB8AC3E}">
        <p14:creationId xmlns:p14="http://schemas.microsoft.com/office/powerpoint/2010/main" val="246996110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07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400" dirty="0">
                <a:latin typeface="Verdana" pitchFamily="34" charset="0"/>
                <a:ea typeface="Verdana" pitchFamily="34" charset="0"/>
                <a:cs typeface="Verdana" pitchFamily="34" charset="0"/>
              </a:rPr>
              <a:t>We invite you to contact us concerning other free training materials and opportunities.</a:t>
            </a:r>
          </a:p>
        </p:txBody>
      </p:sp>
      <p:sp>
        <p:nvSpPr>
          <p:cNvPr id="20070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32D44CA6-A0D7-4A7E-A96F-A13DDCB12119}" type="slidenum">
              <a:rPr lang="en-US" smtClean="0">
                <a:solidFill>
                  <a:prstClr val="black"/>
                </a:solidFill>
              </a:rPr>
              <a:pPr eaLnBrk="1" hangingPunct="1">
                <a:defRPr/>
              </a:pPr>
              <a:t>63</a:t>
            </a:fld>
            <a:endParaRPr lang="en-US" dirty="0">
              <a:solidFill>
                <a:prstClr val="black"/>
              </a:solidFill>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64</a:t>
            </a:fld>
            <a:endParaRPr lang="en-US" dirty="0"/>
          </a:p>
        </p:txBody>
      </p:sp>
    </p:spTree>
    <p:extLst>
      <p:ext uri="{BB962C8B-B14F-4D97-AF65-F5344CB8AC3E}">
        <p14:creationId xmlns:p14="http://schemas.microsoft.com/office/powerpoint/2010/main" val="69280050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Since 1983, the Safety Sciences Department of Indiana University of Pennsylvania has been the officially designated agency in the Commonwealth of Pennsylvania for providing </a:t>
            </a:r>
            <a:r>
              <a:rPr lang="en-US" sz="1200" b="1" i="0" kern="1200" dirty="0">
                <a:solidFill>
                  <a:schemeClr val="tx1"/>
                </a:solidFill>
                <a:effectLst/>
                <a:latin typeface="+mn-lt"/>
                <a:ea typeface="+mn-ea"/>
                <a:cs typeface="+mn-cs"/>
              </a:rPr>
              <a:t>FREE </a:t>
            </a:r>
            <a:r>
              <a:rPr lang="en-US" sz="1200" b="0" i="0" kern="1200" dirty="0">
                <a:solidFill>
                  <a:schemeClr val="tx1"/>
                </a:solidFill>
                <a:effectLst/>
                <a:latin typeface="+mn-lt"/>
                <a:ea typeface="+mn-ea"/>
                <a:cs typeface="+mn-cs"/>
              </a:rPr>
              <a:t>occupational and health consultative services made available through federal regulations.</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The program is designed to assist private-sector employers in the commonwealth in understanding and voluntarily complying with applicable safety/health regulations enforced by the federal Occupational Safety and Health Administration.</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This program was designed to assist small business employers with 500 or less employees, however program representatives are able to answer OSHA related questions.</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C0E478-7D71-4FA0-9891-7B152966646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30857907"/>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BB4356DB-4864-4F7E-8D13-FCF2386CF903}" type="slidenum">
              <a:rPr lang="en-US" smtClean="0"/>
              <a:pPr>
                <a:defRPr/>
              </a:pPr>
              <a:t>66</a:t>
            </a:fld>
            <a:endParaRPr lang="en-US"/>
          </a:p>
        </p:txBody>
      </p:sp>
    </p:spTree>
    <p:extLst>
      <p:ext uri="{BB962C8B-B14F-4D97-AF65-F5344CB8AC3E}">
        <p14:creationId xmlns:p14="http://schemas.microsoft.com/office/powerpoint/2010/main" val="2417315402"/>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sz="1400" dirty="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67</a:t>
            </a:fld>
            <a:endParaRPr lang="en-US" dirty="0"/>
          </a:p>
        </p:txBody>
      </p:sp>
    </p:spTree>
    <p:extLst>
      <p:ext uri="{BB962C8B-B14F-4D97-AF65-F5344CB8AC3E}">
        <p14:creationId xmlns:p14="http://schemas.microsoft.com/office/powerpoint/2010/main" val="2260042776"/>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sz="1400" dirty="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68</a:t>
            </a:fld>
            <a:endParaRPr lang="en-US" dirty="0"/>
          </a:p>
        </p:txBody>
      </p:sp>
    </p:spTree>
    <p:extLst>
      <p:ext uri="{BB962C8B-B14F-4D97-AF65-F5344CB8AC3E}">
        <p14:creationId xmlns:p14="http://schemas.microsoft.com/office/powerpoint/2010/main" val="2260042776"/>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sz="1400" dirty="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69</a:t>
            </a:fld>
            <a:endParaRPr lang="en-US" dirty="0"/>
          </a:p>
        </p:txBody>
      </p:sp>
    </p:spTree>
    <p:extLst>
      <p:ext uri="{BB962C8B-B14F-4D97-AF65-F5344CB8AC3E}">
        <p14:creationId xmlns:p14="http://schemas.microsoft.com/office/powerpoint/2010/main" val="22600427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lgn="l">
              <a:buFont typeface="Wingdings" panose="05000000000000000000" pitchFamily="2" charset="2"/>
              <a:buNone/>
            </a:pPr>
            <a:r>
              <a:rPr lang="en-US" sz="1400" dirty="0">
                <a:solidFill>
                  <a:schemeClr val="tx1"/>
                </a:solidFill>
                <a:latin typeface="Verdana" panose="020B0604030504040204" pitchFamily="34" charset="0"/>
                <a:ea typeface="Verdana" panose="020B0604030504040204" pitchFamily="34" charset="0"/>
                <a:cs typeface="Verdana" panose="020B0604030504040204" pitchFamily="34" charset="0"/>
              </a:rPr>
              <a:t>Marijuana</a:t>
            </a:r>
          </a:p>
          <a:p>
            <a:pPr marL="0" indent="0" algn="l">
              <a:buFont typeface="Wingdings" panose="05000000000000000000" pitchFamily="2" charset="2"/>
              <a:buNone/>
            </a:pPr>
            <a:endParaRPr lang="en-US" sz="140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342900" indent="-342900" algn="l">
              <a:buFont typeface="Wingdings" panose="05000000000000000000" pitchFamily="2" charset="2"/>
              <a:buChar char="§"/>
            </a:pPr>
            <a:r>
              <a:rPr lang="en-US" sz="1400" dirty="0">
                <a:solidFill>
                  <a:schemeClr val="tx1"/>
                </a:solidFill>
                <a:latin typeface="Verdana" panose="020B0604030504040204" pitchFamily="34" charset="0"/>
                <a:ea typeface="Verdana" panose="020B0604030504040204" pitchFamily="34" charset="0"/>
                <a:cs typeface="Verdana" panose="020B0604030504040204" pitchFamily="34" charset="0"/>
              </a:rPr>
              <a:t>Name given to the dried buds and leaves of varieties of the cannabis sativa plant. </a:t>
            </a:r>
          </a:p>
          <a:p>
            <a:pPr marL="342900" indent="-342900" algn="l">
              <a:buFont typeface="Wingdings" panose="05000000000000000000" pitchFamily="2" charset="2"/>
              <a:buChar char="§"/>
            </a:pPr>
            <a:r>
              <a:rPr lang="en-US" sz="1400" dirty="0">
                <a:solidFill>
                  <a:schemeClr val="tx1"/>
                </a:solidFill>
                <a:latin typeface="Verdana" panose="020B0604030504040204" pitchFamily="34" charset="0"/>
                <a:ea typeface="Verdana" panose="020B0604030504040204" pitchFamily="34" charset="0"/>
                <a:cs typeface="Verdana" panose="020B0604030504040204" pitchFamily="34" charset="0"/>
              </a:rPr>
              <a:t>Also called pot, grass, cannabis, weed, hemp, hash, marihuana, ganja, and dozens of others.</a:t>
            </a:r>
          </a:p>
          <a:p>
            <a:pPr marL="342900" indent="-342900" algn="l">
              <a:buFont typeface="Wingdings" panose="05000000000000000000" pitchFamily="2" charset="2"/>
              <a:buChar char="§"/>
            </a:pPr>
            <a:r>
              <a:rPr lang="en-US" sz="1400" dirty="0">
                <a:solidFill>
                  <a:schemeClr val="tx1"/>
                </a:solidFill>
                <a:latin typeface="Verdana" panose="020B0604030504040204" pitchFamily="34" charset="0"/>
                <a:ea typeface="Verdana" panose="020B0604030504040204" pitchFamily="34" charset="0"/>
                <a:cs typeface="Verdana" panose="020B0604030504040204" pitchFamily="34" charset="0"/>
              </a:rPr>
              <a:t>Marijuana has been used in herbal remedies for centuries.  </a:t>
            </a:r>
          </a:p>
          <a:p>
            <a:pPr marL="342900" indent="-342900" algn="l">
              <a:buFont typeface="Wingdings" panose="05000000000000000000" pitchFamily="2" charset="2"/>
              <a:buChar char="§"/>
            </a:pPr>
            <a:endParaRPr lang="en-US" sz="140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0" indent="0" algn="l">
              <a:buFont typeface="Wingdings" panose="05000000000000000000" pitchFamily="2" charset="2"/>
              <a:buNone/>
            </a:pPr>
            <a:r>
              <a:rPr lang="en-US" sz="1400" dirty="0">
                <a:solidFill>
                  <a:schemeClr val="tx1"/>
                </a:solidFill>
                <a:latin typeface="Verdana" panose="020B0604030504040204" pitchFamily="34" charset="0"/>
                <a:ea typeface="Verdana" panose="020B0604030504040204" pitchFamily="34" charset="0"/>
                <a:cs typeface="Verdana" panose="020B0604030504040204" pitchFamily="34" charset="0"/>
              </a:rPr>
              <a:t>Prior to the Marijuana Tax Act of 1937,  which banned marijuana use and sales, cannabis had enjoyed a 5000-year history as a therapeutic agent across many cultures. </a:t>
            </a:r>
          </a:p>
          <a:p>
            <a:pPr marL="0" indent="0" algn="l">
              <a:buFont typeface="Wingdings" panose="05000000000000000000" pitchFamily="2" charset="2"/>
              <a:buNone/>
            </a:pPr>
            <a:endParaRPr lang="en-US" sz="140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fontAlgn="base"/>
            <a:r>
              <a:rPr lang="en-US" sz="1400" kern="120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 </a:t>
            </a:r>
            <a:r>
              <a:rPr lang="en-US" sz="1400" u="sng" kern="1200" dirty="0">
                <a:solidFill>
                  <a:schemeClr val="tx1"/>
                </a:solidFill>
                <a:effectLst/>
                <a:latin typeface="Verdana" panose="020B0604030504040204" pitchFamily="34" charset="0"/>
                <a:ea typeface="Verdana" panose="020B0604030504040204" pitchFamily="34" charset="0"/>
                <a:cs typeface="Verdana" panose="020B0604030504040204" pitchFamily="34" charset="0"/>
                <a:hlinkClick r:id="rId3"/>
              </a:rPr>
              <a:t>http://www.cancer.org/treatment/treatmentsandsideeffects/physicalsideeffects/chemotherapyeffects/marijuana-and-cancer</a:t>
            </a:r>
            <a:endParaRPr lang="en-US" sz="1400" u="sng" kern="1200" dirty="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p>
            <a:endParaRPr lang="en-US" sz="1400" kern="1200" dirty="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p>
            <a:pPr defTabSz="931774">
              <a:defRPr/>
            </a:pPr>
            <a:endParaRPr lang="en-US" sz="1400" dirty="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7</a:t>
            </a:fld>
            <a:endParaRPr lang="en-US" dirty="0"/>
          </a:p>
        </p:txBody>
      </p:sp>
    </p:spTree>
    <p:extLst>
      <p:ext uri="{BB962C8B-B14F-4D97-AF65-F5344CB8AC3E}">
        <p14:creationId xmlns:p14="http://schemas.microsoft.com/office/powerpoint/2010/main" val="2260042776"/>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sz="1400" dirty="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70</a:t>
            </a:fld>
            <a:endParaRPr lang="en-US" dirty="0"/>
          </a:p>
        </p:txBody>
      </p:sp>
    </p:spTree>
    <p:extLst>
      <p:ext uri="{BB962C8B-B14F-4D97-AF65-F5344CB8AC3E}">
        <p14:creationId xmlns:p14="http://schemas.microsoft.com/office/powerpoint/2010/main" val="2260042776"/>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sz="1400" dirty="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71</a:t>
            </a:fld>
            <a:endParaRPr lang="en-US" dirty="0"/>
          </a:p>
        </p:txBody>
      </p:sp>
    </p:spTree>
    <p:extLst>
      <p:ext uri="{BB962C8B-B14F-4D97-AF65-F5344CB8AC3E}">
        <p14:creationId xmlns:p14="http://schemas.microsoft.com/office/powerpoint/2010/main" val="574087716"/>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sz="1400" dirty="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72</a:t>
            </a:fld>
            <a:endParaRPr lang="en-US" dirty="0"/>
          </a:p>
        </p:txBody>
      </p:sp>
    </p:spTree>
    <p:extLst>
      <p:ext uri="{BB962C8B-B14F-4D97-AF65-F5344CB8AC3E}">
        <p14:creationId xmlns:p14="http://schemas.microsoft.com/office/powerpoint/2010/main" val="552967498"/>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sz="1400" dirty="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73</a:t>
            </a:fld>
            <a:endParaRPr lang="en-US" dirty="0"/>
          </a:p>
        </p:txBody>
      </p:sp>
    </p:spTree>
    <p:extLst>
      <p:ext uri="{BB962C8B-B14F-4D97-AF65-F5344CB8AC3E}">
        <p14:creationId xmlns:p14="http://schemas.microsoft.com/office/powerpoint/2010/main" val="3486146820"/>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74</a:t>
            </a:fld>
            <a:endParaRPr lang="en-US" dirty="0"/>
          </a:p>
        </p:txBody>
      </p:sp>
    </p:spTree>
    <p:extLst>
      <p:ext uri="{BB962C8B-B14F-4D97-AF65-F5344CB8AC3E}">
        <p14:creationId xmlns:p14="http://schemas.microsoft.com/office/powerpoint/2010/main" val="31780235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342900" indent="-342900" algn="l">
              <a:buFont typeface="Wingdings" panose="05000000000000000000" pitchFamily="2" charset="2"/>
              <a:buChar char="§"/>
            </a:pPr>
            <a:r>
              <a:rPr lang="en-US" sz="1400" dirty="0">
                <a:solidFill>
                  <a:schemeClr val="tx1"/>
                </a:solidFill>
                <a:latin typeface="Verdana" panose="020B0604030504040204" pitchFamily="34" charset="0"/>
                <a:ea typeface="Verdana" panose="020B0604030504040204" pitchFamily="34" charset="0"/>
                <a:cs typeface="Verdana" panose="020B0604030504040204" pitchFamily="34" charset="0"/>
              </a:rPr>
              <a:t>Scientists have identified many biologically active components in marijuana. These are called cannabinoids. </a:t>
            </a:r>
          </a:p>
          <a:p>
            <a:pPr algn="l"/>
            <a:endParaRPr lang="en-US" sz="140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342900" indent="-342900" algn="l">
              <a:buFont typeface="Wingdings" panose="05000000000000000000" pitchFamily="2" charset="2"/>
              <a:buChar char="§"/>
            </a:pPr>
            <a:r>
              <a:rPr lang="en-US" sz="1400" dirty="0">
                <a:solidFill>
                  <a:schemeClr val="tx1"/>
                </a:solidFill>
                <a:latin typeface="Verdana" panose="020B0604030504040204" pitchFamily="34" charset="0"/>
                <a:ea typeface="Verdana" panose="020B0604030504040204" pitchFamily="34" charset="0"/>
                <a:cs typeface="Verdana" panose="020B0604030504040204" pitchFamily="34" charset="0"/>
              </a:rPr>
              <a:t>The two best studied components are the chemicals delta-9-tetrahydrocannabinol (THC), and cannabidiol (CBD).  </a:t>
            </a:r>
          </a:p>
          <a:p>
            <a:pPr marL="342900" indent="-342900" algn="l">
              <a:buFont typeface="Wingdings" panose="05000000000000000000" pitchFamily="2" charset="2"/>
              <a:buChar char="§"/>
            </a:pPr>
            <a:endParaRPr lang="en-US" sz="140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0" marR="0" lvl="0" indent="0" algn="l" defTabSz="914400" rtl="0" eaLnBrk="0" fontAlgn="base" latinLnBrk="0" hangingPunct="0">
              <a:lnSpc>
                <a:spcPct val="100000"/>
              </a:lnSpc>
              <a:spcBef>
                <a:spcPct val="30000"/>
              </a:spcBef>
              <a:spcAft>
                <a:spcPct val="0"/>
              </a:spcAft>
              <a:buClrTx/>
              <a:buSzTx/>
              <a:buFont typeface="Wingdings" panose="05000000000000000000" pitchFamily="2" charset="2"/>
              <a:buNone/>
              <a:tabLst/>
              <a:defRPr/>
            </a:pPr>
            <a:r>
              <a:rPr lang="en-US" sz="1400" b="1" kern="120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Note:</a:t>
            </a:r>
            <a:r>
              <a:rPr lang="en-US" sz="1400" kern="120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  </a:t>
            </a:r>
            <a:r>
              <a:rPr lang="en-US" sz="1400" b="1" kern="120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THC </a:t>
            </a:r>
            <a:r>
              <a:rPr lang="en-US" sz="1400" kern="120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is the primary psychoactive compound in cannabis.  A psychoactive drug is a chemical substance that changes brain function and results in alterations in perception, mood, consciousness, cognition or behavior.   </a:t>
            </a:r>
            <a:r>
              <a:rPr lang="en-US" sz="1400" b="1" kern="120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Cannabidiol</a:t>
            </a:r>
            <a:r>
              <a:rPr lang="en-US" sz="1400" kern="120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 is a non-psychoactive compound and does not have the intoxicating effects like those caused by THC. </a:t>
            </a:r>
          </a:p>
          <a:p>
            <a:pPr fontAlgn="base"/>
            <a:endParaRPr lang="en-US" sz="1400" kern="1200" dirty="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p>
            <a:pPr fontAlgn="base"/>
            <a:r>
              <a:rPr lang="en-US" sz="1400" kern="120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 </a:t>
            </a:r>
            <a:r>
              <a:rPr lang="en-US" sz="1400" u="sng" kern="1200" dirty="0">
                <a:solidFill>
                  <a:schemeClr val="tx1"/>
                </a:solidFill>
                <a:effectLst/>
                <a:latin typeface="Verdana" panose="020B0604030504040204" pitchFamily="34" charset="0"/>
                <a:ea typeface="Verdana" panose="020B0604030504040204" pitchFamily="34" charset="0"/>
                <a:cs typeface="Verdana" panose="020B0604030504040204" pitchFamily="34" charset="0"/>
                <a:hlinkClick r:id="rId3"/>
              </a:rPr>
              <a:t>http://www.cancer.org/treatment/treatmentsandsideeffects/physicalsideeffects/chemotherapyeffects/marijuana-and-cancer</a:t>
            </a:r>
            <a:endParaRPr lang="en-US" sz="1400" u="sng" kern="1200" dirty="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p>
            <a:endParaRPr lang="en-US" sz="1400" kern="1200" dirty="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p>
            <a:pPr defTabSz="931774">
              <a:defRPr/>
            </a:pPr>
            <a:endParaRPr lang="en-US" sz="1400" dirty="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8</a:t>
            </a:fld>
            <a:endParaRPr lang="en-US" dirty="0"/>
          </a:p>
        </p:txBody>
      </p:sp>
    </p:spTree>
    <p:extLst>
      <p:ext uri="{BB962C8B-B14F-4D97-AF65-F5344CB8AC3E}">
        <p14:creationId xmlns:p14="http://schemas.microsoft.com/office/powerpoint/2010/main" val="30779730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fontAlgn="base"/>
            <a:r>
              <a:rPr lang="en-US" sz="1400" kern="120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Different cultivars (strains or types) and even different crops of marijuana plants can have varying amounts of these and other active compounds.  This means that marijuana can have different effects based on the strain used.  </a:t>
            </a:r>
            <a:r>
              <a:rPr lang="en-US" sz="1400" b="1" kern="120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Both THC and CBD interact </a:t>
            </a:r>
            <a:r>
              <a:rPr lang="en-US" sz="1400" kern="120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with your endocannabinoid system (ECS) to regulate various functions in your body such as:  Appetite, Pain, Memory, Mood, Sleep, Immune Response and Cycles of cellular life and death.</a:t>
            </a:r>
          </a:p>
          <a:p>
            <a:pPr fontAlgn="base"/>
            <a:endParaRPr lang="en-US" sz="1400" kern="1200" dirty="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400" kern="120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Your ECS is a large cell receptor proteins network with a wide range of functions.   You have receptors throughout your body, such as in your central nervous system, digestive tract, skin and reproductive organs.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400" kern="1200" dirty="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400" dirty="0"/>
              <a:t>Although it’s well-known that </a:t>
            </a:r>
            <a:r>
              <a:rPr lang="en-US" sz="1400" b="1" dirty="0"/>
              <a:t>THC </a:t>
            </a:r>
            <a:r>
              <a:rPr lang="en-US" sz="1400" dirty="0"/>
              <a:t>causes you to feel “high,” many patients value CBD for its medical and non-psychoactive effects.  THC produces the mind-altering, euphoric effects of the plant. This is because THC binds to your cannabinoid 1 (CB1) receptors found in your brain and changes how it functions — leading to the “high” feeling.  </a:t>
            </a:r>
            <a:r>
              <a:rPr lang="en-US" sz="1400" b="1" dirty="0"/>
              <a:t>CBD</a:t>
            </a:r>
            <a:r>
              <a:rPr lang="en-US" sz="1400" dirty="0"/>
              <a:t> doesn’t bind to your CB1 receptors. Therefore, it doesn’t produce the same psychoactive effects THC does. But CBD does affect the physiology of your brain and body. Studies show CBD could </a:t>
            </a:r>
            <a:r>
              <a:rPr lang="en-US" sz="1400" dirty="0">
                <a:solidFill>
                  <a:schemeClr val="tx1"/>
                </a:solidFill>
                <a:hlinkClick r:id="rId3"/>
              </a:rPr>
              <a:t>work as an antipsychotic</a:t>
            </a:r>
            <a:r>
              <a:rPr lang="en-US" sz="1400" dirty="0">
                <a:solidFill>
                  <a:schemeClr val="tx1"/>
                </a:solidFill>
              </a:rPr>
              <a:t> </a:t>
            </a:r>
            <a:r>
              <a:rPr lang="en-US" sz="1400" dirty="0"/>
              <a:t>and a </a:t>
            </a:r>
            <a:r>
              <a:rPr lang="en-US" sz="1400" dirty="0">
                <a:hlinkClick r:id="rId4"/>
              </a:rPr>
              <a:t>mild antidepressant</a:t>
            </a:r>
            <a:r>
              <a:rPr lang="en-US" sz="1400" dirty="0"/>
              <a:t> because of the way it interacts with your brain’s relevant receptors. Researchers also found CBD functions in over 60 various molecular pathways.</a:t>
            </a:r>
          </a:p>
          <a:p>
            <a:pPr marL="285750" indent="-285750" fontAlgn="base">
              <a:buFontTx/>
              <a:buChar char="-"/>
            </a:pPr>
            <a:endParaRPr lang="en-US" sz="1400" kern="1200" dirty="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p>
            <a:pPr marL="0" indent="0" fontAlgn="base">
              <a:buFontTx/>
              <a:buNone/>
            </a:pPr>
            <a:r>
              <a:rPr lang="en-US" sz="1400" kern="120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According to some studies, THC has “cancer-killing” properties.   Trials show CBD has a potent anti-tumor effect.  CBD slows down the progression of certain cancers like lung, breast, colon and prostate cancer.</a:t>
            </a:r>
          </a:p>
          <a:p>
            <a:endParaRPr lang="en-US" sz="1200" u="sng" kern="1200" dirty="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p>
            <a:r>
              <a:rPr lang="en-US" sz="1200" u="sng" kern="120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https://www.cancer.org/treatment/treatments-and-side-effects/complementary-and-alternative-medicine/marijuana-and-cancer.html</a:t>
            </a:r>
          </a:p>
          <a:p>
            <a:endParaRPr lang="en-US" sz="1200" u="sng" kern="1200" dirty="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p>
            <a:r>
              <a:rPr lang="en-US" sz="1200" u="sng" kern="120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https://www.marijuanadoctors.com/resources/cbd-vs-thc/</a:t>
            </a:r>
          </a:p>
          <a:p>
            <a:endParaRPr lang="en-US" sz="1200" u="sng" kern="1200" dirty="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a:latin typeface="Verdana" panose="020B0604030504040204" pitchFamily="34" charset="0"/>
                <a:ea typeface="Verdana" panose="020B0604030504040204" pitchFamily="34" charset="0"/>
                <a:cs typeface="Verdana" panose="020B0604030504040204" pitchFamily="34" charset="0"/>
              </a:rPr>
              <a:t>Picture: coloradopain.com/</a:t>
            </a:r>
            <a:r>
              <a:rPr lang="en-US" sz="1200" kern="120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hemphoneyliquid.com</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400" kern="1200" dirty="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p>
            <a:pPr defTabSz="931774">
              <a:defRPr/>
            </a:pPr>
            <a:endParaRPr lang="en-US" sz="1400" dirty="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9</a:t>
            </a:fld>
            <a:endParaRPr lang="en-US" dirty="0"/>
          </a:p>
        </p:txBody>
      </p:sp>
    </p:spTree>
    <p:extLst>
      <p:ext uri="{BB962C8B-B14F-4D97-AF65-F5344CB8AC3E}">
        <p14:creationId xmlns:p14="http://schemas.microsoft.com/office/powerpoint/2010/main" val="226004277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26" descr="L&amp;I logo banne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2" descr="blue bottom banner"/>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457200" y="6324600"/>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533400" y="1219200"/>
            <a:ext cx="8153400" cy="4648200"/>
          </a:xfrm>
        </p:spPr>
        <p:txBody>
          <a:bodyPr/>
          <a:lstStyle>
            <a:lvl1pPr marL="0" indent="0" algn="ctr">
              <a:buNone/>
              <a:defRPr sz="2400">
                <a:solidFill>
                  <a:schemeClr val="tx1">
                    <a:tint val="75000"/>
                  </a:schemeClr>
                </a:solidFill>
                <a:latin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0" name="Title 15"/>
          <p:cNvSpPr>
            <a:spLocks noGrp="1"/>
          </p:cNvSpPr>
          <p:nvPr>
            <p:ph type="title"/>
          </p:nvPr>
        </p:nvSpPr>
        <p:spPr>
          <a:xfrm>
            <a:off x="533400" y="381000"/>
            <a:ext cx="5105400" cy="457200"/>
          </a:xfrm>
        </p:spPr>
        <p:txBody>
          <a:bodyPr/>
          <a:lstStyle/>
          <a:p>
            <a:r>
              <a:rPr lang="en-US"/>
              <a:t>Click to edit Master title style</a:t>
            </a:r>
            <a:endParaRPr lang="en-US" dirty="0"/>
          </a:p>
        </p:txBody>
      </p:sp>
      <p:sp>
        <p:nvSpPr>
          <p:cNvPr id="6" name="Date Placeholder 3"/>
          <p:cNvSpPr>
            <a:spLocks noGrp="1"/>
          </p:cNvSpPr>
          <p:nvPr>
            <p:ph type="dt" sz="half" idx="10"/>
          </p:nvPr>
        </p:nvSpPr>
        <p:spPr/>
        <p:txBody>
          <a:bodyPr/>
          <a:lstStyle>
            <a:lvl1pPr>
              <a:defRPr/>
            </a:lvl1pPr>
          </a:lstStyle>
          <a:p>
            <a:pPr>
              <a:defRPr/>
            </a:pPr>
            <a:fld id="{4C946217-8997-4E91-9304-841B4B07AF0C}" type="datetime1">
              <a:rPr lang="en-US" smtClean="0"/>
              <a:t>9/9/2022</a:t>
            </a:fld>
            <a:endParaRPr lang="en-US" dirty="0"/>
          </a:p>
        </p:txBody>
      </p:sp>
      <p:sp>
        <p:nvSpPr>
          <p:cNvPr id="7" name="Footer Placeholder 4"/>
          <p:cNvSpPr>
            <a:spLocks noGrp="1"/>
          </p:cNvSpPr>
          <p:nvPr>
            <p:ph type="ftr" sz="quarter" idx="11"/>
          </p:nvPr>
        </p:nvSpPr>
        <p:spPr/>
        <p:txBody>
          <a:bodyPr/>
          <a:lstStyle>
            <a:lvl1pPr>
              <a:defRPr/>
            </a:lvl1pPr>
          </a:lstStyle>
          <a:p>
            <a:pPr>
              <a:defRPr/>
            </a:pPr>
            <a:r>
              <a:rPr lang="en-US"/>
              <a:t>PPT-162-05</a:t>
            </a:r>
            <a:endParaRPr lang="en-US" dirty="0"/>
          </a:p>
        </p:txBody>
      </p:sp>
      <p:sp>
        <p:nvSpPr>
          <p:cNvPr id="8" name="Slide Number Placeholder 5"/>
          <p:cNvSpPr>
            <a:spLocks noGrp="1"/>
          </p:cNvSpPr>
          <p:nvPr>
            <p:ph type="sldNum" sz="quarter" idx="12"/>
          </p:nvPr>
        </p:nvSpPr>
        <p:spPr/>
        <p:txBody>
          <a:bodyPr/>
          <a:lstStyle>
            <a:lvl1pPr>
              <a:defRPr/>
            </a:lvl1pPr>
          </a:lstStyle>
          <a:p>
            <a:pPr>
              <a:defRPr/>
            </a:pPr>
            <a:fld id="{24F08A89-DDF4-4D5A-BC60-8DB27FEEADEF}" type="slidenum">
              <a:rPr lang="en-US"/>
              <a:pPr>
                <a:defRPr/>
              </a:pPr>
              <a:t>‹#›</a:t>
            </a:fld>
            <a:endParaRPr lang="en-US" dirty="0"/>
          </a:p>
        </p:txBody>
      </p:sp>
    </p:spTree>
    <p:extLst>
      <p:ext uri="{BB962C8B-B14F-4D97-AF65-F5344CB8AC3E}">
        <p14:creationId xmlns:p14="http://schemas.microsoft.com/office/powerpoint/2010/main" val="2435221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96BD7E79-D51A-40AA-99B1-DB247E327B45}" type="datetime1">
              <a:rPr lang="en-US" smtClean="0"/>
              <a:t>9/9/2022</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a:t>PPT-162-05</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8B6D9DAF-4CE9-40D3-8F27-52C191682619}" type="slidenum">
              <a:rPr lang="en-US"/>
              <a:pPr>
                <a:defRPr/>
              </a:pPr>
              <a:t>‹#›</a:t>
            </a:fld>
            <a:endParaRPr lang="en-US" dirty="0"/>
          </a:p>
        </p:txBody>
      </p:sp>
    </p:spTree>
    <p:extLst>
      <p:ext uri="{BB962C8B-B14F-4D97-AF65-F5344CB8AC3E}">
        <p14:creationId xmlns:p14="http://schemas.microsoft.com/office/powerpoint/2010/main" val="14459870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D744EDBE-E02D-47ED-8DC7-611F3D206D06}" type="datetime1">
              <a:rPr lang="en-US" smtClean="0"/>
              <a:t>9/9/2022</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a:t>PPT-162-05</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60FAD0F8-4AAB-4720-97A0-1787E62B6C55}" type="slidenum">
              <a:rPr lang="en-US"/>
              <a:pPr>
                <a:defRPr/>
              </a:pPr>
              <a:t>‹#›</a:t>
            </a:fld>
            <a:endParaRPr lang="en-US" dirty="0"/>
          </a:p>
        </p:txBody>
      </p:sp>
    </p:spTree>
    <p:extLst>
      <p:ext uri="{BB962C8B-B14F-4D97-AF65-F5344CB8AC3E}">
        <p14:creationId xmlns:p14="http://schemas.microsoft.com/office/powerpoint/2010/main" val="17215476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D6F8B567-ADD0-4896-98BD-2D8FD32E010A}" type="datetime1">
              <a:rPr lang="en-US" smtClean="0"/>
              <a:t>9/9/2022</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a:t>PPT-162-05</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6D4BCE9B-CC5B-437C-A17F-8C5EB0DB31AA}" type="slidenum">
              <a:rPr lang="en-US"/>
              <a:pPr>
                <a:defRPr/>
              </a:pPr>
              <a:t>‹#›</a:t>
            </a:fld>
            <a:endParaRPr lang="en-US" dirty="0"/>
          </a:p>
        </p:txBody>
      </p:sp>
    </p:spTree>
    <p:extLst>
      <p:ext uri="{BB962C8B-B14F-4D97-AF65-F5344CB8AC3E}">
        <p14:creationId xmlns:p14="http://schemas.microsoft.com/office/powerpoint/2010/main" val="1056913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538CA89A-F23C-4CDF-A9F7-AD21E720E6B2}" type="datetime1">
              <a:rPr lang="en-US" smtClean="0"/>
              <a:t>9/9/2022</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a:t>PPT-162-05</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E4B8FD18-02DF-40F9-BE0C-7C42FF75D880}" type="slidenum">
              <a:rPr lang="en-US"/>
              <a:pPr>
                <a:defRPr/>
              </a:pPr>
              <a:t>‹#›</a:t>
            </a:fld>
            <a:endParaRPr lang="en-US" dirty="0"/>
          </a:p>
        </p:txBody>
      </p:sp>
    </p:spTree>
    <p:extLst>
      <p:ext uri="{BB962C8B-B14F-4D97-AF65-F5344CB8AC3E}">
        <p14:creationId xmlns:p14="http://schemas.microsoft.com/office/powerpoint/2010/main" val="29544133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B2214D9F-D3A0-4124-A194-259B1736D5A1}" type="datetime1">
              <a:rPr lang="en-US" smtClean="0"/>
              <a:t>9/9/2022</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a:t>PPT-162-05</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497C82C6-C18A-4703-8E50-CE23A27CA695}" type="slidenum">
              <a:rPr lang="en-US"/>
              <a:pPr>
                <a:defRPr/>
              </a:pPr>
              <a:t>‹#›</a:t>
            </a:fld>
            <a:endParaRPr lang="en-US" dirty="0"/>
          </a:p>
        </p:txBody>
      </p:sp>
    </p:spTree>
    <p:extLst>
      <p:ext uri="{BB962C8B-B14F-4D97-AF65-F5344CB8AC3E}">
        <p14:creationId xmlns:p14="http://schemas.microsoft.com/office/powerpoint/2010/main" val="5106094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5E4B0200-EA82-42EC-992F-CE152EA7AFE7}" type="datetime1">
              <a:rPr lang="en-US" smtClean="0"/>
              <a:t>9/9/2022</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a:t>PPT-162-05</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A09112F7-B214-4A05-A9ED-C5D6EFA56D16}" type="slidenum">
              <a:rPr lang="en-US"/>
              <a:pPr>
                <a:defRPr/>
              </a:pPr>
              <a:t>‹#›</a:t>
            </a:fld>
            <a:endParaRPr lang="en-US" dirty="0"/>
          </a:p>
        </p:txBody>
      </p:sp>
    </p:spTree>
    <p:extLst>
      <p:ext uri="{BB962C8B-B14F-4D97-AF65-F5344CB8AC3E}">
        <p14:creationId xmlns:p14="http://schemas.microsoft.com/office/powerpoint/2010/main" val="37606880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0FE9869F-E1DB-4069-BD68-458D0BFAAC7D}" type="datetime1">
              <a:rPr lang="en-US" smtClean="0"/>
              <a:t>9/9/2022</a:t>
            </a:fld>
            <a:endParaRPr lang="en-US" dirty="0"/>
          </a:p>
        </p:txBody>
      </p:sp>
      <p:sp>
        <p:nvSpPr>
          <p:cNvPr id="8" name="Footer Placeholder 4"/>
          <p:cNvSpPr>
            <a:spLocks noGrp="1"/>
          </p:cNvSpPr>
          <p:nvPr>
            <p:ph type="ftr" sz="quarter" idx="11"/>
          </p:nvPr>
        </p:nvSpPr>
        <p:spPr/>
        <p:txBody>
          <a:bodyPr/>
          <a:lstStyle>
            <a:lvl1pPr>
              <a:defRPr/>
            </a:lvl1pPr>
          </a:lstStyle>
          <a:p>
            <a:pPr>
              <a:defRPr/>
            </a:pPr>
            <a:r>
              <a:rPr lang="en-US"/>
              <a:t>PPT-162-05</a:t>
            </a: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C829F010-E696-431A-AA6C-F9381B43A2A2}" type="slidenum">
              <a:rPr lang="en-US"/>
              <a:pPr>
                <a:defRPr/>
              </a:pPr>
              <a:t>‹#›</a:t>
            </a:fld>
            <a:endParaRPr lang="en-US" dirty="0"/>
          </a:p>
        </p:txBody>
      </p:sp>
    </p:spTree>
    <p:extLst>
      <p:ext uri="{BB962C8B-B14F-4D97-AF65-F5344CB8AC3E}">
        <p14:creationId xmlns:p14="http://schemas.microsoft.com/office/powerpoint/2010/main" val="30637098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466BF9D1-690F-4F2B-B70D-8FFFECA1DF38}" type="datetime1">
              <a:rPr lang="en-US" smtClean="0"/>
              <a:t>9/9/2022</a:t>
            </a:fld>
            <a:endParaRPr lang="en-US" dirty="0"/>
          </a:p>
        </p:txBody>
      </p:sp>
      <p:sp>
        <p:nvSpPr>
          <p:cNvPr id="4" name="Footer Placeholder 4"/>
          <p:cNvSpPr>
            <a:spLocks noGrp="1"/>
          </p:cNvSpPr>
          <p:nvPr>
            <p:ph type="ftr" sz="quarter" idx="11"/>
          </p:nvPr>
        </p:nvSpPr>
        <p:spPr/>
        <p:txBody>
          <a:bodyPr/>
          <a:lstStyle>
            <a:lvl1pPr>
              <a:defRPr/>
            </a:lvl1pPr>
          </a:lstStyle>
          <a:p>
            <a:pPr>
              <a:defRPr/>
            </a:pPr>
            <a:r>
              <a:rPr lang="en-US"/>
              <a:t>PPT-162-05</a:t>
            </a: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F2A4B7B8-8B64-4396-9541-EAB02EBD06B2}" type="slidenum">
              <a:rPr lang="en-US"/>
              <a:pPr>
                <a:defRPr/>
              </a:pPr>
              <a:t>‹#›</a:t>
            </a:fld>
            <a:endParaRPr lang="en-US" dirty="0"/>
          </a:p>
        </p:txBody>
      </p:sp>
    </p:spTree>
    <p:extLst>
      <p:ext uri="{BB962C8B-B14F-4D97-AF65-F5344CB8AC3E}">
        <p14:creationId xmlns:p14="http://schemas.microsoft.com/office/powerpoint/2010/main" val="27341332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75970C29-33A7-44E5-856D-495485ED5474}" type="datetime1">
              <a:rPr lang="en-US" smtClean="0"/>
              <a:t>9/9/2022</a:t>
            </a:fld>
            <a:endParaRPr lang="en-US" dirty="0"/>
          </a:p>
        </p:txBody>
      </p:sp>
      <p:sp>
        <p:nvSpPr>
          <p:cNvPr id="3" name="Footer Placeholder 4"/>
          <p:cNvSpPr>
            <a:spLocks noGrp="1"/>
          </p:cNvSpPr>
          <p:nvPr>
            <p:ph type="ftr" sz="quarter" idx="11"/>
          </p:nvPr>
        </p:nvSpPr>
        <p:spPr/>
        <p:txBody>
          <a:bodyPr/>
          <a:lstStyle>
            <a:lvl1pPr>
              <a:defRPr/>
            </a:lvl1pPr>
          </a:lstStyle>
          <a:p>
            <a:pPr>
              <a:defRPr/>
            </a:pPr>
            <a:r>
              <a:rPr lang="en-US"/>
              <a:t>PPT-162-05</a:t>
            </a: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E4F60B90-3054-4CA1-99B6-35408F47B796}" type="slidenum">
              <a:rPr lang="en-US"/>
              <a:pPr>
                <a:defRPr/>
              </a:pPr>
              <a:t>‹#›</a:t>
            </a:fld>
            <a:endParaRPr lang="en-US" dirty="0"/>
          </a:p>
        </p:txBody>
      </p:sp>
    </p:spTree>
    <p:extLst>
      <p:ext uri="{BB962C8B-B14F-4D97-AF65-F5344CB8AC3E}">
        <p14:creationId xmlns:p14="http://schemas.microsoft.com/office/powerpoint/2010/main" val="32956358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20F598C5-50BB-4770-98AE-B2B7C39EFFD6}" type="datetime1">
              <a:rPr lang="en-US" smtClean="0"/>
              <a:t>9/9/2022</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a:t>PPT-162-05</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F93EE6A1-B3F8-4722-B7C7-9B991528A008}" type="slidenum">
              <a:rPr lang="en-US"/>
              <a:pPr>
                <a:defRPr/>
              </a:pPr>
              <a:t>‹#›</a:t>
            </a:fld>
            <a:endParaRPr lang="en-US" dirty="0"/>
          </a:p>
        </p:txBody>
      </p:sp>
    </p:spTree>
    <p:extLst>
      <p:ext uri="{BB962C8B-B14F-4D97-AF65-F5344CB8AC3E}">
        <p14:creationId xmlns:p14="http://schemas.microsoft.com/office/powerpoint/2010/main" val="17288955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02C35871-EE93-49B1-81D9-FA879111EF91}" type="datetime1">
              <a:rPr lang="en-US" smtClean="0"/>
              <a:t>9/9/2022</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a:t>PPT-162-05</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FE122AA6-D333-4DE2-984A-5C69A963584C}" type="slidenum">
              <a:rPr lang="en-US"/>
              <a:pPr>
                <a:defRPr/>
              </a:pPr>
              <a:t>‹#›</a:t>
            </a:fld>
            <a:endParaRPr lang="en-US" dirty="0"/>
          </a:p>
        </p:txBody>
      </p:sp>
    </p:spTree>
    <p:extLst>
      <p:ext uri="{BB962C8B-B14F-4D97-AF65-F5344CB8AC3E}">
        <p14:creationId xmlns:p14="http://schemas.microsoft.com/office/powerpoint/2010/main" val="38015560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10E60351-0ED7-4ACD-801A-CCF218E4611B}" type="datetime1">
              <a:rPr lang="en-US" smtClean="0"/>
              <a:t>9/9/2022</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a:t>PPT-162-05</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2FADC4D1-B8E0-4A43-8634-A25B5908C13F}" type="slidenum">
              <a:rPr lang="en-US"/>
              <a:pPr>
                <a:defRPr/>
              </a:pPr>
              <a:t>‹#›</a:t>
            </a:fld>
            <a:endParaRPr lang="en-US" dirty="0"/>
          </a:p>
        </p:txBody>
      </p:sp>
    </p:spTree>
    <p:extLst>
      <p:ext uri="{BB962C8B-B14F-4D97-AF65-F5344CB8AC3E}">
        <p14:creationId xmlns:p14="http://schemas.microsoft.com/office/powerpoint/2010/main" val="24928434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E4AE01BD-9EF2-4BAB-8EDE-EA428CB87C9D}" type="datetime1">
              <a:rPr lang="en-US" smtClean="0"/>
              <a:t>9/9/2022</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a:t>PPT-162-05</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ECCE265A-7FFD-4347-80C8-AE82666D9B1F}" type="slidenum">
              <a:rPr lang="en-US"/>
              <a:pPr>
                <a:defRPr/>
              </a:pPr>
              <a:t>‹#›</a:t>
            </a:fld>
            <a:endParaRPr lang="en-US" dirty="0"/>
          </a:p>
        </p:txBody>
      </p:sp>
    </p:spTree>
    <p:extLst>
      <p:ext uri="{BB962C8B-B14F-4D97-AF65-F5344CB8AC3E}">
        <p14:creationId xmlns:p14="http://schemas.microsoft.com/office/powerpoint/2010/main" val="418418686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05155044-7FA9-4471-BB49-C05BE3FA8F56}" type="datetime1">
              <a:rPr lang="en-US" smtClean="0"/>
              <a:t>9/9/2022</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a:t>PPT-162-05</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64D32246-8AD4-4C01-8583-B3A3AA9012D7}" type="slidenum">
              <a:rPr lang="en-US"/>
              <a:pPr>
                <a:defRPr/>
              </a:pPr>
              <a:t>‹#›</a:t>
            </a:fld>
            <a:endParaRPr lang="en-US" dirty="0"/>
          </a:p>
        </p:txBody>
      </p:sp>
    </p:spTree>
    <p:extLst>
      <p:ext uri="{BB962C8B-B14F-4D97-AF65-F5344CB8AC3E}">
        <p14:creationId xmlns:p14="http://schemas.microsoft.com/office/powerpoint/2010/main" val="273062585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fld id="{A16CE7A7-7CDB-443C-86F9-1643717AAA3A}" type="datetime1">
              <a:rPr lang="en-US" smtClean="0">
                <a:solidFill>
                  <a:srgbClr val="000000"/>
                </a:solidFill>
              </a:rPr>
              <a:t>9/9/2022</a:t>
            </a:fld>
            <a:endParaRPr lang="en-US" dirty="0">
              <a:solidFill>
                <a:srgbClr val="000000"/>
              </a:solidFill>
            </a:endParaRPr>
          </a:p>
        </p:txBody>
      </p:sp>
      <p:sp>
        <p:nvSpPr>
          <p:cNvPr id="5" name="Rectangle 5"/>
          <p:cNvSpPr>
            <a:spLocks noGrp="1" noChangeArrowheads="1"/>
          </p:cNvSpPr>
          <p:nvPr>
            <p:ph type="ftr" sz="quarter" idx="11"/>
          </p:nvPr>
        </p:nvSpPr>
        <p:spPr/>
        <p:txBody>
          <a:bodyPr/>
          <a:lstStyle>
            <a:lvl1pPr>
              <a:defRPr>
                <a:latin typeface="Verdana" pitchFamily="34" charset="0"/>
              </a:defRPr>
            </a:lvl1pPr>
          </a:lstStyle>
          <a:p>
            <a:pPr>
              <a:defRPr/>
            </a:pPr>
            <a:r>
              <a:rPr lang="en-US">
                <a:solidFill>
                  <a:srgbClr val="000000"/>
                </a:solidFill>
              </a:rPr>
              <a:t>PPT-162-05</a:t>
            </a:r>
            <a:endParaRPr lang="en-US" dirty="0">
              <a:solidFill>
                <a:srgbClr val="000000"/>
              </a:solidFill>
            </a:endParaRPr>
          </a:p>
        </p:txBody>
      </p:sp>
      <p:sp>
        <p:nvSpPr>
          <p:cNvPr id="6" name="Rectangle 6"/>
          <p:cNvSpPr>
            <a:spLocks noGrp="1" noChangeArrowheads="1"/>
          </p:cNvSpPr>
          <p:nvPr>
            <p:ph type="sldNum" sz="quarter" idx="12"/>
          </p:nvPr>
        </p:nvSpPr>
        <p:spPr/>
        <p:txBody>
          <a:bodyPr/>
          <a:lstStyle>
            <a:lvl1pPr>
              <a:defRPr>
                <a:latin typeface="Verdana" pitchFamily="34" charset="0"/>
              </a:defRPr>
            </a:lvl1pPr>
          </a:lstStyle>
          <a:p>
            <a:pPr>
              <a:defRPr/>
            </a:pPr>
            <a:fld id="{B8BFA972-F749-4429-97A3-75BDF570F92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26702687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75D635A0-65F0-4C48-AC93-271BE6E263E5}" type="datetime1">
              <a:rPr lang="en-US" smtClean="0">
                <a:solidFill>
                  <a:srgbClr val="000000"/>
                </a:solidFill>
              </a:rPr>
              <a:t>9/9/2022</a:t>
            </a:fld>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PPT-162-05</a:t>
            </a: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091E585-A4F4-4A75-96DB-93DB3FD66332}"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10950385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93479FEE-F444-400B-BF37-9644E53F5FC6}" type="datetime1">
              <a:rPr lang="en-US" smtClean="0">
                <a:solidFill>
                  <a:srgbClr val="000000"/>
                </a:solidFill>
              </a:rPr>
              <a:t>9/9/2022</a:t>
            </a:fld>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PPT-162-05</a:t>
            </a: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F9EE858-CD2A-404F-9319-7B1C18F2C57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5768921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2DB2604E-24DE-4DB7-B45E-8AE1A78F96AE}" type="datetime1">
              <a:rPr lang="en-US" smtClean="0">
                <a:solidFill>
                  <a:srgbClr val="000000"/>
                </a:solidFill>
              </a:rPr>
              <a:t>9/9/2022</a:t>
            </a:fld>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PPT-162-05</a:t>
            </a: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6592269-36CF-4AAB-A8D6-21DE1176606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20964040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fld id="{B756D506-3B3A-4AFC-A07D-FDEBDDA65D79}" type="datetime1">
              <a:rPr lang="en-US" smtClean="0">
                <a:solidFill>
                  <a:srgbClr val="000000"/>
                </a:solidFill>
              </a:rPr>
              <a:t>9/9/2022</a:t>
            </a:fld>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PPT-162-05</a:t>
            </a: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CBDCDCB3-F0DB-49B7-AE3F-A9EA86D2EB6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39709830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fld id="{DAB67DD8-2372-4FC4-B426-36BA0A371495}" type="datetime1">
              <a:rPr lang="en-US" smtClean="0">
                <a:solidFill>
                  <a:srgbClr val="000000"/>
                </a:solidFill>
              </a:rPr>
              <a:t>9/9/2022</a:t>
            </a:fld>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PPT-162-05</a:t>
            </a: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B42496BE-9B9E-4F6C-8EF2-9FA6285CDE3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13921719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CC49E12C-F7DB-4D05-9C22-B175EC978172}" type="datetime1">
              <a:rPr lang="en-US" smtClean="0">
                <a:solidFill>
                  <a:srgbClr val="000000"/>
                </a:solidFill>
              </a:rPr>
              <a:t>9/9/2022</a:t>
            </a:fld>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PPT-162-05</a:t>
            </a:r>
            <a:endParaRPr lang="en-US"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A33F622C-F275-41FE-9FB7-F5E64CC77AC5}"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1865890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9E623D8E-75BD-48F5-8B25-2EFDF6709199}" type="datetime1">
              <a:rPr lang="en-US" smtClean="0"/>
              <a:t>9/9/2022</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a:t>PPT-162-05</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6DABA46C-1C6A-4D46-943B-A0D09C4A156F}" type="slidenum">
              <a:rPr lang="en-US"/>
              <a:pPr>
                <a:defRPr/>
              </a:pPr>
              <a:t>‹#›</a:t>
            </a:fld>
            <a:endParaRPr lang="en-US" dirty="0"/>
          </a:p>
        </p:txBody>
      </p:sp>
    </p:spTree>
    <p:extLst>
      <p:ext uri="{BB962C8B-B14F-4D97-AF65-F5344CB8AC3E}">
        <p14:creationId xmlns:p14="http://schemas.microsoft.com/office/powerpoint/2010/main" val="85969713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2AE3BD41-D7FA-45CC-95B0-351A3CABE73E}" type="datetime1">
              <a:rPr lang="en-US" smtClean="0">
                <a:solidFill>
                  <a:srgbClr val="000000"/>
                </a:solidFill>
              </a:rPr>
              <a:t>9/9/2022</a:t>
            </a:fld>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PPT-162-05</a:t>
            </a: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F1B19BB-467B-42B7-BDA8-8FE7ED67C553}"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21260306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3044857C-AA2A-45C5-9513-0C245FE336A6}" type="datetime1">
              <a:rPr lang="en-US" smtClean="0">
                <a:solidFill>
                  <a:srgbClr val="000000"/>
                </a:solidFill>
              </a:rPr>
              <a:t>9/9/2022</a:t>
            </a:fld>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PPT-162-05</a:t>
            </a: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B244F0F-028F-40A6-8C8A-2A38E9622D26}"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97563560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BE3A9B19-F9C8-4958-8A9E-BF7625CA00CB}" type="datetime1">
              <a:rPr lang="en-US" smtClean="0">
                <a:solidFill>
                  <a:srgbClr val="000000"/>
                </a:solidFill>
              </a:rPr>
              <a:t>9/9/2022</a:t>
            </a:fld>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PPT-162-05</a:t>
            </a: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DA01186-35E3-48AA-8932-E6B52FB04553}"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32709641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FCBEF87E-9279-4C66-9933-5784A04059A9}" type="datetime1">
              <a:rPr lang="en-US" smtClean="0">
                <a:solidFill>
                  <a:srgbClr val="000000"/>
                </a:solidFill>
              </a:rPr>
              <a:t>9/9/2022</a:t>
            </a:fld>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PPT-162-05</a:t>
            </a: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A0079E2-C10F-4531-A88F-39FEA46627F3}"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80988458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26" descr="L&amp;I logo banne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2" descr="blue bottom banner"/>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457200" y="6324600"/>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533400" y="1219200"/>
            <a:ext cx="8153400" cy="4648200"/>
          </a:xfrm>
        </p:spPr>
        <p:txBody>
          <a:bodyPr/>
          <a:lstStyle>
            <a:lvl1pPr marL="0" indent="0" algn="ctr">
              <a:buNone/>
              <a:defRPr sz="2400">
                <a:solidFill>
                  <a:schemeClr val="tx1">
                    <a:tint val="75000"/>
                  </a:schemeClr>
                </a:solidFill>
                <a:latin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0" name="Title 15"/>
          <p:cNvSpPr>
            <a:spLocks noGrp="1"/>
          </p:cNvSpPr>
          <p:nvPr>
            <p:ph type="title"/>
          </p:nvPr>
        </p:nvSpPr>
        <p:spPr>
          <a:xfrm>
            <a:off x="533400" y="381000"/>
            <a:ext cx="5105400" cy="457200"/>
          </a:xfrm>
        </p:spPr>
        <p:txBody>
          <a:bodyPr/>
          <a:lstStyle/>
          <a:p>
            <a:r>
              <a:rPr lang="en-US"/>
              <a:t>Click to edit Master title style</a:t>
            </a:r>
            <a:endParaRPr lang="en-US" dirty="0"/>
          </a:p>
        </p:txBody>
      </p:sp>
      <p:sp>
        <p:nvSpPr>
          <p:cNvPr id="6" name="Date Placeholder 3"/>
          <p:cNvSpPr>
            <a:spLocks noGrp="1"/>
          </p:cNvSpPr>
          <p:nvPr>
            <p:ph type="dt" sz="half" idx="10"/>
          </p:nvPr>
        </p:nvSpPr>
        <p:spPr/>
        <p:txBody>
          <a:bodyPr/>
          <a:lstStyle>
            <a:lvl1pPr>
              <a:defRPr/>
            </a:lvl1pPr>
          </a:lstStyle>
          <a:p>
            <a:pPr>
              <a:defRPr/>
            </a:pPr>
            <a:fld id="{15592794-2E57-43C9-8625-3503602297F7}" type="datetime1">
              <a:rPr lang="en-US" smtClean="0">
                <a:solidFill>
                  <a:prstClr val="black">
                    <a:tint val="75000"/>
                  </a:prstClr>
                </a:solidFill>
              </a:rPr>
              <a:t>9/9/2022</a:t>
            </a:fld>
            <a:endParaRPr lang="en-US" dirty="0">
              <a:solidFill>
                <a:prstClr val="black">
                  <a:tint val="75000"/>
                </a:prstClr>
              </a:solidFill>
            </a:endParaRPr>
          </a:p>
        </p:txBody>
      </p:sp>
      <p:sp>
        <p:nvSpPr>
          <p:cNvPr id="7"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PPT-162-05</a:t>
            </a:r>
            <a:endParaRPr lang="en-US" dirty="0">
              <a:solidFill>
                <a:prstClr val="black">
                  <a:tint val="75000"/>
                </a:prstClr>
              </a:solidFill>
            </a:endParaRPr>
          </a:p>
        </p:txBody>
      </p:sp>
      <p:sp>
        <p:nvSpPr>
          <p:cNvPr id="8" name="Slide Number Placeholder 5"/>
          <p:cNvSpPr>
            <a:spLocks noGrp="1"/>
          </p:cNvSpPr>
          <p:nvPr>
            <p:ph type="sldNum" sz="quarter" idx="12"/>
          </p:nvPr>
        </p:nvSpPr>
        <p:spPr/>
        <p:txBody>
          <a:bodyPr/>
          <a:lstStyle>
            <a:lvl1pPr>
              <a:defRPr/>
            </a:lvl1pPr>
          </a:lstStyle>
          <a:p>
            <a:pPr>
              <a:defRPr/>
            </a:pPr>
            <a:fld id="{24F08A89-DDF4-4D5A-BC60-8DB27FEEADEF}"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35520971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1CA5E1E6-C0F5-4B6C-9384-23B4E0F42A56}" type="datetime1">
              <a:rPr lang="en-US" smtClean="0">
                <a:solidFill>
                  <a:prstClr val="black">
                    <a:tint val="75000"/>
                  </a:prstClr>
                </a:solidFill>
              </a:rPr>
              <a:t>9/9/2022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PPT-162-05</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E122AA6-D333-4DE2-984A-5C69A963584C}"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59779132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73163AD6-02BA-45A1-A01E-257EEB4864ED}" type="datetime1">
              <a:rPr lang="en-US" smtClean="0">
                <a:solidFill>
                  <a:prstClr val="black">
                    <a:tint val="75000"/>
                  </a:prstClr>
                </a:solidFill>
              </a:rPr>
              <a:t>9/9/2022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PPT-162-05</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DABA46C-1C6A-4D46-943B-A0D09C4A156F}"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63850658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C6254238-7BDF-4A47-90A6-ED710FFD9A13}" type="datetime1">
              <a:rPr lang="en-US" smtClean="0">
                <a:solidFill>
                  <a:prstClr val="black">
                    <a:tint val="75000"/>
                  </a:prstClr>
                </a:solidFill>
              </a:rPr>
              <a:t>9/9/2022</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PPT-162-05</a:t>
            </a: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CBFDA22F-B507-45E0-BEB3-BD419CEFA456}"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85504493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DE638A73-D66E-4CF6-90DE-43C8C29505E4}" type="datetime1">
              <a:rPr lang="en-US" smtClean="0">
                <a:solidFill>
                  <a:prstClr val="black">
                    <a:tint val="75000"/>
                  </a:prstClr>
                </a:solidFill>
              </a:rPr>
              <a:t>9/9/2022</a:t>
            </a:fld>
            <a:endParaRPr lang="en-US" dirty="0">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PPT-162-05</a:t>
            </a:r>
            <a:endParaRPr lang="en-US" dirty="0">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158B34F5-9C3A-4EFB-B267-6B4B1E1D2066}"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27662476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1FF1A023-7746-4625-B446-BA2F963048E9}" type="datetime1">
              <a:rPr lang="en-US" smtClean="0">
                <a:solidFill>
                  <a:prstClr val="black">
                    <a:tint val="75000"/>
                  </a:prstClr>
                </a:solidFill>
              </a:rPr>
              <a:t>9/9/2022</a:t>
            </a:fld>
            <a:endParaRPr lang="en-US" dirty="0">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PPT-162-05</a:t>
            </a:r>
            <a:endParaRPr lang="en-US" dirty="0">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34B58A74-B013-4E1A-BCE3-B77E6342078C}"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1251298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D3C7D59D-B3D9-4473-8DC4-AAC5E57CA654}" type="datetime1">
              <a:rPr lang="en-US" smtClean="0"/>
              <a:t>9/9/2022</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a:t>PPT-162-05</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CBFDA22F-B507-45E0-BEB3-BD419CEFA456}" type="slidenum">
              <a:rPr lang="en-US"/>
              <a:pPr>
                <a:defRPr/>
              </a:pPr>
              <a:t>‹#›</a:t>
            </a:fld>
            <a:endParaRPr lang="en-US" dirty="0"/>
          </a:p>
        </p:txBody>
      </p:sp>
    </p:spTree>
    <p:extLst>
      <p:ext uri="{BB962C8B-B14F-4D97-AF65-F5344CB8AC3E}">
        <p14:creationId xmlns:p14="http://schemas.microsoft.com/office/powerpoint/2010/main" val="394100359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0B036E8-F61A-40D6-BB21-1BD095E685A2}" type="datetime1">
              <a:rPr lang="en-US" smtClean="0">
                <a:solidFill>
                  <a:prstClr val="black">
                    <a:tint val="75000"/>
                  </a:prstClr>
                </a:solidFill>
              </a:rPr>
              <a:t>9/9/2022</a:t>
            </a:fld>
            <a:endParaRPr lang="en-US" dirty="0">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PPT-162-05</a:t>
            </a:r>
            <a:endParaRPr lang="en-US" dirty="0">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44DFD2EA-D3F5-49E2-8BE8-2CEF3C187FD3}"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66683884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5771FEEE-EC9D-4623-8F74-FD0D4C265A7B}" type="datetime1">
              <a:rPr lang="en-US" smtClean="0">
                <a:solidFill>
                  <a:prstClr val="black">
                    <a:tint val="75000"/>
                  </a:prstClr>
                </a:solidFill>
              </a:rPr>
              <a:t>9/9/2022</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PPT-162-05</a:t>
            </a: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B6981BDA-F040-416D-BE93-D0BC9AE32FF8}"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164049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AC119351-0FC7-4F1E-BDAE-1E8B459280A8}" type="datetime1">
              <a:rPr lang="en-US" smtClean="0">
                <a:solidFill>
                  <a:prstClr val="black">
                    <a:tint val="75000"/>
                  </a:prstClr>
                </a:solidFill>
              </a:rPr>
              <a:t>9/9/2022</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PPT-162-05</a:t>
            </a: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0BC5F6DB-50AE-44A5-9440-65913111D36E}"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75157700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5EA98B30-FC82-4DB4-8287-790706AE572C}" type="datetime1">
              <a:rPr lang="en-US" smtClean="0">
                <a:solidFill>
                  <a:prstClr val="black">
                    <a:tint val="75000"/>
                  </a:prstClr>
                </a:solidFill>
              </a:rPr>
              <a:t>9/9/2022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PPT-162-05</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8B6D9DAF-4CE9-40D3-8F27-52C191682619}"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22701560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08A9FA1C-7F2A-4DE5-880F-4BF580691DF7}" type="datetime1">
              <a:rPr lang="en-US" smtClean="0">
                <a:solidFill>
                  <a:prstClr val="black">
                    <a:tint val="75000"/>
                  </a:prstClr>
                </a:solidFill>
              </a:rPr>
              <a:t>9/9/2022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PPT-162-05</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0FAD0F8-4AAB-4720-97A0-1787E62B6C55}"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72451117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en-US"/>
              <a:t>Click to edit Master title style</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a:t>Click to edit Master subtitle style</a:t>
            </a:r>
            <a:endParaRPr lang="en-US" dirty="0"/>
          </a:p>
        </p:txBody>
      </p:sp>
      <p:sp>
        <p:nvSpPr>
          <p:cNvPr id="4" name="Date Placeholder 3"/>
          <p:cNvSpPr>
            <a:spLocks noGrp="1"/>
          </p:cNvSpPr>
          <p:nvPr>
            <p:ph type="dt" sz="half" idx="10"/>
          </p:nvPr>
        </p:nvSpPr>
        <p:spPr/>
        <p:txBody>
          <a:bodyPr/>
          <a:lstStyle/>
          <a:p>
            <a:fld id="{E9681619-5E8F-47BF-96B5-D288F332C2CC}" type="datetime1">
              <a:rPr lang="en-US" smtClean="0"/>
              <a:t>9/9/2022</a:t>
            </a:fld>
            <a:endParaRPr lang="en-US" dirty="0"/>
          </a:p>
        </p:txBody>
      </p:sp>
      <p:sp>
        <p:nvSpPr>
          <p:cNvPr id="5" name="Footer Placeholder 4"/>
          <p:cNvSpPr>
            <a:spLocks noGrp="1"/>
          </p:cNvSpPr>
          <p:nvPr>
            <p:ph type="ftr" sz="quarter" idx="11"/>
          </p:nvPr>
        </p:nvSpPr>
        <p:spPr/>
        <p:txBody>
          <a:bodyPr/>
          <a:lstStyle/>
          <a:p>
            <a:r>
              <a:rPr lang="en-US"/>
              <a:t>PPT-162-05</a:t>
            </a:r>
            <a:endParaRPr lang="en-US" dirty="0"/>
          </a:p>
        </p:txBody>
      </p:sp>
      <p:sp>
        <p:nvSpPr>
          <p:cNvPr id="6" name="Slide Number Placeholder 5"/>
          <p:cNvSpPr>
            <a:spLocks noGrp="1"/>
          </p:cNvSpPr>
          <p:nvPr>
            <p:ph type="sldNum" sz="quarter" idx="12"/>
          </p:nvPr>
        </p:nvSpPr>
        <p:spPr>
          <a:xfrm>
            <a:off x="8401038" y="6170822"/>
            <a:ext cx="613870" cy="502920"/>
          </a:xfrm>
          <a:prstGeom prst="ellipse">
            <a:avLst/>
          </a:prstGeom>
          <a:noFill/>
          <a:ln>
            <a:noFill/>
          </a:ln>
        </p:spPr>
        <p:txBody>
          <a:bodyPr/>
          <a:lstStyle>
            <a:lvl1pPr>
              <a:defRPr lang="en-US" sz="1200" b="1" smtClean="0">
                <a:solidFill>
                  <a:schemeClr val="tx1"/>
                </a:solidFill>
                <a:latin typeface="Calibri" pitchFamily="34" charset="0"/>
                <a:cs typeface="Calibri" pitchFamily="34" charset="0"/>
              </a:defRPr>
            </a:lvl1pPr>
          </a:lstStyle>
          <a:p>
            <a:fld id="{2F98CB9D-43D2-4B1F-ADF9-9A8F322E5CDB}" type="slidenum">
              <a:rPr lang="en-US" smtClean="0"/>
              <a:pPr/>
              <a:t>‹#›</a:t>
            </a:fld>
            <a:endParaRPr lang="en-US" dirty="0"/>
          </a:p>
        </p:txBody>
      </p:sp>
    </p:spTree>
    <p:extLst>
      <p:ext uri="{BB962C8B-B14F-4D97-AF65-F5344CB8AC3E}">
        <p14:creationId xmlns:p14="http://schemas.microsoft.com/office/powerpoint/2010/main" val="354808824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4C40164-F108-4B7A-9711-E8841DC1A18B}" type="datetime1">
              <a:rPr lang="en-US" smtClean="0"/>
              <a:t>9/9/2022</a:t>
            </a:fld>
            <a:endParaRPr lang="en-US" dirty="0"/>
          </a:p>
        </p:txBody>
      </p:sp>
      <p:sp>
        <p:nvSpPr>
          <p:cNvPr id="5" name="Footer Placeholder 4"/>
          <p:cNvSpPr>
            <a:spLocks noGrp="1"/>
          </p:cNvSpPr>
          <p:nvPr>
            <p:ph type="ftr" sz="quarter" idx="11"/>
          </p:nvPr>
        </p:nvSpPr>
        <p:spPr/>
        <p:txBody>
          <a:bodyPr/>
          <a:lstStyle/>
          <a:p>
            <a:r>
              <a:rPr lang="en-US"/>
              <a:t>PPT-162-05</a:t>
            </a:r>
            <a:endParaRPr lang="en-US" dirty="0"/>
          </a:p>
        </p:txBody>
      </p:sp>
      <p:sp>
        <p:nvSpPr>
          <p:cNvPr id="6" name="Slide Number Placeholder 5"/>
          <p:cNvSpPr>
            <a:spLocks noGrp="1"/>
          </p:cNvSpPr>
          <p:nvPr>
            <p:ph type="sldNum" sz="quarter" idx="12"/>
          </p:nvPr>
        </p:nvSpPr>
        <p:spPr>
          <a:xfrm>
            <a:off x="8358008" y="6160065"/>
            <a:ext cx="502920" cy="502920"/>
          </a:xfrm>
          <a:prstGeom prst="ellipse">
            <a:avLst/>
          </a:prstGeom>
          <a:noFill/>
          <a:ln>
            <a:noFill/>
          </a:ln>
        </p:spPr>
        <p:txBody>
          <a:bodyPr>
            <a:normAutofit/>
          </a:bodyPr>
          <a:lstStyle>
            <a:lvl1pPr>
              <a:defRPr sz="1200" b="1">
                <a:solidFill>
                  <a:schemeClr val="tx1"/>
                </a:solidFill>
                <a:latin typeface="Calibri" pitchFamily="34" charset="0"/>
                <a:cs typeface="Calibri" pitchFamily="34" charset="0"/>
              </a:defRPr>
            </a:lvl1pPr>
          </a:lstStyle>
          <a:p>
            <a:fld id="{2F98CB9D-43D2-4B1F-ADF9-9A8F322E5CDB}" type="slidenum">
              <a:rPr lang="en-US" smtClean="0"/>
              <a:pPr/>
              <a:t>‹#›</a:t>
            </a:fld>
            <a:endParaRPr lang="en-US" dirty="0"/>
          </a:p>
        </p:txBody>
      </p:sp>
    </p:spTree>
    <p:extLst>
      <p:ext uri="{BB962C8B-B14F-4D97-AF65-F5344CB8AC3E}">
        <p14:creationId xmlns:p14="http://schemas.microsoft.com/office/powerpoint/2010/main" val="131920317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a:t>Click to edit Master title style</a:t>
            </a:r>
            <a:endParaRPr lang="en-US" dirty="0"/>
          </a:p>
        </p:txBody>
      </p:sp>
      <p:sp>
        <p:nvSpPr>
          <p:cNvPr id="3" name="Text Placeholder 2"/>
          <p:cNvSpPr>
            <a:spLocks noGrp="1"/>
          </p:cNvSpPr>
          <p:nvPr>
            <p:ph type="body" idx="1"/>
          </p:nvPr>
        </p:nvSpPr>
        <p:spPr>
          <a:xfrm rot="19140000">
            <a:off x="1216152" y="2468304"/>
            <a:ext cx="6510528"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a:t>Click to edit Master text styles</a:t>
            </a:r>
          </a:p>
        </p:txBody>
      </p:sp>
      <p:sp>
        <p:nvSpPr>
          <p:cNvPr id="4" name="Date Placeholder 3"/>
          <p:cNvSpPr>
            <a:spLocks noGrp="1"/>
          </p:cNvSpPr>
          <p:nvPr>
            <p:ph type="dt" sz="half" idx="10"/>
          </p:nvPr>
        </p:nvSpPr>
        <p:spPr/>
        <p:txBody>
          <a:bodyPr/>
          <a:lstStyle/>
          <a:p>
            <a:fld id="{224A7C2A-F8AC-4B1F-9E57-E8E61C144E6F}" type="datetime1">
              <a:rPr lang="en-US" smtClean="0"/>
              <a:t>9/9/2022</a:t>
            </a:fld>
            <a:endParaRPr lang="en-US" dirty="0"/>
          </a:p>
        </p:txBody>
      </p:sp>
      <p:sp>
        <p:nvSpPr>
          <p:cNvPr id="5" name="Footer Placeholder 4"/>
          <p:cNvSpPr>
            <a:spLocks noGrp="1"/>
          </p:cNvSpPr>
          <p:nvPr>
            <p:ph type="ftr" sz="quarter" idx="11"/>
          </p:nvPr>
        </p:nvSpPr>
        <p:spPr/>
        <p:txBody>
          <a:bodyPr/>
          <a:lstStyle/>
          <a:p>
            <a:r>
              <a:rPr lang="en-US"/>
              <a:t>PPT-162-05</a:t>
            </a:r>
            <a:endParaRPr lang="en-US" dirty="0"/>
          </a:p>
        </p:txBody>
      </p:sp>
      <p:sp>
        <p:nvSpPr>
          <p:cNvPr id="6" name="Slide Number Placeholder 5"/>
          <p:cNvSpPr>
            <a:spLocks noGrp="1"/>
          </p:cNvSpPr>
          <p:nvPr>
            <p:ph type="sldNum" sz="quarter" idx="12"/>
          </p:nvPr>
        </p:nvSpPr>
        <p:spPr>
          <a:xfrm>
            <a:off x="8401038" y="6170822"/>
            <a:ext cx="502920" cy="502920"/>
          </a:xfrm>
          <a:prstGeom prst="ellipse">
            <a:avLst/>
          </a:prstGeom>
        </p:spPr>
        <p:txBody>
          <a:bodyPr/>
          <a:lstStyle/>
          <a:p>
            <a:fld id="{2F98CB9D-43D2-4B1F-ADF9-9A8F322E5CDB}" type="slidenum">
              <a:rPr lang="en-US" smtClean="0"/>
              <a:t>‹#›</a:t>
            </a:fld>
            <a:endParaRPr lang="en-US" dirty="0"/>
          </a:p>
        </p:txBody>
      </p:sp>
    </p:spTree>
    <p:extLst>
      <p:ext uri="{BB962C8B-B14F-4D97-AF65-F5344CB8AC3E}">
        <p14:creationId xmlns:p14="http://schemas.microsoft.com/office/powerpoint/2010/main" val="312480974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88016CD-EE7C-42FC-9D9B-913E8C298610}" type="datetime1">
              <a:rPr lang="en-US" smtClean="0"/>
              <a:t>9/9/2022</a:t>
            </a:fld>
            <a:endParaRPr lang="en-US" dirty="0"/>
          </a:p>
        </p:txBody>
      </p:sp>
      <p:sp>
        <p:nvSpPr>
          <p:cNvPr id="6" name="Footer Placeholder 5"/>
          <p:cNvSpPr>
            <a:spLocks noGrp="1"/>
          </p:cNvSpPr>
          <p:nvPr>
            <p:ph type="ftr" sz="quarter" idx="11"/>
          </p:nvPr>
        </p:nvSpPr>
        <p:spPr/>
        <p:txBody>
          <a:bodyPr/>
          <a:lstStyle/>
          <a:p>
            <a:r>
              <a:rPr lang="en-US"/>
              <a:t>PPT-162-05</a:t>
            </a:r>
            <a:endParaRPr lang="en-US" dirty="0"/>
          </a:p>
        </p:txBody>
      </p:sp>
      <p:sp>
        <p:nvSpPr>
          <p:cNvPr id="7" name="Slide Number Placeholder 6"/>
          <p:cNvSpPr>
            <a:spLocks noGrp="1"/>
          </p:cNvSpPr>
          <p:nvPr>
            <p:ph type="sldNum" sz="quarter" idx="12"/>
          </p:nvPr>
        </p:nvSpPr>
        <p:spPr>
          <a:xfrm>
            <a:off x="8401038" y="6170822"/>
            <a:ext cx="502920" cy="502920"/>
          </a:xfrm>
          <a:prstGeom prst="ellipse">
            <a:avLst/>
          </a:prstGeom>
        </p:spPr>
        <p:txBody>
          <a:bodyPr/>
          <a:lstStyle/>
          <a:p>
            <a:fld id="{2F98CB9D-43D2-4B1F-ADF9-9A8F322E5CDB}" type="slidenum">
              <a:rPr lang="en-US" smtClean="0"/>
              <a:t>‹#›</a:t>
            </a:fld>
            <a:endParaRPr lang="en-US" dirty="0"/>
          </a:p>
        </p:txBody>
      </p:sp>
      <p:sp>
        <p:nvSpPr>
          <p:cNvPr id="8" name="Title 7"/>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09708880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a:t>Click to edit Master text styles</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a:t>Click to edit Master text styles</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E14827A-EFED-4DB9-84CB-39DD1FAB82FF}" type="datetime1">
              <a:rPr lang="en-US" smtClean="0"/>
              <a:t>9/9/2022</a:t>
            </a:fld>
            <a:endParaRPr lang="en-US" dirty="0"/>
          </a:p>
        </p:txBody>
      </p:sp>
      <p:sp>
        <p:nvSpPr>
          <p:cNvPr id="8" name="Footer Placeholder 7"/>
          <p:cNvSpPr>
            <a:spLocks noGrp="1"/>
          </p:cNvSpPr>
          <p:nvPr>
            <p:ph type="ftr" sz="quarter" idx="11"/>
          </p:nvPr>
        </p:nvSpPr>
        <p:spPr/>
        <p:txBody>
          <a:bodyPr/>
          <a:lstStyle/>
          <a:p>
            <a:r>
              <a:rPr lang="en-US"/>
              <a:t>PPT-162-05</a:t>
            </a:r>
            <a:endParaRPr lang="en-US" dirty="0"/>
          </a:p>
        </p:txBody>
      </p:sp>
      <p:sp>
        <p:nvSpPr>
          <p:cNvPr id="9" name="Slide Number Placeholder 8"/>
          <p:cNvSpPr>
            <a:spLocks noGrp="1"/>
          </p:cNvSpPr>
          <p:nvPr>
            <p:ph type="sldNum" sz="quarter" idx="12"/>
          </p:nvPr>
        </p:nvSpPr>
        <p:spPr>
          <a:xfrm>
            <a:off x="8401038" y="6170822"/>
            <a:ext cx="502920" cy="502920"/>
          </a:xfrm>
          <a:prstGeom prst="ellipse">
            <a:avLst/>
          </a:prstGeom>
        </p:spPr>
        <p:txBody>
          <a:bodyPr/>
          <a:lstStyle/>
          <a:p>
            <a:fld id="{2F98CB9D-43D2-4B1F-ADF9-9A8F322E5CDB}" type="slidenum">
              <a:rPr lang="en-US" smtClean="0"/>
              <a:t>‹#›</a:t>
            </a:fld>
            <a:endParaRPr lang="en-US" dirty="0"/>
          </a:p>
        </p:txBody>
      </p:sp>
    </p:spTree>
    <p:extLst>
      <p:ext uri="{BB962C8B-B14F-4D97-AF65-F5344CB8AC3E}">
        <p14:creationId xmlns:p14="http://schemas.microsoft.com/office/powerpoint/2010/main" val="9964164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3A9FCDEE-1469-4D46-B381-C69C40B0AF87}" type="datetime1">
              <a:rPr lang="en-US" smtClean="0"/>
              <a:t>9/9/2022</a:t>
            </a:fld>
            <a:endParaRPr lang="en-US" dirty="0"/>
          </a:p>
        </p:txBody>
      </p:sp>
      <p:sp>
        <p:nvSpPr>
          <p:cNvPr id="8" name="Footer Placeholder 4"/>
          <p:cNvSpPr>
            <a:spLocks noGrp="1"/>
          </p:cNvSpPr>
          <p:nvPr>
            <p:ph type="ftr" sz="quarter" idx="11"/>
          </p:nvPr>
        </p:nvSpPr>
        <p:spPr/>
        <p:txBody>
          <a:bodyPr/>
          <a:lstStyle>
            <a:lvl1pPr>
              <a:defRPr/>
            </a:lvl1pPr>
          </a:lstStyle>
          <a:p>
            <a:pPr>
              <a:defRPr/>
            </a:pPr>
            <a:r>
              <a:rPr lang="en-US"/>
              <a:t>PPT-162-05</a:t>
            </a: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158B34F5-9C3A-4EFB-B267-6B4B1E1D2066}" type="slidenum">
              <a:rPr lang="en-US"/>
              <a:pPr>
                <a:defRPr/>
              </a:pPr>
              <a:t>‹#›</a:t>
            </a:fld>
            <a:endParaRPr lang="en-US" dirty="0"/>
          </a:p>
        </p:txBody>
      </p:sp>
    </p:spTree>
    <p:extLst>
      <p:ext uri="{BB962C8B-B14F-4D97-AF65-F5344CB8AC3E}">
        <p14:creationId xmlns:p14="http://schemas.microsoft.com/office/powerpoint/2010/main" val="272383184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9155336-4EEB-44E7-ABFF-5FE02504A810}" type="datetime1">
              <a:rPr lang="en-US" smtClean="0"/>
              <a:t>9/9/2022</a:t>
            </a:fld>
            <a:endParaRPr lang="en-US" dirty="0"/>
          </a:p>
        </p:txBody>
      </p:sp>
      <p:sp>
        <p:nvSpPr>
          <p:cNvPr id="4" name="Footer Placeholder 3"/>
          <p:cNvSpPr>
            <a:spLocks noGrp="1"/>
          </p:cNvSpPr>
          <p:nvPr>
            <p:ph type="ftr" sz="quarter" idx="11"/>
          </p:nvPr>
        </p:nvSpPr>
        <p:spPr>
          <a:xfrm>
            <a:off x="4098427" y="6381940"/>
            <a:ext cx="4724400" cy="274320"/>
          </a:xfrm>
        </p:spPr>
        <p:txBody>
          <a:bodyPr/>
          <a:lstStyle>
            <a:lvl1pPr>
              <a:defRPr sz="1200">
                <a:solidFill>
                  <a:schemeClr val="tx1"/>
                </a:solidFill>
                <a:latin typeface="Calibri" pitchFamily="34" charset="0"/>
                <a:cs typeface="Calibri" pitchFamily="34" charset="0"/>
              </a:defRPr>
            </a:lvl1pPr>
          </a:lstStyle>
          <a:p>
            <a:r>
              <a:rPr lang="en-US"/>
              <a:t>PPT-162-05</a:t>
            </a:r>
            <a:endParaRPr lang="en-US" dirty="0"/>
          </a:p>
        </p:txBody>
      </p:sp>
    </p:spTree>
    <p:extLst>
      <p:ext uri="{BB962C8B-B14F-4D97-AF65-F5344CB8AC3E}">
        <p14:creationId xmlns:p14="http://schemas.microsoft.com/office/powerpoint/2010/main" val="219048637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3DFAC3B-C0BA-4EEE-BE02-CAF7603D2ECE}" type="datetime1">
              <a:rPr lang="en-US" smtClean="0"/>
              <a:t>9/9/2022</a:t>
            </a:fld>
            <a:endParaRPr lang="en-US" dirty="0"/>
          </a:p>
        </p:txBody>
      </p:sp>
      <p:sp>
        <p:nvSpPr>
          <p:cNvPr id="3" name="Footer Placeholder 2"/>
          <p:cNvSpPr>
            <a:spLocks noGrp="1"/>
          </p:cNvSpPr>
          <p:nvPr>
            <p:ph type="ftr" sz="quarter" idx="11"/>
          </p:nvPr>
        </p:nvSpPr>
        <p:spPr/>
        <p:txBody>
          <a:bodyPr/>
          <a:lstStyle/>
          <a:p>
            <a:r>
              <a:rPr lang="en-US"/>
              <a:t>PPT-162-05</a:t>
            </a:r>
            <a:endParaRPr lang="en-US" dirty="0"/>
          </a:p>
        </p:txBody>
      </p:sp>
      <p:sp>
        <p:nvSpPr>
          <p:cNvPr id="4" name="Slide Number Placeholder 3"/>
          <p:cNvSpPr>
            <a:spLocks noGrp="1"/>
          </p:cNvSpPr>
          <p:nvPr>
            <p:ph type="sldNum" sz="quarter" idx="12"/>
          </p:nvPr>
        </p:nvSpPr>
        <p:spPr>
          <a:xfrm>
            <a:off x="8401038" y="6170822"/>
            <a:ext cx="502920" cy="502920"/>
          </a:xfrm>
          <a:prstGeom prst="ellipse">
            <a:avLst/>
          </a:prstGeom>
        </p:spPr>
        <p:txBody>
          <a:bodyPr/>
          <a:lstStyle/>
          <a:p>
            <a:fld id="{2F98CB9D-43D2-4B1F-ADF9-9A8F322E5CDB}" type="slidenum">
              <a:rPr lang="en-US" smtClean="0"/>
              <a:t>‹#›</a:t>
            </a:fld>
            <a:endParaRPr lang="en-US" dirty="0"/>
          </a:p>
        </p:txBody>
      </p:sp>
    </p:spTree>
    <p:extLst>
      <p:ext uri="{BB962C8B-B14F-4D97-AF65-F5344CB8AC3E}">
        <p14:creationId xmlns:p14="http://schemas.microsoft.com/office/powerpoint/2010/main" val="375713796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ight Triangle 17"/>
          <p:cNvSpPr/>
          <p:nvPr/>
        </p:nvSpPr>
        <p:spPr>
          <a:xfrm rot="5400000">
            <a:off x="433389" y="-433387"/>
            <a:ext cx="68580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dirty="0">
              <a:solidFill>
                <a:schemeClr val="lt1"/>
              </a:solidFill>
              <a:latin typeface="+mn-lt"/>
              <a:ea typeface="+mn-ea"/>
              <a:cs typeface="+mn-cs"/>
            </a:endParaRPr>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a:t>Click to edit Master title style</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en-US"/>
              <a:t>Click to edit Master text styles</a:t>
            </a:r>
          </a:p>
        </p:txBody>
      </p:sp>
      <p:sp>
        <p:nvSpPr>
          <p:cNvPr id="5" name="Date Placeholder 4"/>
          <p:cNvSpPr>
            <a:spLocks noGrp="1"/>
          </p:cNvSpPr>
          <p:nvPr>
            <p:ph type="dt" sz="half" idx="10"/>
          </p:nvPr>
        </p:nvSpPr>
        <p:spPr/>
        <p:txBody>
          <a:bodyPr/>
          <a:lstStyle/>
          <a:p>
            <a:fld id="{BDF3F5F7-E6A6-4D9E-B88E-DFC2F5CAE1A9}" type="datetime1">
              <a:rPr lang="en-US" smtClean="0"/>
              <a:t>9/9/2022</a:t>
            </a:fld>
            <a:endParaRPr lang="en-US" dirty="0"/>
          </a:p>
        </p:txBody>
      </p:sp>
      <p:sp>
        <p:nvSpPr>
          <p:cNvPr id="6" name="Footer Placeholder 5"/>
          <p:cNvSpPr>
            <a:spLocks noGrp="1"/>
          </p:cNvSpPr>
          <p:nvPr>
            <p:ph type="ftr" sz="quarter" idx="11"/>
          </p:nvPr>
        </p:nvSpPr>
        <p:spPr/>
        <p:txBody>
          <a:bodyPr/>
          <a:lstStyle>
            <a:lvl1pPr>
              <a:defRPr>
                <a:solidFill>
                  <a:schemeClr val="tx2"/>
                </a:solidFill>
              </a:defRPr>
            </a:lvl1pPr>
          </a:lstStyle>
          <a:p>
            <a:r>
              <a:rPr lang="en-US"/>
              <a:t>PPT-162-05</a:t>
            </a:r>
            <a:endParaRPr lang="en-US" dirty="0"/>
          </a:p>
        </p:txBody>
      </p:sp>
      <p:sp>
        <p:nvSpPr>
          <p:cNvPr id="7" name="Slide Number Placeholder 6"/>
          <p:cNvSpPr>
            <a:spLocks noGrp="1"/>
          </p:cNvSpPr>
          <p:nvPr>
            <p:ph type="sldNum" sz="quarter" idx="12"/>
          </p:nvPr>
        </p:nvSpPr>
        <p:spPr>
          <a:xfrm>
            <a:off x="8401038" y="6170822"/>
            <a:ext cx="613870" cy="502920"/>
          </a:xfrm>
          <a:prstGeom prst="ellipse">
            <a:avLst/>
          </a:prstGeom>
          <a:noFill/>
          <a:ln>
            <a:noFill/>
          </a:ln>
        </p:spPr>
        <p:txBody>
          <a:bodyPr/>
          <a:lstStyle>
            <a:lvl1pPr>
              <a:defRPr sz="1200" b="1">
                <a:solidFill>
                  <a:schemeClr val="tx1"/>
                </a:solidFill>
                <a:latin typeface="Calibri" pitchFamily="34" charset="0"/>
                <a:cs typeface="Calibri" pitchFamily="34" charset="0"/>
              </a:defRPr>
            </a:lvl1pPr>
          </a:lstStyle>
          <a:p>
            <a:fld id="{2F98CB9D-43D2-4B1F-ADF9-9A8F322E5CDB}" type="slidenum">
              <a:rPr lang="en-US" smtClean="0"/>
              <a:pPr/>
              <a:t>‹#›</a:t>
            </a:fld>
            <a:endParaRPr lang="en-US" dirty="0"/>
          </a:p>
        </p:txBody>
      </p:sp>
    </p:spTree>
    <p:extLst>
      <p:ext uri="{BB962C8B-B14F-4D97-AF65-F5344CB8AC3E}">
        <p14:creationId xmlns:p14="http://schemas.microsoft.com/office/powerpoint/2010/main" val="120909648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en-US" dirty="0"/>
              <a:t>Click icon to add picture</a:t>
            </a:r>
          </a:p>
        </p:txBody>
      </p:sp>
      <p:sp>
        <p:nvSpPr>
          <p:cNvPr id="9"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en-US"/>
              <a:t>Click to edit Master title style</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11C2108-835D-4937-81FF-71D8A026E799}" type="datetime1">
              <a:rPr lang="en-US" smtClean="0"/>
              <a:t>9/9/2022</a:t>
            </a:fld>
            <a:endParaRPr lang="en-US" dirty="0"/>
          </a:p>
        </p:txBody>
      </p:sp>
      <p:sp>
        <p:nvSpPr>
          <p:cNvPr id="6" name="Footer Placeholder 5"/>
          <p:cNvSpPr>
            <a:spLocks noGrp="1"/>
          </p:cNvSpPr>
          <p:nvPr>
            <p:ph type="ftr" sz="quarter" idx="11"/>
          </p:nvPr>
        </p:nvSpPr>
        <p:spPr/>
        <p:txBody>
          <a:bodyPr/>
          <a:lstStyle/>
          <a:p>
            <a:r>
              <a:rPr lang="en-US"/>
              <a:t>PPT-162-05</a:t>
            </a:r>
            <a:endParaRPr lang="en-US" dirty="0"/>
          </a:p>
        </p:txBody>
      </p:sp>
      <p:sp>
        <p:nvSpPr>
          <p:cNvPr id="7" name="Slide Number Placeholder 6"/>
          <p:cNvSpPr>
            <a:spLocks noGrp="1"/>
          </p:cNvSpPr>
          <p:nvPr>
            <p:ph type="sldNum" sz="quarter" idx="12"/>
          </p:nvPr>
        </p:nvSpPr>
        <p:spPr>
          <a:xfrm>
            <a:off x="8401038" y="6170822"/>
            <a:ext cx="502920" cy="502920"/>
          </a:xfrm>
          <a:prstGeom prst="ellipse">
            <a:avLst/>
          </a:prstGeom>
        </p:spPr>
        <p:txBody>
          <a:bodyPr/>
          <a:lstStyle/>
          <a:p>
            <a:fld id="{2F98CB9D-43D2-4B1F-ADF9-9A8F322E5CDB}" type="slidenum">
              <a:rPr lang="en-US" smtClean="0"/>
              <a:t>‹#›</a:t>
            </a:fld>
            <a:endParaRPr lang="en-US" dirty="0"/>
          </a:p>
        </p:txBody>
      </p:sp>
    </p:spTree>
    <p:extLst>
      <p:ext uri="{BB962C8B-B14F-4D97-AF65-F5344CB8AC3E}">
        <p14:creationId xmlns:p14="http://schemas.microsoft.com/office/powerpoint/2010/main" val="99205790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A573DB4-B343-4C15-9B2E-D7EDCD1416BC}" type="datetime1">
              <a:rPr lang="en-US" smtClean="0"/>
              <a:t>9/9/2022</a:t>
            </a:fld>
            <a:endParaRPr lang="en-US" dirty="0"/>
          </a:p>
        </p:txBody>
      </p:sp>
      <p:sp>
        <p:nvSpPr>
          <p:cNvPr id="5" name="Footer Placeholder 4"/>
          <p:cNvSpPr>
            <a:spLocks noGrp="1"/>
          </p:cNvSpPr>
          <p:nvPr>
            <p:ph type="ftr" sz="quarter" idx="11"/>
          </p:nvPr>
        </p:nvSpPr>
        <p:spPr/>
        <p:txBody>
          <a:bodyPr/>
          <a:lstStyle/>
          <a:p>
            <a:r>
              <a:rPr lang="en-US"/>
              <a:t>PPT-162-05</a:t>
            </a:r>
            <a:endParaRPr lang="en-US" dirty="0"/>
          </a:p>
        </p:txBody>
      </p:sp>
      <p:sp>
        <p:nvSpPr>
          <p:cNvPr id="6" name="Slide Number Placeholder 5"/>
          <p:cNvSpPr>
            <a:spLocks noGrp="1"/>
          </p:cNvSpPr>
          <p:nvPr>
            <p:ph type="sldNum" sz="quarter" idx="12"/>
          </p:nvPr>
        </p:nvSpPr>
        <p:spPr>
          <a:xfrm>
            <a:off x="8401038" y="6170822"/>
            <a:ext cx="502920" cy="502920"/>
          </a:xfrm>
          <a:prstGeom prst="ellipse">
            <a:avLst/>
          </a:prstGeom>
        </p:spPr>
        <p:txBody>
          <a:bodyPr/>
          <a:lstStyle/>
          <a:p>
            <a:fld id="{2F98CB9D-43D2-4B1F-ADF9-9A8F322E5CDB}" type="slidenum">
              <a:rPr lang="en-US" smtClean="0"/>
              <a:t>‹#›</a:t>
            </a:fld>
            <a:endParaRPr lang="en-US" dirty="0"/>
          </a:p>
        </p:txBody>
      </p:sp>
    </p:spTree>
    <p:extLst>
      <p:ext uri="{BB962C8B-B14F-4D97-AF65-F5344CB8AC3E}">
        <p14:creationId xmlns:p14="http://schemas.microsoft.com/office/powerpoint/2010/main" val="198094974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0A0F07C-C1C7-458E-BC94-768A62C83D8B}" type="datetime1">
              <a:rPr lang="en-US" smtClean="0"/>
              <a:t>9/9/2022</a:t>
            </a:fld>
            <a:endParaRPr lang="en-US" dirty="0"/>
          </a:p>
        </p:txBody>
      </p:sp>
      <p:sp>
        <p:nvSpPr>
          <p:cNvPr id="5" name="Footer Placeholder 4"/>
          <p:cNvSpPr>
            <a:spLocks noGrp="1"/>
          </p:cNvSpPr>
          <p:nvPr>
            <p:ph type="ftr" sz="quarter" idx="11"/>
          </p:nvPr>
        </p:nvSpPr>
        <p:spPr/>
        <p:txBody>
          <a:bodyPr/>
          <a:lstStyle/>
          <a:p>
            <a:r>
              <a:rPr lang="en-US"/>
              <a:t>PPT-162-05</a:t>
            </a:r>
            <a:endParaRPr lang="en-US" dirty="0"/>
          </a:p>
        </p:txBody>
      </p:sp>
      <p:sp>
        <p:nvSpPr>
          <p:cNvPr id="6" name="Slide Number Placeholder 5"/>
          <p:cNvSpPr>
            <a:spLocks noGrp="1"/>
          </p:cNvSpPr>
          <p:nvPr>
            <p:ph type="sldNum" sz="quarter" idx="12"/>
          </p:nvPr>
        </p:nvSpPr>
        <p:spPr>
          <a:xfrm>
            <a:off x="8401038" y="6170822"/>
            <a:ext cx="502920" cy="502920"/>
          </a:xfrm>
          <a:prstGeom prst="ellipse">
            <a:avLst/>
          </a:prstGeom>
        </p:spPr>
        <p:txBody>
          <a:bodyPr/>
          <a:lstStyle/>
          <a:p>
            <a:fld id="{2F98CB9D-43D2-4B1F-ADF9-9A8F322E5CDB}" type="slidenum">
              <a:rPr lang="en-US" smtClean="0"/>
              <a:t>‹#›</a:t>
            </a:fld>
            <a:endParaRPr lang="en-US" dirty="0"/>
          </a:p>
        </p:txBody>
      </p:sp>
    </p:spTree>
    <p:extLst>
      <p:ext uri="{BB962C8B-B14F-4D97-AF65-F5344CB8AC3E}">
        <p14:creationId xmlns:p14="http://schemas.microsoft.com/office/powerpoint/2010/main" val="224153958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33400" y="1219200"/>
            <a:ext cx="8153400" cy="4648200"/>
          </a:xfrm>
        </p:spPr>
        <p:txBody>
          <a:bodyPr/>
          <a:lstStyle>
            <a:lvl1pPr marL="0" indent="0" algn="ctr">
              <a:buNone/>
              <a:defRPr sz="2400">
                <a:solidFill>
                  <a:schemeClr val="tx1">
                    <a:tint val="75000"/>
                  </a:schemeClr>
                </a:solidFill>
                <a:latin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713C4EC-40F2-4312-9D05-9C3ADEC3AA99}" type="datetime1">
              <a:rPr lang="en-US" smtClean="0"/>
              <a:t>9/9/2022</a:t>
            </a:fld>
            <a:endParaRPr lang="en-US" dirty="0"/>
          </a:p>
        </p:txBody>
      </p:sp>
      <p:sp>
        <p:nvSpPr>
          <p:cNvPr id="5" name="Footer Placeholder 4"/>
          <p:cNvSpPr>
            <a:spLocks noGrp="1"/>
          </p:cNvSpPr>
          <p:nvPr>
            <p:ph type="ftr" sz="quarter" idx="11"/>
          </p:nvPr>
        </p:nvSpPr>
        <p:spPr/>
        <p:txBody>
          <a:bodyPr/>
          <a:lstStyle/>
          <a:p>
            <a:r>
              <a:rPr lang="en-US"/>
              <a:t>PPT-162-05</a:t>
            </a:r>
            <a:endParaRPr lang="en-US" dirty="0"/>
          </a:p>
        </p:txBody>
      </p:sp>
      <p:sp>
        <p:nvSpPr>
          <p:cNvPr id="6" name="Slide Number Placeholder 5"/>
          <p:cNvSpPr>
            <a:spLocks noGrp="1"/>
          </p:cNvSpPr>
          <p:nvPr>
            <p:ph type="sldNum" sz="quarter" idx="12"/>
          </p:nvPr>
        </p:nvSpPr>
        <p:spPr/>
        <p:txBody>
          <a:bodyPr/>
          <a:lstStyle/>
          <a:p>
            <a:fld id="{9BE020C6-8418-4ED9-9D7D-1D3B1DC1856B}" type="slidenum">
              <a:rPr lang="en-US" smtClean="0"/>
              <a:pPr/>
              <a:t>‹#›</a:t>
            </a:fld>
            <a:endParaRPr lang="en-US" dirty="0"/>
          </a:p>
        </p:txBody>
      </p:sp>
      <p:pic>
        <p:nvPicPr>
          <p:cNvPr id="9" name="Picture 26" descr="L&amp;I logo banne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457200" y="381000"/>
            <a:ext cx="8253413" cy="649288"/>
          </a:xfrm>
          <a:prstGeom prst="rect">
            <a:avLst/>
          </a:prstGeom>
          <a:noFill/>
          <a:ln w="9525">
            <a:noFill/>
            <a:miter lim="800000"/>
            <a:headEnd/>
            <a:tailEnd/>
          </a:ln>
        </p:spPr>
      </p:pic>
      <p:sp>
        <p:nvSpPr>
          <p:cNvPr id="10" name="Title 15"/>
          <p:cNvSpPr>
            <a:spLocks noGrp="1"/>
          </p:cNvSpPr>
          <p:nvPr userDrawn="1">
            <p:ph type="title"/>
          </p:nvPr>
        </p:nvSpPr>
        <p:spPr>
          <a:xfrm>
            <a:off x="533400" y="381000"/>
            <a:ext cx="5105400" cy="457200"/>
          </a:xfrm>
        </p:spPr>
        <p:txBody>
          <a:bodyPr/>
          <a:lstStyle/>
          <a:p>
            <a:r>
              <a:rPr lang="en-US" sz="2800">
                <a:solidFill>
                  <a:schemeClr val="bg1"/>
                </a:solidFill>
                <a:latin typeface="Verdana" pitchFamily="34" charset="0"/>
              </a:rPr>
              <a:t>Click to edit Master title style</a:t>
            </a:r>
            <a:endParaRPr lang="en-US" sz="2800" dirty="0">
              <a:solidFill>
                <a:schemeClr val="bg1"/>
              </a:solidFill>
              <a:latin typeface="Verdana" pitchFamily="34" charset="0"/>
            </a:endParaRPr>
          </a:p>
        </p:txBody>
      </p:sp>
      <p:pic>
        <p:nvPicPr>
          <p:cNvPr id="11" name="Picture 22" descr="blue bottom banner"/>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457200" y="6324600"/>
            <a:ext cx="8229600" cy="377825"/>
          </a:xfrm>
          <a:prstGeom prst="rect">
            <a:avLst/>
          </a:prstGeom>
          <a:noFill/>
          <a:ln w="9525">
            <a:noFill/>
            <a:miter lim="800000"/>
            <a:headEnd/>
            <a:tailEnd/>
          </a:ln>
        </p:spPr>
      </p:pic>
    </p:spTree>
    <p:extLst>
      <p:ext uri="{BB962C8B-B14F-4D97-AF65-F5344CB8AC3E}">
        <p14:creationId xmlns:p14="http://schemas.microsoft.com/office/powerpoint/2010/main" val="94015571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69F1118-0385-4D44-80BC-2F0E7A0B1189}" type="datetime1">
              <a:rPr lang="en-US" smtClean="0"/>
              <a:t>9/9/2022</a:t>
            </a:fld>
            <a:endParaRPr lang="en-US" dirty="0"/>
          </a:p>
        </p:txBody>
      </p:sp>
      <p:sp>
        <p:nvSpPr>
          <p:cNvPr id="5" name="Footer Placeholder 4"/>
          <p:cNvSpPr>
            <a:spLocks noGrp="1"/>
          </p:cNvSpPr>
          <p:nvPr>
            <p:ph type="ftr" sz="quarter" idx="11"/>
          </p:nvPr>
        </p:nvSpPr>
        <p:spPr/>
        <p:txBody>
          <a:bodyPr/>
          <a:lstStyle/>
          <a:p>
            <a:r>
              <a:rPr lang="en-US"/>
              <a:t>PPT-162-05</a:t>
            </a:r>
            <a:endParaRPr lang="en-US" dirty="0"/>
          </a:p>
        </p:txBody>
      </p:sp>
      <p:sp>
        <p:nvSpPr>
          <p:cNvPr id="6" name="Slide Number Placeholder 5"/>
          <p:cNvSpPr>
            <a:spLocks noGrp="1"/>
          </p:cNvSpPr>
          <p:nvPr>
            <p:ph type="sldNum" sz="quarter" idx="12"/>
          </p:nvPr>
        </p:nvSpPr>
        <p:spPr/>
        <p:txBody>
          <a:bodyPr/>
          <a:lstStyle/>
          <a:p>
            <a:fld id="{9BE020C6-8418-4ED9-9D7D-1D3B1DC1856B}" type="slidenum">
              <a:rPr lang="en-US" smtClean="0"/>
              <a:pPr/>
              <a:t>‹#›</a:t>
            </a:fld>
            <a:endParaRPr lang="en-US" dirty="0"/>
          </a:p>
        </p:txBody>
      </p:sp>
    </p:spTree>
    <p:extLst>
      <p:ext uri="{BB962C8B-B14F-4D97-AF65-F5344CB8AC3E}">
        <p14:creationId xmlns:p14="http://schemas.microsoft.com/office/powerpoint/2010/main" val="21708566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02A9AB5-DB2A-4270-8BAD-7B4F2C27AC9B}" type="datetime1">
              <a:rPr lang="en-US" smtClean="0"/>
              <a:t>9/9/2022</a:t>
            </a:fld>
            <a:endParaRPr lang="en-US" dirty="0"/>
          </a:p>
        </p:txBody>
      </p:sp>
      <p:sp>
        <p:nvSpPr>
          <p:cNvPr id="5" name="Footer Placeholder 4"/>
          <p:cNvSpPr>
            <a:spLocks noGrp="1"/>
          </p:cNvSpPr>
          <p:nvPr>
            <p:ph type="ftr" sz="quarter" idx="11"/>
          </p:nvPr>
        </p:nvSpPr>
        <p:spPr/>
        <p:txBody>
          <a:bodyPr/>
          <a:lstStyle/>
          <a:p>
            <a:r>
              <a:rPr lang="en-US"/>
              <a:t>PPT-162-05</a:t>
            </a:r>
            <a:endParaRPr lang="en-US" dirty="0"/>
          </a:p>
        </p:txBody>
      </p:sp>
      <p:sp>
        <p:nvSpPr>
          <p:cNvPr id="6" name="Slide Number Placeholder 5"/>
          <p:cNvSpPr>
            <a:spLocks noGrp="1"/>
          </p:cNvSpPr>
          <p:nvPr>
            <p:ph type="sldNum" sz="quarter" idx="12"/>
          </p:nvPr>
        </p:nvSpPr>
        <p:spPr/>
        <p:txBody>
          <a:bodyPr/>
          <a:lstStyle/>
          <a:p>
            <a:fld id="{9BE020C6-8418-4ED9-9D7D-1D3B1DC1856B}" type="slidenum">
              <a:rPr lang="en-US" smtClean="0"/>
              <a:pPr/>
              <a:t>‹#›</a:t>
            </a:fld>
            <a:endParaRPr lang="en-US" dirty="0"/>
          </a:p>
        </p:txBody>
      </p:sp>
    </p:spTree>
    <p:extLst>
      <p:ext uri="{BB962C8B-B14F-4D97-AF65-F5344CB8AC3E}">
        <p14:creationId xmlns:p14="http://schemas.microsoft.com/office/powerpoint/2010/main" val="151399329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A3A2A3B-4F71-4C2E-8FD9-5493B37C9813}" type="datetime1">
              <a:rPr lang="en-US" smtClean="0"/>
              <a:t>9/9/2022</a:t>
            </a:fld>
            <a:endParaRPr lang="en-US" dirty="0"/>
          </a:p>
        </p:txBody>
      </p:sp>
      <p:sp>
        <p:nvSpPr>
          <p:cNvPr id="6" name="Footer Placeholder 5"/>
          <p:cNvSpPr>
            <a:spLocks noGrp="1"/>
          </p:cNvSpPr>
          <p:nvPr>
            <p:ph type="ftr" sz="quarter" idx="11"/>
          </p:nvPr>
        </p:nvSpPr>
        <p:spPr/>
        <p:txBody>
          <a:bodyPr/>
          <a:lstStyle/>
          <a:p>
            <a:r>
              <a:rPr lang="en-US"/>
              <a:t>PPT-162-05</a:t>
            </a:r>
            <a:endParaRPr lang="en-US" dirty="0"/>
          </a:p>
        </p:txBody>
      </p:sp>
      <p:sp>
        <p:nvSpPr>
          <p:cNvPr id="7" name="Slide Number Placeholder 6"/>
          <p:cNvSpPr>
            <a:spLocks noGrp="1"/>
          </p:cNvSpPr>
          <p:nvPr>
            <p:ph type="sldNum" sz="quarter" idx="12"/>
          </p:nvPr>
        </p:nvSpPr>
        <p:spPr/>
        <p:txBody>
          <a:bodyPr/>
          <a:lstStyle/>
          <a:p>
            <a:fld id="{9BE020C6-8418-4ED9-9D7D-1D3B1DC1856B}" type="slidenum">
              <a:rPr lang="en-US" smtClean="0"/>
              <a:pPr/>
              <a:t>‹#›</a:t>
            </a:fld>
            <a:endParaRPr lang="en-US" dirty="0"/>
          </a:p>
        </p:txBody>
      </p:sp>
    </p:spTree>
    <p:extLst>
      <p:ext uri="{BB962C8B-B14F-4D97-AF65-F5344CB8AC3E}">
        <p14:creationId xmlns:p14="http://schemas.microsoft.com/office/powerpoint/2010/main" val="7256981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AA3375C4-1075-4CB6-BE3D-C984AB91336C}" type="datetime1">
              <a:rPr lang="en-US" smtClean="0"/>
              <a:t>9/9/2022</a:t>
            </a:fld>
            <a:endParaRPr lang="en-US" dirty="0"/>
          </a:p>
        </p:txBody>
      </p:sp>
      <p:sp>
        <p:nvSpPr>
          <p:cNvPr id="4" name="Footer Placeholder 4"/>
          <p:cNvSpPr>
            <a:spLocks noGrp="1"/>
          </p:cNvSpPr>
          <p:nvPr>
            <p:ph type="ftr" sz="quarter" idx="11"/>
          </p:nvPr>
        </p:nvSpPr>
        <p:spPr/>
        <p:txBody>
          <a:bodyPr/>
          <a:lstStyle>
            <a:lvl1pPr>
              <a:defRPr/>
            </a:lvl1pPr>
          </a:lstStyle>
          <a:p>
            <a:pPr>
              <a:defRPr/>
            </a:pPr>
            <a:r>
              <a:rPr lang="en-US"/>
              <a:t>PPT-162-05</a:t>
            </a: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34B58A74-B013-4E1A-BCE3-B77E6342078C}" type="slidenum">
              <a:rPr lang="en-US"/>
              <a:pPr>
                <a:defRPr/>
              </a:pPr>
              <a:t>‹#›</a:t>
            </a:fld>
            <a:endParaRPr lang="en-US" dirty="0"/>
          </a:p>
        </p:txBody>
      </p:sp>
    </p:spTree>
    <p:extLst>
      <p:ext uri="{BB962C8B-B14F-4D97-AF65-F5344CB8AC3E}">
        <p14:creationId xmlns:p14="http://schemas.microsoft.com/office/powerpoint/2010/main" val="407667389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A470247-C194-4763-AB12-A651437F3A21}" type="datetime1">
              <a:rPr lang="en-US" smtClean="0"/>
              <a:t>9/9/2022</a:t>
            </a:fld>
            <a:endParaRPr lang="en-US" dirty="0"/>
          </a:p>
        </p:txBody>
      </p:sp>
      <p:sp>
        <p:nvSpPr>
          <p:cNvPr id="8" name="Footer Placeholder 7"/>
          <p:cNvSpPr>
            <a:spLocks noGrp="1"/>
          </p:cNvSpPr>
          <p:nvPr>
            <p:ph type="ftr" sz="quarter" idx="11"/>
          </p:nvPr>
        </p:nvSpPr>
        <p:spPr/>
        <p:txBody>
          <a:bodyPr/>
          <a:lstStyle/>
          <a:p>
            <a:r>
              <a:rPr lang="en-US"/>
              <a:t>PPT-162-05</a:t>
            </a:r>
            <a:endParaRPr lang="en-US" dirty="0"/>
          </a:p>
        </p:txBody>
      </p:sp>
      <p:sp>
        <p:nvSpPr>
          <p:cNvPr id="9" name="Slide Number Placeholder 8"/>
          <p:cNvSpPr>
            <a:spLocks noGrp="1"/>
          </p:cNvSpPr>
          <p:nvPr>
            <p:ph type="sldNum" sz="quarter" idx="12"/>
          </p:nvPr>
        </p:nvSpPr>
        <p:spPr/>
        <p:txBody>
          <a:bodyPr/>
          <a:lstStyle/>
          <a:p>
            <a:fld id="{9BE020C6-8418-4ED9-9D7D-1D3B1DC1856B}" type="slidenum">
              <a:rPr lang="en-US" smtClean="0"/>
              <a:pPr/>
              <a:t>‹#›</a:t>
            </a:fld>
            <a:endParaRPr lang="en-US" dirty="0"/>
          </a:p>
        </p:txBody>
      </p:sp>
    </p:spTree>
    <p:extLst>
      <p:ext uri="{BB962C8B-B14F-4D97-AF65-F5344CB8AC3E}">
        <p14:creationId xmlns:p14="http://schemas.microsoft.com/office/powerpoint/2010/main" val="174663435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9C35546-3EE2-4118-AE1C-47CE946CB658}" type="datetime1">
              <a:rPr lang="en-US" smtClean="0"/>
              <a:t>9/9/2022</a:t>
            </a:fld>
            <a:endParaRPr lang="en-US" dirty="0"/>
          </a:p>
        </p:txBody>
      </p:sp>
      <p:sp>
        <p:nvSpPr>
          <p:cNvPr id="4" name="Footer Placeholder 3"/>
          <p:cNvSpPr>
            <a:spLocks noGrp="1"/>
          </p:cNvSpPr>
          <p:nvPr>
            <p:ph type="ftr" sz="quarter" idx="11"/>
          </p:nvPr>
        </p:nvSpPr>
        <p:spPr/>
        <p:txBody>
          <a:bodyPr/>
          <a:lstStyle/>
          <a:p>
            <a:r>
              <a:rPr lang="en-US"/>
              <a:t>PPT-162-05</a:t>
            </a:r>
            <a:endParaRPr lang="en-US" dirty="0"/>
          </a:p>
        </p:txBody>
      </p:sp>
      <p:sp>
        <p:nvSpPr>
          <p:cNvPr id="5" name="Slide Number Placeholder 4"/>
          <p:cNvSpPr>
            <a:spLocks noGrp="1"/>
          </p:cNvSpPr>
          <p:nvPr>
            <p:ph type="sldNum" sz="quarter" idx="12"/>
          </p:nvPr>
        </p:nvSpPr>
        <p:spPr/>
        <p:txBody>
          <a:bodyPr/>
          <a:lstStyle/>
          <a:p>
            <a:fld id="{9BE020C6-8418-4ED9-9D7D-1D3B1DC1856B}" type="slidenum">
              <a:rPr lang="en-US" smtClean="0"/>
              <a:pPr/>
              <a:t>‹#›</a:t>
            </a:fld>
            <a:endParaRPr lang="en-US" dirty="0"/>
          </a:p>
        </p:txBody>
      </p:sp>
    </p:spTree>
    <p:extLst>
      <p:ext uri="{BB962C8B-B14F-4D97-AF65-F5344CB8AC3E}">
        <p14:creationId xmlns:p14="http://schemas.microsoft.com/office/powerpoint/2010/main" val="77353520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6A86E95-935E-4EF4-A094-F8686E248B7E}" type="datetime1">
              <a:rPr lang="en-US" smtClean="0"/>
              <a:t>9/9/2022</a:t>
            </a:fld>
            <a:endParaRPr lang="en-US" dirty="0"/>
          </a:p>
        </p:txBody>
      </p:sp>
      <p:sp>
        <p:nvSpPr>
          <p:cNvPr id="3" name="Footer Placeholder 2"/>
          <p:cNvSpPr>
            <a:spLocks noGrp="1"/>
          </p:cNvSpPr>
          <p:nvPr>
            <p:ph type="ftr" sz="quarter" idx="11"/>
          </p:nvPr>
        </p:nvSpPr>
        <p:spPr/>
        <p:txBody>
          <a:bodyPr/>
          <a:lstStyle/>
          <a:p>
            <a:r>
              <a:rPr lang="en-US"/>
              <a:t>PPT-162-05</a:t>
            </a:r>
            <a:endParaRPr lang="en-US" dirty="0"/>
          </a:p>
        </p:txBody>
      </p:sp>
      <p:sp>
        <p:nvSpPr>
          <p:cNvPr id="4" name="Slide Number Placeholder 3"/>
          <p:cNvSpPr>
            <a:spLocks noGrp="1"/>
          </p:cNvSpPr>
          <p:nvPr>
            <p:ph type="sldNum" sz="quarter" idx="12"/>
          </p:nvPr>
        </p:nvSpPr>
        <p:spPr/>
        <p:txBody>
          <a:bodyPr/>
          <a:lstStyle/>
          <a:p>
            <a:fld id="{9BE020C6-8418-4ED9-9D7D-1D3B1DC1856B}" type="slidenum">
              <a:rPr lang="en-US" smtClean="0"/>
              <a:pPr/>
              <a:t>‹#›</a:t>
            </a:fld>
            <a:endParaRPr lang="en-US" dirty="0"/>
          </a:p>
        </p:txBody>
      </p:sp>
    </p:spTree>
    <p:extLst>
      <p:ext uri="{BB962C8B-B14F-4D97-AF65-F5344CB8AC3E}">
        <p14:creationId xmlns:p14="http://schemas.microsoft.com/office/powerpoint/2010/main" val="98738907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FD4C632-30DF-40A0-99AC-2A58D1258209}" type="datetime1">
              <a:rPr lang="en-US" smtClean="0"/>
              <a:t>9/9/2022</a:t>
            </a:fld>
            <a:endParaRPr lang="en-US" dirty="0"/>
          </a:p>
        </p:txBody>
      </p:sp>
      <p:sp>
        <p:nvSpPr>
          <p:cNvPr id="6" name="Footer Placeholder 5"/>
          <p:cNvSpPr>
            <a:spLocks noGrp="1"/>
          </p:cNvSpPr>
          <p:nvPr>
            <p:ph type="ftr" sz="quarter" idx="11"/>
          </p:nvPr>
        </p:nvSpPr>
        <p:spPr/>
        <p:txBody>
          <a:bodyPr/>
          <a:lstStyle/>
          <a:p>
            <a:r>
              <a:rPr lang="en-US"/>
              <a:t>PPT-162-05</a:t>
            </a:r>
            <a:endParaRPr lang="en-US" dirty="0"/>
          </a:p>
        </p:txBody>
      </p:sp>
      <p:sp>
        <p:nvSpPr>
          <p:cNvPr id="7" name="Slide Number Placeholder 6"/>
          <p:cNvSpPr>
            <a:spLocks noGrp="1"/>
          </p:cNvSpPr>
          <p:nvPr>
            <p:ph type="sldNum" sz="quarter" idx="12"/>
          </p:nvPr>
        </p:nvSpPr>
        <p:spPr/>
        <p:txBody>
          <a:bodyPr/>
          <a:lstStyle/>
          <a:p>
            <a:fld id="{9BE020C6-8418-4ED9-9D7D-1D3B1DC1856B}" type="slidenum">
              <a:rPr lang="en-US" smtClean="0"/>
              <a:pPr/>
              <a:t>‹#›</a:t>
            </a:fld>
            <a:endParaRPr lang="en-US" dirty="0"/>
          </a:p>
        </p:txBody>
      </p:sp>
    </p:spTree>
    <p:extLst>
      <p:ext uri="{BB962C8B-B14F-4D97-AF65-F5344CB8AC3E}">
        <p14:creationId xmlns:p14="http://schemas.microsoft.com/office/powerpoint/2010/main" val="311071364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3C11BB9-817D-4A20-B336-E7B08ADD6E33}" type="datetime1">
              <a:rPr lang="en-US" smtClean="0"/>
              <a:t>9/9/2022</a:t>
            </a:fld>
            <a:endParaRPr lang="en-US" dirty="0"/>
          </a:p>
        </p:txBody>
      </p:sp>
      <p:sp>
        <p:nvSpPr>
          <p:cNvPr id="6" name="Footer Placeholder 5"/>
          <p:cNvSpPr>
            <a:spLocks noGrp="1"/>
          </p:cNvSpPr>
          <p:nvPr>
            <p:ph type="ftr" sz="quarter" idx="11"/>
          </p:nvPr>
        </p:nvSpPr>
        <p:spPr/>
        <p:txBody>
          <a:bodyPr/>
          <a:lstStyle/>
          <a:p>
            <a:r>
              <a:rPr lang="en-US"/>
              <a:t>PPT-162-05</a:t>
            </a:r>
            <a:endParaRPr lang="en-US" dirty="0"/>
          </a:p>
        </p:txBody>
      </p:sp>
      <p:sp>
        <p:nvSpPr>
          <p:cNvPr id="7" name="Slide Number Placeholder 6"/>
          <p:cNvSpPr>
            <a:spLocks noGrp="1"/>
          </p:cNvSpPr>
          <p:nvPr>
            <p:ph type="sldNum" sz="quarter" idx="12"/>
          </p:nvPr>
        </p:nvSpPr>
        <p:spPr/>
        <p:txBody>
          <a:bodyPr/>
          <a:lstStyle/>
          <a:p>
            <a:fld id="{9BE020C6-8418-4ED9-9D7D-1D3B1DC1856B}" type="slidenum">
              <a:rPr lang="en-US" smtClean="0"/>
              <a:pPr/>
              <a:t>‹#›</a:t>
            </a:fld>
            <a:endParaRPr lang="en-US" dirty="0"/>
          </a:p>
        </p:txBody>
      </p:sp>
    </p:spTree>
    <p:extLst>
      <p:ext uri="{BB962C8B-B14F-4D97-AF65-F5344CB8AC3E}">
        <p14:creationId xmlns:p14="http://schemas.microsoft.com/office/powerpoint/2010/main" val="318968922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BA0096A-F158-4933-B0FF-3535254A1468}" type="datetime1">
              <a:rPr lang="en-US" smtClean="0"/>
              <a:t>9/9/2022</a:t>
            </a:fld>
            <a:endParaRPr lang="en-US" dirty="0"/>
          </a:p>
        </p:txBody>
      </p:sp>
      <p:sp>
        <p:nvSpPr>
          <p:cNvPr id="5" name="Footer Placeholder 4"/>
          <p:cNvSpPr>
            <a:spLocks noGrp="1"/>
          </p:cNvSpPr>
          <p:nvPr>
            <p:ph type="ftr" sz="quarter" idx="11"/>
          </p:nvPr>
        </p:nvSpPr>
        <p:spPr/>
        <p:txBody>
          <a:bodyPr/>
          <a:lstStyle/>
          <a:p>
            <a:r>
              <a:rPr lang="en-US"/>
              <a:t>PPT-162-05</a:t>
            </a:r>
            <a:endParaRPr lang="en-US" dirty="0"/>
          </a:p>
        </p:txBody>
      </p:sp>
      <p:sp>
        <p:nvSpPr>
          <p:cNvPr id="6" name="Slide Number Placeholder 5"/>
          <p:cNvSpPr>
            <a:spLocks noGrp="1"/>
          </p:cNvSpPr>
          <p:nvPr>
            <p:ph type="sldNum" sz="quarter" idx="12"/>
          </p:nvPr>
        </p:nvSpPr>
        <p:spPr/>
        <p:txBody>
          <a:bodyPr/>
          <a:lstStyle/>
          <a:p>
            <a:fld id="{9BE020C6-8418-4ED9-9D7D-1D3B1DC1856B}" type="slidenum">
              <a:rPr lang="en-US" smtClean="0"/>
              <a:pPr/>
              <a:t>‹#›</a:t>
            </a:fld>
            <a:endParaRPr lang="en-US" dirty="0"/>
          </a:p>
        </p:txBody>
      </p:sp>
    </p:spTree>
    <p:extLst>
      <p:ext uri="{BB962C8B-B14F-4D97-AF65-F5344CB8AC3E}">
        <p14:creationId xmlns:p14="http://schemas.microsoft.com/office/powerpoint/2010/main" val="366311828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AA08D08-DF16-41DB-A62B-0C6E6A9D02C3}" type="datetime1">
              <a:rPr lang="en-US" smtClean="0"/>
              <a:t>9/9/2022</a:t>
            </a:fld>
            <a:endParaRPr lang="en-US" dirty="0"/>
          </a:p>
        </p:txBody>
      </p:sp>
      <p:sp>
        <p:nvSpPr>
          <p:cNvPr id="5" name="Footer Placeholder 4"/>
          <p:cNvSpPr>
            <a:spLocks noGrp="1"/>
          </p:cNvSpPr>
          <p:nvPr>
            <p:ph type="ftr" sz="quarter" idx="11"/>
          </p:nvPr>
        </p:nvSpPr>
        <p:spPr/>
        <p:txBody>
          <a:bodyPr/>
          <a:lstStyle/>
          <a:p>
            <a:r>
              <a:rPr lang="en-US"/>
              <a:t>PPT-162-05</a:t>
            </a:r>
            <a:endParaRPr lang="en-US" dirty="0"/>
          </a:p>
        </p:txBody>
      </p:sp>
      <p:sp>
        <p:nvSpPr>
          <p:cNvPr id="6" name="Slide Number Placeholder 5"/>
          <p:cNvSpPr>
            <a:spLocks noGrp="1"/>
          </p:cNvSpPr>
          <p:nvPr>
            <p:ph type="sldNum" sz="quarter" idx="12"/>
          </p:nvPr>
        </p:nvSpPr>
        <p:spPr/>
        <p:txBody>
          <a:bodyPr/>
          <a:lstStyle/>
          <a:p>
            <a:fld id="{9BE020C6-8418-4ED9-9D7D-1D3B1DC1856B}" type="slidenum">
              <a:rPr lang="en-US" smtClean="0"/>
              <a:pPr/>
              <a:t>‹#›</a:t>
            </a:fld>
            <a:endParaRPr lang="en-US" dirty="0"/>
          </a:p>
        </p:txBody>
      </p:sp>
    </p:spTree>
    <p:extLst>
      <p:ext uri="{BB962C8B-B14F-4D97-AF65-F5344CB8AC3E}">
        <p14:creationId xmlns:p14="http://schemas.microsoft.com/office/powerpoint/2010/main" val="98575730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33400" y="1219200"/>
            <a:ext cx="8153400" cy="4648200"/>
          </a:xfrm>
        </p:spPr>
        <p:txBody>
          <a:bodyPr/>
          <a:lstStyle>
            <a:lvl1pPr marL="0" indent="0" algn="ctr">
              <a:buNone/>
              <a:defRPr sz="2400">
                <a:solidFill>
                  <a:schemeClr val="tx1">
                    <a:tint val="75000"/>
                  </a:schemeClr>
                </a:solidFill>
                <a:latin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8F12344-CD0A-4DCE-A399-C35C2CCC3813}" type="datetime1">
              <a:rPr lang="en-US" smtClean="0"/>
              <a:t>9/9/2022</a:t>
            </a:fld>
            <a:endParaRPr lang="en-US" dirty="0"/>
          </a:p>
        </p:txBody>
      </p:sp>
      <p:sp>
        <p:nvSpPr>
          <p:cNvPr id="5" name="Footer Placeholder 4"/>
          <p:cNvSpPr>
            <a:spLocks noGrp="1"/>
          </p:cNvSpPr>
          <p:nvPr>
            <p:ph type="ftr" sz="quarter" idx="11"/>
          </p:nvPr>
        </p:nvSpPr>
        <p:spPr/>
        <p:txBody>
          <a:bodyPr/>
          <a:lstStyle/>
          <a:p>
            <a:r>
              <a:rPr lang="en-US"/>
              <a:t>PPT-201-01</a:t>
            </a:r>
            <a:endParaRPr lang="en-US" dirty="0"/>
          </a:p>
        </p:txBody>
      </p:sp>
      <p:sp>
        <p:nvSpPr>
          <p:cNvPr id="6" name="Slide Number Placeholder 5"/>
          <p:cNvSpPr>
            <a:spLocks noGrp="1"/>
          </p:cNvSpPr>
          <p:nvPr>
            <p:ph type="sldNum" sz="quarter" idx="12"/>
          </p:nvPr>
        </p:nvSpPr>
        <p:spPr/>
        <p:txBody>
          <a:bodyPr/>
          <a:lstStyle/>
          <a:p>
            <a:fld id="{9BE020C6-8418-4ED9-9D7D-1D3B1DC1856B}" type="slidenum">
              <a:rPr lang="en-US" smtClean="0"/>
              <a:pPr/>
              <a:t>‹#›</a:t>
            </a:fld>
            <a:endParaRPr lang="en-US" dirty="0"/>
          </a:p>
        </p:txBody>
      </p:sp>
      <p:pic>
        <p:nvPicPr>
          <p:cNvPr id="9" name="Picture 26" descr="L&amp;I logo banne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457200" y="381000"/>
            <a:ext cx="8253413" cy="649288"/>
          </a:xfrm>
          <a:prstGeom prst="rect">
            <a:avLst/>
          </a:prstGeom>
          <a:noFill/>
          <a:ln w="9525">
            <a:noFill/>
            <a:miter lim="800000"/>
            <a:headEnd/>
            <a:tailEnd/>
          </a:ln>
        </p:spPr>
      </p:pic>
      <p:sp>
        <p:nvSpPr>
          <p:cNvPr id="10" name="Title 15"/>
          <p:cNvSpPr>
            <a:spLocks noGrp="1"/>
          </p:cNvSpPr>
          <p:nvPr userDrawn="1">
            <p:ph type="title"/>
          </p:nvPr>
        </p:nvSpPr>
        <p:spPr>
          <a:xfrm>
            <a:off x="533400" y="381000"/>
            <a:ext cx="5105400" cy="457200"/>
          </a:xfrm>
        </p:spPr>
        <p:txBody>
          <a:bodyPr/>
          <a:lstStyle/>
          <a:p>
            <a:r>
              <a:rPr lang="en-US" sz="2800">
                <a:solidFill>
                  <a:schemeClr val="bg1"/>
                </a:solidFill>
                <a:latin typeface="Verdana" pitchFamily="34" charset="0"/>
              </a:rPr>
              <a:t>Click to edit Master title style</a:t>
            </a:r>
            <a:endParaRPr lang="en-US" sz="2800" dirty="0">
              <a:solidFill>
                <a:schemeClr val="bg1"/>
              </a:solidFill>
              <a:latin typeface="Verdana" pitchFamily="34" charset="0"/>
            </a:endParaRPr>
          </a:p>
        </p:txBody>
      </p:sp>
      <p:pic>
        <p:nvPicPr>
          <p:cNvPr id="11" name="Picture 22" descr="blue bottom banner"/>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457200" y="6324600"/>
            <a:ext cx="8229600" cy="377825"/>
          </a:xfrm>
          <a:prstGeom prst="rect">
            <a:avLst/>
          </a:prstGeom>
          <a:noFill/>
          <a:ln w="9525">
            <a:noFill/>
            <a:miter lim="800000"/>
            <a:headEnd/>
            <a:tailEnd/>
          </a:ln>
        </p:spPr>
      </p:pic>
    </p:spTree>
    <p:extLst>
      <p:ext uri="{BB962C8B-B14F-4D97-AF65-F5344CB8AC3E}">
        <p14:creationId xmlns:p14="http://schemas.microsoft.com/office/powerpoint/2010/main" val="285890109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B6E3AD2-2EAE-429D-A40D-EB2B36536CBF}" type="datetime1">
              <a:rPr lang="en-US" smtClean="0"/>
              <a:t>9/9/2022</a:t>
            </a:fld>
            <a:endParaRPr lang="en-US" dirty="0"/>
          </a:p>
        </p:txBody>
      </p:sp>
      <p:sp>
        <p:nvSpPr>
          <p:cNvPr id="5" name="Footer Placeholder 4"/>
          <p:cNvSpPr>
            <a:spLocks noGrp="1"/>
          </p:cNvSpPr>
          <p:nvPr>
            <p:ph type="ftr" sz="quarter" idx="11"/>
          </p:nvPr>
        </p:nvSpPr>
        <p:spPr/>
        <p:txBody>
          <a:bodyPr/>
          <a:lstStyle/>
          <a:p>
            <a:r>
              <a:rPr lang="en-US"/>
              <a:t>PPT-201-01</a:t>
            </a:r>
            <a:endParaRPr lang="en-US" dirty="0"/>
          </a:p>
        </p:txBody>
      </p:sp>
      <p:sp>
        <p:nvSpPr>
          <p:cNvPr id="6" name="Slide Number Placeholder 5"/>
          <p:cNvSpPr>
            <a:spLocks noGrp="1"/>
          </p:cNvSpPr>
          <p:nvPr>
            <p:ph type="sldNum" sz="quarter" idx="12"/>
          </p:nvPr>
        </p:nvSpPr>
        <p:spPr/>
        <p:txBody>
          <a:bodyPr/>
          <a:lstStyle/>
          <a:p>
            <a:fld id="{9BE020C6-8418-4ED9-9D7D-1D3B1DC1856B}" type="slidenum">
              <a:rPr lang="en-US" smtClean="0"/>
              <a:pPr/>
              <a:t>‹#›</a:t>
            </a:fld>
            <a:endParaRPr lang="en-US" dirty="0"/>
          </a:p>
        </p:txBody>
      </p:sp>
    </p:spTree>
    <p:extLst>
      <p:ext uri="{BB962C8B-B14F-4D97-AF65-F5344CB8AC3E}">
        <p14:creationId xmlns:p14="http://schemas.microsoft.com/office/powerpoint/2010/main" val="133166275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F37537C-7C73-4D9A-92E9-DD5AB17F337C}" type="datetime1">
              <a:rPr lang="en-US" smtClean="0"/>
              <a:t>9/9/2022</a:t>
            </a:fld>
            <a:endParaRPr lang="en-US" dirty="0"/>
          </a:p>
        </p:txBody>
      </p:sp>
      <p:sp>
        <p:nvSpPr>
          <p:cNvPr id="5" name="Footer Placeholder 4"/>
          <p:cNvSpPr>
            <a:spLocks noGrp="1"/>
          </p:cNvSpPr>
          <p:nvPr>
            <p:ph type="ftr" sz="quarter" idx="11"/>
          </p:nvPr>
        </p:nvSpPr>
        <p:spPr/>
        <p:txBody>
          <a:bodyPr/>
          <a:lstStyle/>
          <a:p>
            <a:r>
              <a:rPr lang="en-US"/>
              <a:t>PPT-201-01</a:t>
            </a:r>
            <a:endParaRPr lang="en-US" dirty="0"/>
          </a:p>
        </p:txBody>
      </p:sp>
      <p:sp>
        <p:nvSpPr>
          <p:cNvPr id="6" name="Slide Number Placeholder 5"/>
          <p:cNvSpPr>
            <a:spLocks noGrp="1"/>
          </p:cNvSpPr>
          <p:nvPr>
            <p:ph type="sldNum" sz="quarter" idx="12"/>
          </p:nvPr>
        </p:nvSpPr>
        <p:spPr/>
        <p:txBody>
          <a:bodyPr/>
          <a:lstStyle/>
          <a:p>
            <a:fld id="{9BE020C6-8418-4ED9-9D7D-1D3B1DC1856B}" type="slidenum">
              <a:rPr lang="en-US" smtClean="0"/>
              <a:pPr/>
              <a:t>‹#›</a:t>
            </a:fld>
            <a:endParaRPr lang="en-US" dirty="0"/>
          </a:p>
        </p:txBody>
      </p:sp>
    </p:spTree>
    <p:extLst>
      <p:ext uri="{BB962C8B-B14F-4D97-AF65-F5344CB8AC3E}">
        <p14:creationId xmlns:p14="http://schemas.microsoft.com/office/powerpoint/2010/main" val="42691660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0A56966-14F2-4EC3-BD90-2C4F5BD4AF91}" type="datetime1">
              <a:rPr lang="en-US" smtClean="0"/>
              <a:t>9/9/2022</a:t>
            </a:fld>
            <a:endParaRPr lang="en-US" dirty="0"/>
          </a:p>
        </p:txBody>
      </p:sp>
      <p:sp>
        <p:nvSpPr>
          <p:cNvPr id="3" name="Footer Placeholder 4"/>
          <p:cNvSpPr>
            <a:spLocks noGrp="1"/>
          </p:cNvSpPr>
          <p:nvPr>
            <p:ph type="ftr" sz="quarter" idx="11"/>
          </p:nvPr>
        </p:nvSpPr>
        <p:spPr/>
        <p:txBody>
          <a:bodyPr/>
          <a:lstStyle>
            <a:lvl1pPr>
              <a:defRPr/>
            </a:lvl1pPr>
          </a:lstStyle>
          <a:p>
            <a:pPr>
              <a:defRPr/>
            </a:pPr>
            <a:r>
              <a:rPr lang="en-US"/>
              <a:t>PPT-162-05</a:t>
            </a: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44DFD2EA-D3F5-49E2-8BE8-2CEF3C187FD3}" type="slidenum">
              <a:rPr lang="en-US"/>
              <a:pPr>
                <a:defRPr/>
              </a:pPr>
              <a:t>‹#›</a:t>
            </a:fld>
            <a:endParaRPr lang="en-US" dirty="0"/>
          </a:p>
        </p:txBody>
      </p:sp>
    </p:spTree>
    <p:extLst>
      <p:ext uri="{BB962C8B-B14F-4D97-AF65-F5344CB8AC3E}">
        <p14:creationId xmlns:p14="http://schemas.microsoft.com/office/powerpoint/2010/main" val="255939816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5C76427-A3ED-441C-8DAA-215EA3DF78EF}" type="datetime1">
              <a:rPr lang="en-US" smtClean="0"/>
              <a:t>9/9/2022</a:t>
            </a:fld>
            <a:endParaRPr lang="en-US" dirty="0"/>
          </a:p>
        </p:txBody>
      </p:sp>
      <p:sp>
        <p:nvSpPr>
          <p:cNvPr id="6" name="Footer Placeholder 5"/>
          <p:cNvSpPr>
            <a:spLocks noGrp="1"/>
          </p:cNvSpPr>
          <p:nvPr>
            <p:ph type="ftr" sz="quarter" idx="11"/>
          </p:nvPr>
        </p:nvSpPr>
        <p:spPr/>
        <p:txBody>
          <a:bodyPr/>
          <a:lstStyle/>
          <a:p>
            <a:r>
              <a:rPr lang="en-US"/>
              <a:t>PPT-201-01</a:t>
            </a:r>
            <a:endParaRPr lang="en-US" dirty="0"/>
          </a:p>
        </p:txBody>
      </p:sp>
      <p:sp>
        <p:nvSpPr>
          <p:cNvPr id="7" name="Slide Number Placeholder 6"/>
          <p:cNvSpPr>
            <a:spLocks noGrp="1"/>
          </p:cNvSpPr>
          <p:nvPr>
            <p:ph type="sldNum" sz="quarter" idx="12"/>
          </p:nvPr>
        </p:nvSpPr>
        <p:spPr/>
        <p:txBody>
          <a:bodyPr/>
          <a:lstStyle/>
          <a:p>
            <a:fld id="{9BE020C6-8418-4ED9-9D7D-1D3B1DC1856B}" type="slidenum">
              <a:rPr lang="en-US" smtClean="0"/>
              <a:pPr/>
              <a:t>‹#›</a:t>
            </a:fld>
            <a:endParaRPr lang="en-US" dirty="0"/>
          </a:p>
        </p:txBody>
      </p:sp>
    </p:spTree>
    <p:extLst>
      <p:ext uri="{BB962C8B-B14F-4D97-AF65-F5344CB8AC3E}">
        <p14:creationId xmlns:p14="http://schemas.microsoft.com/office/powerpoint/2010/main" val="331815466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1E2B7BB-FBEF-4849-929E-AF2FB5EE42A4}" type="datetime1">
              <a:rPr lang="en-US" smtClean="0"/>
              <a:t>9/9/2022</a:t>
            </a:fld>
            <a:endParaRPr lang="en-US" dirty="0"/>
          </a:p>
        </p:txBody>
      </p:sp>
      <p:sp>
        <p:nvSpPr>
          <p:cNvPr id="8" name="Footer Placeholder 7"/>
          <p:cNvSpPr>
            <a:spLocks noGrp="1"/>
          </p:cNvSpPr>
          <p:nvPr>
            <p:ph type="ftr" sz="quarter" idx="11"/>
          </p:nvPr>
        </p:nvSpPr>
        <p:spPr/>
        <p:txBody>
          <a:bodyPr/>
          <a:lstStyle/>
          <a:p>
            <a:r>
              <a:rPr lang="en-US"/>
              <a:t>PPT-201-01</a:t>
            </a:r>
            <a:endParaRPr lang="en-US" dirty="0"/>
          </a:p>
        </p:txBody>
      </p:sp>
      <p:sp>
        <p:nvSpPr>
          <p:cNvPr id="9" name="Slide Number Placeholder 8"/>
          <p:cNvSpPr>
            <a:spLocks noGrp="1"/>
          </p:cNvSpPr>
          <p:nvPr>
            <p:ph type="sldNum" sz="quarter" idx="12"/>
          </p:nvPr>
        </p:nvSpPr>
        <p:spPr/>
        <p:txBody>
          <a:bodyPr/>
          <a:lstStyle/>
          <a:p>
            <a:fld id="{9BE020C6-8418-4ED9-9D7D-1D3B1DC1856B}" type="slidenum">
              <a:rPr lang="en-US" smtClean="0"/>
              <a:pPr/>
              <a:t>‹#›</a:t>
            </a:fld>
            <a:endParaRPr lang="en-US" dirty="0"/>
          </a:p>
        </p:txBody>
      </p:sp>
    </p:spTree>
    <p:extLst>
      <p:ext uri="{BB962C8B-B14F-4D97-AF65-F5344CB8AC3E}">
        <p14:creationId xmlns:p14="http://schemas.microsoft.com/office/powerpoint/2010/main" val="182104378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57AF9D7-2866-4C29-9C34-345704330961}" type="datetime1">
              <a:rPr lang="en-US" smtClean="0"/>
              <a:t>9/9/2022</a:t>
            </a:fld>
            <a:endParaRPr lang="en-US" dirty="0"/>
          </a:p>
        </p:txBody>
      </p:sp>
      <p:sp>
        <p:nvSpPr>
          <p:cNvPr id="4" name="Footer Placeholder 3"/>
          <p:cNvSpPr>
            <a:spLocks noGrp="1"/>
          </p:cNvSpPr>
          <p:nvPr>
            <p:ph type="ftr" sz="quarter" idx="11"/>
          </p:nvPr>
        </p:nvSpPr>
        <p:spPr/>
        <p:txBody>
          <a:bodyPr/>
          <a:lstStyle/>
          <a:p>
            <a:r>
              <a:rPr lang="en-US"/>
              <a:t>PPT-201-01</a:t>
            </a:r>
            <a:endParaRPr lang="en-US" dirty="0"/>
          </a:p>
        </p:txBody>
      </p:sp>
      <p:sp>
        <p:nvSpPr>
          <p:cNvPr id="5" name="Slide Number Placeholder 4"/>
          <p:cNvSpPr>
            <a:spLocks noGrp="1"/>
          </p:cNvSpPr>
          <p:nvPr>
            <p:ph type="sldNum" sz="quarter" idx="12"/>
          </p:nvPr>
        </p:nvSpPr>
        <p:spPr/>
        <p:txBody>
          <a:bodyPr/>
          <a:lstStyle/>
          <a:p>
            <a:fld id="{9BE020C6-8418-4ED9-9D7D-1D3B1DC1856B}" type="slidenum">
              <a:rPr lang="en-US" smtClean="0"/>
              <a:pPr/>
              <a:t>‹#›</a:t>
            </a:fld>
            <a:endParaRPr lang="en-US" dirty="0"/>
          </a:p>
        </p:txBody>
      </p:sp>
    </p:spTree>
    <p:extLst>
      <p:ext uri="{BB962C8B-B14F-4D97-AF65-F5344CB8AC3E}">
        <p14:creationId xmlns:p14="http://schemas.microsoft.com/office/powerpoint/2010/main" val="278088862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2A1D9AD-5D2F-4E56-BB77-8E2927959285}" type="datetime1">
              <a:rPr lang="en-US" smtClean="0"/>
              <a:t>9/9/2022</a:t>
            </a:fld>
            <a:endParaRPr lang="en-US" dirty="0"/>
          </a:p>
        </p:txBody>
      </p:sp>
      <p:sp>
        <p:nvSpPr>
          <p:cNvPr id="3" name="Footer Placeholder 2"/>
          <p:cNvSpPr>
            <a:spLocks noGrp="1"/>
          </p:cNvSpPr>
          <p:nvPr>
            <p:ph type="ftr" sz="quarter" idx="11"/>
          </p:nvPr>
        </p:nvSpPr>
        <p:spPr/>
        <p:txBody>
          <a:bodyPr/>
          <a:lstStyle/>
          <a:p>
            <a:r>
              <a:rPr lang="en-US"/>
              <a:t>PPT-201-01</a:t>
            </a:r>
            <a:endParaRPr lang="en-US" dirty="0"/>
          </a:p>
        </p:txBody>
      </p:sp>
      <p:sp>
        <p:nvSpPr>
          <p:cNvPr id="4" name="Slide Number Placeholder 3"/>
          <p:cNvSpPr>
            <a:spLocks noGrp="1"/>
          </p:cNvSpPr>
          <p:nvPr>
            <p:ph type="sldNum" sz="quarter" idx="12"/>
          </p:nvPr>
        </p:nvSpPr>
        <p:spPr/>
        <p:txBody>
          <a:bodyPr/>
          <a:lstStyle/>
          <a:p>
            <a:fld id="{9BE020C6-8418-4ED9-9D7D-1D3B1DC1856B}" type="slidenum">
              <a:rPr lang="en-US" smtClean="0"/>
              <a:pPr/>
              <a:t>‹#›</a:t>
            </a:fld>
            <a:endParaRPr lang="en-US" dirty="0"/>
          </a:p>
        </p:txBody>
      </p:sp>
    </p:spTree>
    <p:extLst>
      <p:ext uri="{BB962C8B-B14F-4D97-AF65-F5344CB8AC3E}">
        <p14:creationId xmlns:p14="http://schemas.microsoft.com/office/powerpoint/2010/main" val="351445448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D7F1288-3D17-4ACA-AABF-FF3B1254D70B}" type="datetime1">
              <a:rPr lang="en-US" smtClean="0"/>
              <a:t>9/9/2022</a:t>
            </a:fld>
            <a:endParaRPr lang="en-US" dirty="0"/>
          </a:p>
        </p:txBody>
      </p:sp>
      <p:sp>
        <p:nvSpPr>
          <p:cNvPr id="6" name="Footer Placeholder 5"/>
          <p:cNvSpPr>
            <a:spLocks noGrp="1"/>
          </p:cNvSpPr>
          <p:nvPr>
            <p:ph type="ftr" sz="quarter" idx="11"/>
          </p:nvPr>
        </p:nvSpPr>
        <p:spPr/>
        <p:txBody>
          <a:bodyPr/>
          <a:lstStyle/>
          <a:p>
            <a:r>
              <a:rPr lang="en-US"/>
              <a:t>PPT-201-01</a:t>
            </a:r>
            <a:endParaRPr lang="en-US" dirty="0"/>
          </a:p>
        </p:txBody>
      </p:sp>
      <p:sp>
        <p:nvSpPr>
          <p:cNvPr id="7" name="Slide Number Placeholder 6"/>
          <p:cNvSpPr>
            <a:spLocks noGrp="1"/>
          </p:cNvSpPr>
          <p:nvPr>
            <p:ph type="sldNum" sz="quarter" idx="12"/>
          </p:nvPr>
        </p:nvSpPr>
        <p:spPr/>
        <p:txBody>
          <a:bodyPr/>
          <a:lstStyle/>
          <a:p>
            <a:fld id="{9BE020C6-8418-4ED9-9D7D-1D3B1DC1856B}" type="slidenum">
              <a:rPr lang="en-US" smtClean="0"/>
              <a:pPr/>
              <a:t>‹#›</a:t>
            </a:fld>
            <a:endParaRPr lang="en-US" dirty="0"/>
          </a:p>
        </p:txBody>
      </p:sp>
    </p:spTree>
    <p:extLst>
      <p:ext uri="{BB962C8B-B14F-4D97-AF65-F5344CB8AC3E}">
        <p14:creationId xmlns:p14="http://schemas.microsoft.com/office/powerpoint/2010/main" val="37178755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4805CBD-C947-4155-83A5-5FB558E091C4}" type="datetime1">
              <a:rPr lang="en-US" smtClean="0"/>
              <a:t>9/9/2022</a:t>
            </a:fld>
            <a:endParaRPr lang="en-US" dirty="0"/>
          </a:p>
        </p:txBody>
      </p:sp>
      <p:sp>
        <p:nvSpPr>
          <p:cNvPr id="6" name="Footer Placeholder 5"/>
          <p:cNvSpPr>
            <a:spLocks noGrp="1"/>
          </p:cNvSpPr>
          <p:nvPr>
            <p:ph type="ftr" sz="quarter" idx="11"/>
          </p:nvPr>
        </p:nvSpPr>
        <p:spPr/>
        <p:txBody>
          <a:bodyPr/>
          <a:lstStyle/>
          <a:p>
            <a:r>
              <a:rPr lang="en-US"/>
              <a:t>PPT-201-01</a:t>
            </a:r>
            <a:endParaRPr lang="en-US" dirty="0"/>
          </a:p>
        </p:txBody>
      </p:sp>
      <p:sp>
        <p:nvSpPr>
          <p:cNvPr id="7" name="Slide Number Placeholder 6"/>
          <p:cNvSpPr>
            <a:spLocks noGrp="1"/>
          </p:cNvSpPr>
          <p:nvPr>
            <p:ph type="sldNum" sz="quarter" idx="12"/>
          </p:nvPr>
        </p:nvSpPr>
        <p:spPr/>
        <p:txBody>
          <a:bodyPr/>
          <a:lstStyle/>
          <a:p>
            <a:fld id="{9BE020C6-8418-4ED9-9D7D-1D3B1DC1856B}" type="slidenum">
              <a:rPr lang="en-US" smtClean="0"/>
              <a:pPr/>
              <a:t>‹#›</a:t>
            </a:fld>
            <a:endParaRPr lang="en-US" dirty="0"/>
          </a:p>
        </p:txBody>
      </p:sp>
    </p:spTree>
    <p:extLst>
      <p:ext uri="{BB962C8B-B14F-4D97-AF65-F5344CB8AC3E}">
        <p14:creationId xmlns:p14="http://schemas.microsoft.com/office/powerpoint/2010/main" val="95936021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F0CC31E-6A8F-4EFC-81E6-DE08D790C4DE}" type="datetime1">
              <a:rPr lang="en-US" smtClean="0"/>
              <a:t>9/9/2022</a:t>
            </a:fld>
            <a:endParaRPr lang="en-US" dirty="0"/>
          </a:p>
        </p:txBody>
      </p:sp>
      <p:sp>
        <p:nvSpPr>
          <p:cNvPr id="5" name="Footer Placeholder 4"/>
          <p:cNvSpPr>
            <a:spLocks noGrp="1"/>
          </p:cNvSpPr>
          <p:nvPr>
            <p:ph type="ftr" sz="quarter" idx="11"/>
          </p:nvPr>
        </p:nvSpPr>
        <p:spPr/>
        <p:txBody>
          <a:bodyPr/>
          <a:lstStyle/>
          <a:p>
            <a:r>
              <a:rPr lang="en-US"/>
              <a:t>PPT-201-01</a:t>
            </a:r>
            <a:endParaRPr lang="en-US" dirty="0"/>
          </a:p>
        </p:txBody>
      </p:sp>
      <p:sp>
        <p:nvSpPr>
          <p:cNvPr id="6" name="Slide Number Placeholder 5"/>
          <p:cNvSpPr>
            <a:spLocks noGrp="1"/>
          </p:cNvSpPr>
          <p:nvPr>
            <p:ph type="sldNum" sz="quarter" idx="12"/>
          </p:nvPr>
        </p:nvSpPr>
        <p:spPr/>
        <p:txBody>
          <a:bodyPr/>
          <a:lstStyle/>
          <a:p>
            <a:fld id="{9BE020C6-8418-4ED9-9D7D-1D3B1DC1856B}" type="slidenum">
              <a:rPr lang="en-US" smtClean="0"/>
              <a:pPr/>
              <a:t>‹#›</a:t>
            </a:fld>
            <a:endParaRPr lang="en-US" dirty="0"/>
          </a:p>
        </p:txBody>
      </p:sp>
    </p:spTree>
    <p:extLst>
      <p:ext uri="{BB962C8B-B14F-4D97-AF65-F5344CB8AC3E}">
        <p14:creationId xmlns:p14="http://schemas.microsoft.com/office/powerpoint/2010/main" val="358168564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C8EFB29-1D51-4BDD-BA97-1F3D3B755C08}" type="datetime1">
              <a:rPr lang="en-US" smtClean="0"/>
              <a:t>9/9/2022</a:t>
            </a:fld>
            <a:endParaRPr lang="en-US" dirty="0"/>
          </a:p>
        </p:txBody>
      </p:sp>
      <p:sp>
        <p:nvSpPr>
          <p:cNvPr id="5" name="Footer Placeholder 4"/>
          <p:cNvSpPr>
            <a:spLocks noGrp="1"/>
          </p:cNvSpPr>
          <p:nvPr>
            <p:ph type="ftr" sz="quarter" idx="11"/>
          </p:nvPr>
        </p:nvSpPr>
        <p:spPr/>
        <p:txBody>
          <a:bodyPr/>
          <a:lstStyle/>
          <a:p>
            <a:r>
              <a:rPr lang="en-US"/>
              <a:t>PPT-201-01</a:t>
            </a:r>
            <a:endParaRPr lang="en-US" dirty="0"/>
          </a:p>
        </p:txBody>
      </p:sp>
      <p:sp>
        <p:nvSpPr>
          <p:cNvPr id="6" name="Slide Number Placeholder 5"/>
          <p:cNvSpPr>
            <a:spLocks noGrp="1"/>
          </p:cNvSpPr>
          <p:nvPr>
            <p:ph type="sldNum" sz="quarter" idx="12"/>
          </p:nvPr>
        </p:nvSpPr>
        <p:spPr/>
        <p:txBody>
          <a:bodyPr/>
          <a:lstStyle/>
          <a:p>
            <a:fld id="{9BE020C6-8418-4ED9-9D7D-1D3B1DC1856B}" type="slidenum">
              <a:rPr lang="en-US" smtClean="0"/>
              <a:pPr/>
              <a:t>‹#›</a:t>
            </a:fld>
            <a:endParaRPr lang="en-US" dirty="0"/>
          </a:p>
        </p:txBody>
      </p:sp>
    </p:spTree>
    <p:extLst>
      <p:ext uri="{BB962C8B-B14F-4D97-AF65-F5344CB8AC3E}">
        <p14:creationId xmlns:p14="http://schemas.microsoft.com/office/powerpoint/2010/main" val="27456521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96FE56DF-0B54-4344-AB12-3DD352355421}" type="datetime1">
              <a:rPr lang="en-US" smtClean="0"/>
              <a:t>9/9/2022</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a:t>PPT-162-05</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B6981BDA-F040-416D-BE93-D0BC9AE32FF8}" type="slidenum">
              <a:rPr lang="en-US"/>
              <a:pPr>
                <a:defRPr/>
              </a:pPr>
              <a:t>‹#›</a:t>
            </a:fld>
            <a:endParaRPr lang="en-US" dirty="0"/>
          </a:p>
        </p:txBody>
      </p:sp>
    </p:spTree>
    <p:extLst>
      <p:ext uri="{BB962C8B-B14F-4D97-AF65-F5344CB8AC3E}">
        <p14:creationId xmlns:p14="http://schemas.microsoft.com/office/powerpoint/2010/main" val="40336209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0312902B-2558-4764-BA2A-D55354998B05}" type="datetime1">
              <a:rPr lang="en-US" smtClean="0"/>
              <a:t>9/9/2022</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a:t>PPT-162-05</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0BC5F6DB-50AE-44A5-9440-65913111D36E}" type="slidenum">
              <a:rPr lang="en-US"/>
              <a:pPr>
                <a:defRPr/>
              </a:pPr>
              <a:t>‹#›</a:t>
            </a:fld>
            <a:endParaRPr lang="en-US" dirty="0"/>
          </a:p>
        </p:txBody>
      </p:sp>
    </p:spTree>
    <p:extLst>
      <p:ext uri="{BB962C8B-B14F-4D97-AF65-F5344CB8AC3E}">
        <p14:creationId xmlns:p14="http://schemas.microsoft.com/office/powerpoint/2010/main" val="6136400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B7BCDCE6-D65D-423D-B4C9-1DD1A93C8761}" type="datetime1">
              <a:rPr lang="en-US" smtClean="0"/>
              <a:t>9/9/2022</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r>
              <a:rPr lang="en-US"/>
              <a:t>PPT-162-05</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76505766-5B6C-4F1A-8C25-C2D7CC6A3889}"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717"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Lst>
  <p:hf hdr="0" dt="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570DB191-E2D1-402B-8CD6-B24E757AE010}" type="datetime1">
              <a:rPr lang="en-US" smtClean="0"/>
              <a:t>9/9/2022</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r>
              <a:rPr lang="en-US"/>
              <a:t>PPT-162-05</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8B7E8AF8-2A6E-4992-9528-8FF0E8BD7813}"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Lst>
  <p:hf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cs typeface="+mn-cs"/>
              </a:defRPr>
            </a:lvl1pPr>
          </a:lstStyle>
          <a:p>
            <a:pPr>
              <a:defRPr/>
            </a:pPr>
            <a:fld id="{BCDEB7FB-8B1D-4C1A-A104-F105229F219A}" type="datetime1">
              <a:rPr lang="en-US" smtClean="0">
                <a:solidFill>
                  <a:srgbClr val="000000"/>
                </a:solidFill>
                <a:latin typeface="Arial" charset="0"/>
              </a:rPr>
              <a:t>9/9/2022</a:t>
            </a:fld>
            <a:endParaRPr lang="en-US" dirty="0">
              <a:solidFill>
                <a:srgbClr val="000000"/>
              </a:solidFill>
              <a:latin typeface="Arial" charset="0"/>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cs typeface="+mn-cs"/>
              </a:defRPr>
            </a:lvl1pPr>
          </a:lstStyle>
          <a:p>
            <a:pPr>
              <a:defRPr/>
            </a:pPr>
            <a:r>
              <a:rPr lang="en-US">
                <a:solidFill>
                  <a:srgbClr val="000000"/>
                </a:solidFill>
                <a:latin typeface="Arial" charset="0"/>
              </a:rPr>
              <a:t>PPT-162-05</a:t>
            </a:r>
            <a:endParaRPr lang="en-US" dirty="0">
              <a:solidFill>
                <a:srgbClr val="000000"/>
              </a:solidFill>
              <a:latin typeface="Arial" charset="0"/>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cs typeface="+mn-cs"/>
              </a:defRPr>
            </a:lvl1pPr>
          </a:lstStyle>
          <a:p>
            <a:pPr>
              <a:defRPr/>
            </a:pPr>
            <a:fld id="{B6419EB9-5B57-4C42-A5FF-88DA0127373E}" type="slidenum">
              <a:rPr lang="en-US">
                <a:solidFill>
                  <a:srgbClr val="000000"/>
                </a:solidFill>
                <a:latin typeface="Arial" charset="0"/>
              </a:rPr>
              <a:pPr>
                <a:defRPr/>
              </a:pPr>
              <a:t>‹#›</a:t>
            </a:fld>
            <a:endParaRPr lang="en-US" dirty="0">
              <a:solidFill>
                <a:srgbClr val="000000"/>
              </a:solidFill>
              <a:latin typeface="Arial" charset="0"/>
            </a:endParaRPr>
          </a:p>
        </p:txBody>
      </p:sp>
    </p:spTree>
    <p:extLst>
      <p:ext uri="{BB962C8B-B14F-4D97-AF65-F5344CB8AC3E}">
        <p14:creationId xmlns:p14="http://schemas.microsoft.com/office/powerpoint/2010/main" val="2279670441"/>
      </p:ext>
    </p:extLst>
  </p:cSld>
  <p:clrMap bg1="lt1" tx1="dk1" bg2="lt2" tx2="dk2" accent1="accent1" accent2="accent2" accent3="accent3" accent4="accent4" accent5="accent5" accent6="accent6" hlink="hlink" folHlink="folHlink"/>
  <p:sldLayoutIdLst>
    <p:sldLayoutId id="2147483767" r:id="rId1"/>
    <p:sldLayoutId id="2147483768" r:id="rId2"/>
    <p:sldLayoutId id="2147483769" r:id="rId3"/>
    <p:sldLayoutId id="2147483770" r:id="rId4"/>
    <p:sldLayoutId id="2147483771" r:id="rId5"/>
    <p:sldLayoutId id="2147483772" r:id="rId6"/>
    <p:sldLayoutId id="2147483773" r:id="rId7"/>
    <p:sldLayoutId id="2147483774" r:id="rId8"/>
    <p:sldLayoutId id="2147483775" r:id="rId9"/>
    <p:sldLayoutId id="2147483776" r:id="rId10"/>
    <p:sldLayoutId id="2147483777" r:id="rId11"/>
  </p:sldLayoutIdLst>
  <p:hf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A70A833C-065A-4EC6-9C4E-F2FFE1EAB26D}" type="datetime1">
              <a:rPr lang="en-US" smtClean="0">
                <a:solidFill>
                  <a:prstClr val="black">
                    <a:tint val="75000"/>
                  </a:prstClr>
                </a:solidFill>
              </a:rPr>
              <a:t>9/9/2022</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r>
              <a:rPr lang="en-US">
                <a:solidFill>
                  <a:prstClr val="black">
                    <a:tint val="75000"/>
                  </a:prstClr>
                </a:solidFill>
              </a:rPr>
              <a:t>PPT-162-05</a:t>
            </a:r>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76505766-5B6C-4F1A-8C25-C2D7CC6A3889}"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326710053"/>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Lst>
  <p:hf hdr="0" dt="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2382" y="5050633"/>
            <a:ext cx="3574257"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7"/>
          <p:cNvSpPr/>
          <p:nvPr/>
        </p:nvSpPr>
        <p:spPr>
          <a:xfrm>
            <a:off x="-2380" y="5051292"/>
            <a:ext cx="9146380"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22960" y="365760"/>
            <a:ext cx="7520940" cy="54864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822960" y="1100628"/>
            <a:ext cx="7520940" cy="357984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19140000">
            <a:off x="201168" y="5870448"/>
            <a:ext cx="2176272" cy="201168"/>
          </a:xfrm>
          <a:prstGeom prst="rect">
            <a:avLst/>
          </a:prstGeom>
        </p:spPr>
        <p:txBody>
          <a:bodyPr vert="horz" lIns="91440" tIns="45720" rIns="91440" bIns="45720" rtlCol="0" anchor="ctr"/>
          <a:lstStyle>
            <a:lvl1pPr algn="l">
              <a:defRPr sz="1200">
                <a:solidFill>
                  <a:srgbClr val="FFFFFF"/>
                </a:solidFill>
              </a:defRPr>
            </a:lvl1pPr>
          </a:lstStyle>
          <a:p>
            <a:fld id="{458D853D-FE91-4B07-9BE6-48A9314F783D}" type="datetime1">
              <a:rPr lang="en-US" smtClean="0"/>
              <a:t>9/9/2022</a:t>
            </a:fld>
            <a:endParaRPr lang="en-US" dirty="0"/>
          </a:p>
        </p:txBody>
      </p:sp>
      <p:sp>
        <p:nvSpPr>
          <p:cNvPr id="5" name="Footer Placeholder 4"/>
          <p:cNvSpPr>
            <a:spLocks noGrp="1"/>
          </p:cNvSpPr>
          <p:nvPr>
            <p:ph type="ftr" sz="quarter" idx="3"/>
          </p:nvPr>
        </p:nvSpPr>
        <p:spPr>
          <a:xfrm>
            <a:off x="3517514" y="6285122"/>
            <a:ext cx="4724400" cy="274320"/>
          </a:xfrm>
          <a:prstGeom prst="rect">
            <a:avLst/>
          </a:prstGeom>
        </p:spPr>
        <p:txBody>
          <a:bodyPr vert="horz" lIns="91440" tIns="45720" rIns="91440" bIns="45720" rtlCol="0" anchor="ctr"/>
          <a:lstStyle>
            <a:lvl1pPr algn="r">
              <a:defRPr sz="1000" cap="all" spc="200" baseline="0">
                <a:solidFill>
                  <a:srgbClr val="FFFFFF"/>
                </a:solidFill>
              </a:defRPr>
            </a:lvl1pPr>
          </a:lstStyle>
          <a:p>
            <a:r>
              <a:rPr lang="en-US"/>
              <a:t>PPT-162-05</a:t>
            </a:r>
            <a:endParaRPr lang="en-US" dirty="0"/>
          </a:p>
        </p:txBody>
      </p:sp>
    </p:spTree>
    <p:extLst>
      <p:ext uri="{BB962C8B-B14F-4D97-AF65-F5344CB8AC3E}">
        <p14:creationId xmlns:p14="http://schemas.microsoft.com/office/powerpoint/2010/main" val="3061502487"/>
      </p:ext>
    </p:extLst>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 id="2147483749" r:id="rId7"/>
    <p:sldLayoutId id="2147483750" r:id="rId8"/>
    <p:sldLayoutId id="2147483751" r:id="rId9"/>
    <p:sldLayoutId id="2147483752" r:id="rId10"/>
    <p:sldLayoutId id="2147483753" r:id="rId11"/>
  </p:sldLayoutIdLst>
  <p:hf hdr="0" dt="0"/>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bg1"/>
                </a:solidFill>
              </a:defRPr>
            </a:lvl1pPr>
          </a:lstStyle>
          <a:p>
            <a:fld id="{90B37855-212E-436D-BCDC-4556EDAAD891}" type="datetime1">
              <a:rPr lang="en-US" smtClean="0"/>
              <a:t>9/9/2022</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bg1"/>
                </a:solidFill>
              </a:defRPr>
            </a:lvl1pPr>
          </a:lstStyle>
          <a:p>
            <a:r>
              <a:rPr lang="en-US"/>
              <a:t>PPT-162-05</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bg1"/>
                </a:solidFill>
              </a:defRPr>
            </a:lvl1pPr>
          </a:lstStyle>
          <a:p>
            <a:fld id="{9BE020C6-8418-4ED9-9D7D-1D3B1DC1856B}" type="slidenum">
              <a:rPr lang="en-US" smtClean="0"/>
              <a:pPr/>
              <a:t>‹#›</a:t>
            </a:fld>
            <a:endParaRPr lang="en-US" dirty="0"/>
          </a:p>
        </p:txBody>
      </p:sp>
    </p:spTree>
    <p:extLst>
      <p:ext uri="{BB962C8B-B14F-4D97-AF65-F5344CB8AC3E}">
        <p14:creationId xmlns:p14="http://schemas.microsoft.com/office/powerpoint/2010/main" val="3889467940"/>
      </p:ext>
    </p:extLst>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bg1"/>
                </a:solidFill>
              </a:defRPr>
            </a:lvl1pPr>
          </a:lstStyle>
          <a:p>
            <a:fld id="{4640AAA6-FF06-4051-AF09-6E73C3AE1D67}" type="datetime1">
              <a:rPr lang="en-US" smtClean="0"/>
              <a:t>9/9/2022</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bg1"/>
                </a:solidFill>
              </a:defRPr>
            </a:lvl1pPr>
          </a:lstStyle>
          <a:p>
            <a:r>
              <a:rPr lang="en-US"/>
              <a:t>PPT-201-01</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bg1"/>
                </a:solidFill>
              </a:defRPr>
            </a:lvl1pPr>
          </a:lstStyle>
          <a:p>
            <a:fld id="{9BE020C6-8418-4ED9-9D7D-1D3B1DC1856B}" type="slidenum">
              <a:rPr lang="en-US" smtClean="0"/>
              <a:pPr/>
              <a:t>‹#›</a:t>
            </a:fld>
            <a:endParaRPr lang="en-US" dirty="0"/>
          </a:p>
        </p:txBody>
      </p:sp>
    </p:spTree>
    <p:extLst>
      <p:ext uri="{BB962C8B-B14F-4D97-AF65-F5344CB8AC3E}">
        <p14:creationId xmlns:p14="http://schemas.microsoft.com/office/powerpoint/2010/main" val="942248871"/>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4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21.jpeg"/></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24.jpeg"/></Relationships>
</file>

<file path=ppt/slides/_rels/slide2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microsoft.com/office/2007/relationships/hdphoto" Target="../media/hdphoto1.wdp"/></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3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33.png"/></Relationships>
</file>

<file path=ppt/slides/_rels/slide33.xml.rels><?xml version="1.0" encoding="UTF-8" standalone="yes"?>
<Relationships xmlns="http://schemas.openxmlformats.org/package/2006/relationships"><Relationship Id="rId8" Type="http://schemas.microsoft.com/office/2007/relationships/hdphoto" Target="../media/hdphoto5.wdp"/><Relationship Id="rId3" Type="http://schemas.openxmlformats.org/officeDocument/2006/relationships/image" Target="../media/image34.png"/><Relationship Id="rId7" Type="http://schemas.openxmlformats.org/officeDocument/2006/relationships/image" Target="../media/image36.png"/><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microsoft.com/office/2007/relationships/hdphoto" Target="../media/hdphoto4.wdp"/><Relationship Id="rId5" Type="http://schemas.openxmlformats.org/officeDocument/2006/relationships/image" Target="../media/image35.png"/><Relationship Id="rId4" Type="http://schemas.microsoft.com/office/2007/relationships/hdphoto" Target="../media/hdphoto3.wdp"/></Relationships>
</file>

<file path=ppt/slides/_rels/slide3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microsoft.com/office/2007/relationships/hdphoto" Target="../media/hdphoto6.wdp"/><Relationship Id="rId4" Type="http://schemas.openxmlformats.org/officeDocument/2006/relationships/image" Target="../media/image38.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7.xml"/><Relationship Id="rId1" Type="http://schemas.openxmlformats.org/officeDocument/2006/relationships/slideLayout" Target="../slideLayouts/slideLayout1.xml"/><Relationship Id="rId4" Type="http://schemas.openxmlformats.org/officeDocument/2006/relationships/image" Target="../media/image40.jpeg"/></Relationships>
</file>

<file path=ppt/slides/_rels/slide38.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0.jpeg"/></Relationships>
</file>

<file path=ppt/slides/_rels/slide40.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8" Type="http://schemas.microsoft.com/office/2007/relationships/hdphoto" Target="../media/hdphoto8.wdp"/><Relationship Id="rId3" Type="http://schemas.openxmlformats.org/officeDocument/2006/relationships/image" Target="../media/image47.jpeg"/><Relationship Id="rId7" Type="http://schemas.openxmlformats.org/officeDocument/2006/relationships/image" Target="../media/image50.png"/><Relationship Id="rId2" Type="http://schemas.openxmlformats.org/officeDocument/2006/relationships/notesSlide" Target="../notesSlides/notesSlide54.xml"/><Relationship Id="rId1" Type="http://schemas.openxmlformats.org/officeDocument/2006/relationships/slideLayout" Target="../slideLayouts/slideLayout1.xml"/><Relationship Id="rId6" Type="http://schemas.openxmlformats.org/officeDocument/2006/relationships/image" Target="../media/image49.png"/><Relationship Id="rId5" Type="http://schemas.microsoft.com/office/2007/relationships/hdphoto" Target="../media/hdphoto7.wdp"/><Relationship Id="rId4" Type="http://schemas.openxmlformats.org/officeDocument/2006/relationships/image" Target="../media/image48.png"/></Relationships>
</file>

<file path=ppt/slides/_rels/slide55.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63.xml"/><Relationship Id="rId1" Type="http://schemas.openxmlformats.org/officeDocument/2006/relationships/slideLayout" Target="../slideLayouts/slideLayout29.xml"/><Relationship Id="rId6" Type="http://schemas.openxmlformats.org/officeDocument/2006/relationships/image" Target="../media/image55.jpeg"/><Relationship Id="rId5" Type="http://schemas.openxmlformats.org/officeDocument/2006/relationships/hyperlink" Target="mailto:RA-LI-BWC-PATHS@pa.gov" TargetMode="External"/><Relationship Id="rId4" Type="http://schemas.openxmlformats.org/officeDocument/2006/relationships/image" Target="../media/image2.png"/></Relationships>
</file>

<file path=ppt/slides/_rels/slide6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4.xml"/><Relationship Id="rId1" Type="http://schemas.openxmlformats.org/officeDocument/2006/relationships/slideLayout" Target="../slideLayouts/slideLayout23.xml"/><Relationship Id="rId5" Type="http://schemas.openxmlformats.org/officeDocument/2006/relationships/image" Target="../media/image56.jpeg"/><Relationship Id="rId4" Type="http://schemas.openxmlformats.org/officeDocument/2006/relationships/image" Target="../media/image2.png"/></Relationships>
</file>

<file path=ppt/slides/_rels/slide65.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65.xml"/><Relationship Id="rId1" Type="http://schemas.openxmlformats.org/officeDocument/2006/relationships/slideLayout" Target="../slideLayouts/slideLayout56.xml"/></Relationships>
</file>

<file path=ppt/slides/_rels/slide66.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66.xml"/><Relationship Id="rId1" Type="http://schemas.openxmlformats.org/officeDocument/2006/relationships/slideLayout" Target="../slideLayouts/slideLayout67.xml"/></Relationships>
</file>

<file path=ppt/slides/_rels/slide67.xml.rels><?xml version="1.0" encoding="UTF-8" standalone="yes"?>
<Relationships xmlns="http://schemas.openxmlformats.org/package/2006/relationships"><Relationship Id="rId3" Type="http://schemas.openxmlformats.org/officeDocument/2006/relationships/hyperlink" Target="http://www.mayoclinic.org/healthy-lifestyle/consumer-health/in-depth/medical-marijuana/art-20137855?pg=2" TargetMode="External"/><Relationship Id="rId2" Type="http://schemas.openxmlformats.org/officeDocument/2006/relationships/notesSlide" Target="../notesSlides/notesSlide67.xml"/><Relationship Id="rId1" Type="http://schemas.openxmlformats.org/officeDocument/2006/relationships/slideLayout" Target="../slideLayouts/slideLayout1.xml"/><Relationship Id="rId5" Type="http://schemas.openxmlformats.org/officeDocument/2006/relationships/hyperlink" Target="http://www.cancer.org/treatment/treatmentsandsideeffects/physicalsideeffects/chemotherapyeffects/marijuana-and-cancer" TargetMode="External"/><Relationship Id="rId4" Type="http://schemas.openxmlformats.org/officeDocument/2006/relationships/hyperlink" Target="http://www.mayoclinic.org/drugs-supplements/marijuana/safety/HRB-20059701" TargetMode="External"/></Relationships>
</file>

<file path=ppt/slides/_rels/slide68.xml.rels><?xml version="1.0" encoding="UTF-8" standalone="yes"?>
<Relationships xmlns="http://schemas.openxmlformats.org/package/2006/relationships"><Relationship Id="rId3" Type="http://schemas.openxmlformats.org/officeDocument/2006/relationships/hyperlink" Target="http://zmattorneys.com/author/patrickmcguiness/" TargetMode="External"/><Relationship Id="rId2" Type="http://schemas.openxmlformats.org/officeDocument/2006/relationships/notesSlide" Target="../notesSlides/notesSlide68.xml"/><Relationship Id="rId1" Type="http://schemas.openxmlformats.org/officeDocument/2006/relationships/slideLayout" Target="../slideLayouts/slideLayout1.xml"/><Relationship Id="rId5" Type="http://schemas.openxmlformats.org/officeDocument/2006/relationships/hyperlink" Target="http://www.safetyandhealthmagazine.com/articles/10987-medical-marijuana-and-workplace-safety" TargetMode="External"/><Relationship Id="rId4" Type="http://schemas.openxmlformats.org/officeDocument/2006/relationships/hyperlink" Target="http://zmattorneys.com/medical-marijuana-and-workplace-safety/" TargetMode="External"/></Relationships>
</file>

<file path=ppt/slides/_rels/slide69.xml.rels><?xml version="1.0" encoding="UTF-8" standalone="yes"?>
<Relationships xmlns="http://schemas.openxmlformats.org/package/2006/relationships"><Relationship Id="rId3" Type="http://schemas.openxmlformats.org/officeDocument/2006/relationships/hyperlink" Target="http://zmattorneys.com/author/patrickmcguiness/" TargetMode="External"/><Relationship Id="rId2" Type="http://schemas.openxmlformats.org/officeDocument/2006/relationships/notesSlide" Target="../notesSlides/notesSlide69.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3" Type="http://schemas.openxmlformats.org/officeDocument/2006/relationships/hyperlink" Target="https://www.pa.gov/guides/pennsylvania-medical-marijuana-program/#HowtoGetMedicalMarijuana" TargetMode="External"/><Relationship Id="rId2" Type="http://schemas.openxmlformats.org/officeDocument/2006/relationships/notesSlide" Target="../notesSlides/notesSlide70.xml"/><Relationship Id="rId1" Type="http://schemas.openxmlformats.org/officeDocument/2006/relationships/slideLayout" Target="../slideLayouts/slideLayout1.xml"/><Relationship Id="rId4" Type="http://schemas.openxmlformats.org/officeDocument/2006/relationships/hyperlink" Target="https://www.osha.gov/laws-regs/standardinterpretations/2018-10-11" TargetMode="External"/></Relationships>
</file>

<file path=ppt/slides/_rels/slide71.xml.rels><?xml version="1.0" encoding="UTF-8" standalone="yes"?>
<Relationships xmlns="http://schemas.openxmlformats.org/package/2006/relationships"><Relationship Id="rId3" Type="http://schemas.openxmlformats.org/officeDocument/2006/relationships/hyperlink" Target="https://www.naturalnews.com/034425_marijuana_cannabinoids_medicine.html" TargetMode="External"/><Relationship Id="rId2" Type="http://schemas.openxmlformats.org/officeDocument/2006/relationships/notesSlide" Target="../notesSlides/notesSlide71.xml"/><Relationship Id="rId1" Type="http://schemas.openxmlformats.org/officeDocument/2006/relationships/slideLayout" Target="../slideLayouts/slideLayout1.xml"/><Relationship Id="rId5" Type="http://schemas.openxmlformats.org/officeDocument/2006/relationships/image" Target="../media/image59.jpeg"/><Relationship Id="rId4" Type="http://schemas.openxmlformats.org/officeDocument/2006/relationships/hyperlink" Target="http://zmattorneys.com/author/patrickmcguiness/" TargetMode="External"/></Relationships>
</file>

<file path=ppt/slides/_rels/slide72.xml.rels><?xml version="1.0" encoding="UTF-8" standalone="yes"?>
<Relationships xmlns="http://schemas.openxmlformats.org/package/2006/relationships"><Relationship Id="rId3" Type="http://schemas.openxmlformats.org/officeDocument/2006/relationships/hyperlink" Target="http://www.chronictherapy.co/hemp-oil-vs-cbd-oil-whats-the-difference-2/" TargetMode="External"/><Relationship Id="rId2" Type="http://schemas.openxmlformats.org/officeDocument/2006/relationships/notesSlide" Target="../notesSlides/notesSlide72.xml"/><Relationship Id="rId1" Type="http://schemas.openxmlformats.org/officeDocument/2006/relationships/slideLayout" Target="../slideLayouts/slideLayout1.xml"/><Relationship Id="rId6" Type="http://schemas.openxmlformats.org/officeDocument/2006/relationships/hyperlink" Target="http://zmattorneys.com/author/patrickmcguiness/" TargetMode="External"/><Relationship Id="rId5" Type="http://schemas.openxmlformats.org/officeDocument/2006/relationships/hyperlink" Target="https://www.marijuanadoctors.com/resources/cbd-vs-thc/" TargetMode="External"/><Relationship Id="rId4" Type="http://schemas.openxmlformats.org/officeDocument/2006/relationships/hyperlink" Target="https://redstormscientific.com/side-effects-of-cbd-and-hemp-oil/" TargetMode="External"/></Relationships>
</file>

<file path=ppt/slides/_rels/slide73.xml.rels><?xml version="1.0" encoding="UTF-8" standalone="yes"?>
<Relationships xmlns="http://schemas.openxmlformats.org/package/2006/relationships"><Relationship Id="rId3" Type="http://schemas.openxmlformats.org/officeDocument/2006/relationships/hyperlink" Target="https://www.marijuanadoctors.com/blog/does-cbd-show-up-in-a-drug-test/" TargetMode="External"/><Relationship Id="rId2" Type="http://schemas.openxmlformats.org/officeDocument/2006/relationships/notesSlide" Target="../notesSlides/notesSlide73.xml"/><Relationship Id="rId1" Type="http://schemas.openxmlformats.org/officeDocument/2006/relationships/slideLayout" Target="../slideLayouts/slideLayout1.xml"/><Relationship Id="rId5" Type="http://schemas.openxmlformats.org/officeDocument/2006/relationships/hyperlink" Target="http://zmattorneys.com/author/patrickmcguiness/" TargetMode="External"/><Relationship Id="rId4" Type="http://schemas.openxmlformats.org/officeDocument/2006/relationships/hyperlink" Target="https://news.unm.edu/news/notorious-psychoactive-chemical-thc-more-important-for-therapeutic-effects-in-cannabis-than-previously-believed" TargetMode="Externa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34.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a:solidFill>
                  <a:schemeClr val="bg1"/>
                </a:solidFill>
                <a:latin typeface="Verdana" pitchFamily="34" charset="0"/>
              </a:rPr>
              <a:t>Medical Marijuana</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1</a:t>
            </a:fld>
            <a:endParaRPr lang="en-US" sz="1400" dirty="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a:solidFill>
                  <a:schemeClr val="bg1"/>
                </a:solidFill>
                <a:latin typeface="Verdana" pitchFamily="34" charset="0"/>
              </a:rPr>
              <a:t>PPT-162-05</a:t>
            </a:r>
            <a:endParaRPr lang="en-US" sz="1400" dirty="0">
              <a:solidFill>
                <a:schemeClr val="bg1"/>
              </a:solidFill>
              <a:latin typeface="Verdana" pitchFamily="34" charset="0"/>
            </a:endParaRPr>
          </a:p>
        </p:txBody>
      </p:sp>
      <p:sp>
        <p:nvSpPr>
          <p:cNvPr id="4102" name="TextBox 5"/>
          <p:cNvSpPr txBox="1">
            <a:spLocks noChangeArrowheads="1"/>
          </p:cNvSpPr>
          <p:nvPr/>
        </p:nvSpPr>
        <p:spPr bwMode="auto">
          <a:xfrm>
            <a:off x="6324600" y="914400"/>
            <a:ext cx="2667000"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sz="1100" i="1" dirty="0">
                <a:latin typeface="Verdana" pitchFamily="34" charset="0"/>
              </a:rPr>
              <a:t>Bureau of Workers’ Compensation </a:t>
            </a:r>
          </a:p>
          <a:p>
            <a:pPr algn="ctr" eaLnBrk="1" hangingPunct="1"/>
            <a:r>
              <a:rPr lang="en-US" sz="1100" i="1" dirty="0">
                <a:latin typeface="Verdana" pitchFamily="34" charset="0"/>
              </a:rPr>
              <a:t>PA Training for Health &amp; Safety                        (PATHS)</a:t>
            </a:r>
          </a:p>
        </p:txBody>
      </p:sp>
      <p:pic>
        <p:nvPicPr>
          <p:cNvPr id="1027" name="Picture 3" descr="C:\Users\stlane\Pictures\growingmarijuanatips.com.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828800" y="1808328"/>
            <a:ext cx="5334000" cy="40005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a:solidFill>
                  <a:schemeClr val="bg1"/>
                </a:solidFill>
                <a:latin typeface="Verdana" pitchFamily="34" charset="0"/>
              </a:rPr>
              <a:t>Marijuana</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10</a:t>
            </a:fld>
            <a:endParaRPr lang="en-US" sz="1400" dirty="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a:solidFill>
                  <a:schemeClr val="bg1"/>
                </a:solidFill>
                <a:latin typeface="Verdana" pitchFamily="34" charset="0"/>
              </a:rPr>
              <a:t>PPT-162-05</a:t>
            </a:r>
            <a:endParaRPr lang="en-US" sz="1400" dirty="0">
              <a:solidFill>
                <a:schemeClr val="bg1"/>
              </a:solidFill>
              <a:latin typeface="Verdana" pitchFamily="34" charset="0"/>
            </a:endParaRPr>
          </a:p>
        </p:txBody>
      </p:sp>
      <p:pic>
        <p:nvPicPr>
          <p:cNvPr id="3" name="Picture 2">
            <a:extLst>
              <a:ext uri="{FF2B5EF4-FFF2-40B4-BE49-F238E27FC236}">
                <a16:creationId xmlns:a16="http://schemas.microsoft.com/office/drawing/2014/main" id="{78F56B39-FA07-44DD-8C73-69048711C158}"/>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02693" y="1828800"/>
            <a:ext cx="8153400" cy="3919538"/>
          </a:xfrm>
          <a:prstGeom prst="rect">
            <a:avLst/>
          </a:prstGeom>
        </p:spPr>
      </p:pic>
    </p:spTree>
    <p:extLst>
      <p:ext uri="{BB962C8B-B14F-4D97-AF65-F5344CB8AC3E}">
        <p14:creationId xmlns:p14="http://schemas.microsoft.com/office/powerpoint/2010/main" val="38885506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029200"/>
            <a:ext cx="9144000" cy="1828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pic>
        <p:nvPicPr>
          <p:cNvPr id="1032" name="Picture 8"/>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477000" y="233600"/>
            <a:ext cx="2438400" cy="3652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3" name="Text Box 2"/>
          <p:cNvSpPr txBox="1">
            <a:spLocks noChangeArrowheads="1"/>
          </p:cNvSpPr>
          <p:nvPr/>
        </p:nvSpPr>
        <p:spPr bwMode="auto">
          <a:xfrm>
            <a:off x="230188" y="1600200"/>
            <a:ext cx="6477000" cy="53311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1" i="0" u="none" strike="noStrike" kern="1200" cap="none" spc="0" normalizeH="0" baseline="0" noProof="0" dirty="0">
                <a:ln>
                  <a:noFill/>
                </a:ln>
                <a:solidFill>
                  <a:srgbClr val="E6E600"/>
                </a:solidFill>
                <a:effectLst/>
                <a:uLnTx/>
                <a:uFillTx/>
                <a:latin typeface="Calibri" panose="020F0502020204030204" pitchFamily="34" charset="0"/>
                <a:ea typeface="+mn-ea"/>
                <a:cs typeface="+mn-cs"/>
              </a:rPr>
              <a:t>Cerebral cortex </a:t>
            </a:r>
            <a:r>
              <a:rPr kumimoji="0" lang="en-US" alt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plays a role in memory, thinking perceptual awareness and </a:t>
            </a:r>
            <a:r>
              <a:rPr kumimoji="0" lang="en-US" altLang="en-US" sz="1600" b="0" i="1"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consciousness</a:t>
            </a:r>
            <a:r>
              <a:rPr kumimoji="0" lang="en-US" alt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With marijuana use an altered consciousness; perceptual distortions; memory impairment; occasional delusions, and hallucinations may occur.</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600" b="1" i="0" u="none" strike="noStrike" kern="1200" cap="none" spc="0" normalizeH="0" baseline="0" noProof="0" dirty="0">
              <a:ln>
                <a:noFill/>
              </a:ln>
              <a:solidFill>
                <a:srgbClr val="E31E03"/>
              </a:solidFill>
              <a:effectLst/>
              <a:uLnTx/>
              <a:uFillTx/>
              <a:latin typeface="Calibri" panose="020F050202020403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1" i="0" u="none" strike="noStrike" kern="1200" cap="none" spc="0" normalizeH="0" baseline="0" noProof="0" dirty="0">
                <a:ln>
                  <a:noFill/>
                </a:ln>
                <a:solidFill>
                  <a:srgbClr val="E31E03"/>
                </a:solidFill>
                <a:effectLst/>
                <a:uLnTx/>
                <a:uFillTx/>
                <a:latin typeface="Calibri" panose="020F0502020204030204" pitchFamily="34" charset="0"/>
                <a:ea typeface="+mn-ea"/>
                <a:cs typeface="+mn-cs"/>
              </a:rPr>
              <a:t>Hypothalamus </a:t>
            </a:r>
            <a:r>
              <a:rPr kumimoji="0" lang="en-US" alt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governs metabolic processes such as appetite. Increased appetite is common.</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600" b="1" i="0" u="none" strike="noStrike" kern="1200" cap="none" spc="0" normalizeH="0" baseline="0" noProof="0" dirty="0">
              <a:ln>
                <a:noFill/>
              </a:ln>
              <a:solidFill>
                <a:srgbClr val="33CC33"/>
              </a:solidFill>
              <a:effectLst/>
              <a:uLnTx/>
              <a:uFillTx/>
              <a:latin typeface="Calibri" panose="020F050202020403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1" i="0" u="none" strike="noStrike" kern="1200" cap="none" spc="0" normalizeH="0" baseline="0" noProof="0" dirty="0">
                <a:ln>
                  <a:noFill/>
                </a:ln>
                <a:solidFill>
                  <a:srgbClr val="33CC33"/>
                </a:solidFill>
                <a:effectLst/>
                <a:uLnTx/>
                <a:uFillTx/>
                <a:latin typeface="Calibri" panose="020F0502020204030204" pitchFamily="34" charset="0"/>
                <a:ea typeface="+mn-ea"/>
                <a:cs typeface="+mn-cs"/>
              </a:rPr>
              <a:t>Brain stem </a:t>
            </a:r>
            <a:r>
              <a:rPr kumimoji="0" lang="en-US" alt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controls many basic functions including arousal,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the vomiting reflex, blood pressure, and heart rate. Nausea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relief; rapid heart rate; reduced blood pressure; downiness.</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600" b="0" i="0" u="none" strike="noStrike" kern="1200" cap="none" spc="0" normalizeH="0" baseline="0" noProof="0" dirty="0">
              <a:ln>
                <a:noFill/>
              </a:ln>
              <a:solidFill>
                <a:srgbClr val="FF0066"/>
              </a:solidFill>
              <a:effectLst/>
              <a:uLnTx/>
              <a:uFillTx/>
              <a:latin typeface="Calibri" panose="020F050202020403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dirty="0">
                <a:ln>
                  <a:noFill/>
                </a:ln>
                <a:solidFill>
                  <a:srgbClr val="FF0066"/>
                </a:solidFill>
                <a:effectLst/>
                <a:uLnTx/>
                <a:uFillTx/>
                <a:latin typeface="Calibri" panose="020F0502020204030204" pitchFamily="34" charset="0"/>
                <a:ea typeface="+mn-ea"/>
                <a:cs typeface="+mn-cs"/>
              </a:rPr>
              <a:t>Hippocampus </a:t>
            </a:r>
            <a:r>
              <a:rPr kumimoji="0" lang="en-US" alt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is key to memory storage and recall. Impairment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in memory may occur.</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600" b="0" i="0" u="none" strike="noStrike" kern="1200" cap="none" spc="0" normalizeH="0" baseline="0" noProof="0" dirty="0">
              <a:ln>
                <a:noFill/>
              </a:ln>
              <a:solidFill>
                <a:srgbClr val="00B0F0"/>
              </a:solidFill>
              <a:effectLst/>
              <a:uLnTx/>
              <a:uFillTx/>
              <a:latin typeface="Calibri" panose="020F050202020403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dirty="0">
                <a:ln>
                  <a:noFill/>
                </a:ln>
                <a:solidFill>
                  <a:srgbClr val="00B0F0"/>
                </a:solidFill>
                <a:effectLst/>
                <a:uLnTx/>
                <a:uFillTx/>
                <a:latin typeface="Calibri" panose="020F0502020204030204" pitchFamily="34" charset="0"/>
                <a:ea typeface="+mn-ea"/>
                <a:cs typeface="+mn-cs"/>
              </a:rPr>
              <a:t>Cerebellum </a:t>
            </a:r>
            <a:r>
              <a:rPr kumimoji="0" lang="en-US" alt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governs coordination and muscle control. With regular marijuana use, there is a reduced spasticity and impaired coordination.</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dirty="0">
                <a:ln>
                  <a:noFill/>
                </a:ln>
                <a:solidFill>
                  <a:srgbClr val="600060"/>
                </a:solidFill>
                <a:effectLst/>
                <a:uLnTx/>
                <a:uFillTx/>
                <a:latin typeface="Calibri" panose="020F0502020204030204" pitchFamily="34" charset="0"/>
                <a:ea typeface="+mn-ea"/>
                <a:cs typeface="+mn-cs"/>
              </a:rPr>
              <a:t>Amygdala</a:t>
            </a:r>
            <a:r>
              <a:rPr kumimoji="0" lang="en-US" alt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plays a role in emotion. Marijuana can cause anxiety and panic in some cases; reduced anxiety and blocking of traumatic memories in other cases; reduced hostility.</a:t>
            </a:r>
            <a:endParaRPr kumimoji="0" lang="en-US" altLang="en-US"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5" name="Text Box 3"/>
          <p:cNvSpPr txBox="1">
            <a:spLocks noChangeArrowheads="1"/>
          </p:cNvSpPr>
          <p:nvPr/>
        </p:nvSpPr>
        <p:spPr bwMode="auto">
          <a:xfrm>
            <a:off x="230188" y="87087"/>
            <a:ext cx="5586412" cy="1513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200" b="0" i="0" u="none" strike="noStrike" kern="1200" cap="none" spc="0" normalizeH="0" baseline="0" noProof="0" dirty="0">
                <a:ln>
                  <a:noFill/>
                </a:ln>
                <a:solidFill>
                  <a:srgbClr val="000000"/>
                </a:solidFill>
                <a:effectLst/>
                <a:uLnTx/>
                <a:uFillTx/>
                <a:latin typeface="Berlin Sans FB Demi" panose="020E0802020502020306" pitchFamily="34" charset="0"/>
                <a:ea typeface="+mn-ea"/>
                <a:cs typeface="+mn-cs"/>
              </a:rPr>
              <a:t>How Marijuana Affects the Brain</a:t>
            </a:r>
          </a:p>
          <a:p>
            <a:pPr marL="0" marR="0" lvl="0" indent="0" algn="l" defTabSz="914400" rtl="0" eaLnBrk="0" fontAlgn="base" latinLnBrk="0" hangingPunct="0">
              <a:lnSpc>
                <a:spcPct val="50000"/>
              </a:lnSpc>
              <a:spcBef>
                <a:spcPct val="0"/>
              </a:spcBef>
              <a:spcAft>
                <a:spcPct val="0"/>
              </a:spcAft>
              <a:buClrTx/>
              <a:buSzTx/>
              <a:buFontTx/>
              <a:buNone/>
              <a:tabLst/>
              <a:defRPr/>
            </a:pPr>
            <a:endParaRPr kumimoji="0" lang="en-US" alt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THC, a key ingredient in marijuana, attaches to cannabinoid receptors throughout the body. Several areas of the brain</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have high densities of these receptors, which helps explain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the different effects of the drug.</a:t>
            </a:r>
            <a:endParaRPr kumimoji="0" lang="en-US" alt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4" name="Footer Placeholder 3">
            <a:extLst>
              <a:ext uri="{FF2B5EF4-FFF2-40B4-BE49-F238E27FC236}">
                <a16:creationId xmlns:a16="http://schemas.microsoft.com/office/drawing/2014/main" id="{FB909A51-B465-4E0A-8139-F6D5DF6A6D30}"/>
              </a:ext>
            </a:extLst>
          </p:cNvPr>
          <p:cNvSpPr>
            <a:spLocks noGrp="1"/>
          </p:cNvSpPr>
          <p:nvPr>
            <p:ph type="ftr" sz="quarter" idx="11"/>
          </p:nvPr>
        </p:nvSpPr>
        <p:spPr/>
        <p:txBody>
          <a:bodyPr/>
          <a:lstStyle/>
          <a:p>
            <a:r>
              <a:rPr lang="en-US"/>
              <a:t>PPT-162-05</a:t>
            </a:r>
            <a:endParaRPr lang="en-US" dirty="0"/>
          </a:p>
        </p:txBody>
      </p:sp>
      <p:sp>
        <p:nvSpPr>
          <p:cNvPr id="6" name="Slide Number Placeholder 5">
            <a:extLst>
              <a:ext uri="{FF2B5EF4-FFF2-40B4-BE49-F238E27FC236}">
                <a16:creationId xmlns:a16="http://schemas.microsoft.com/office/drawing/2014/main" id="{2025F81B-3691-48E3-B920-EC1F11388228}"/>
              </a:ext>
            </a:extLst>
          </p:cNvPr>
          <p:cNvSpPr>
            <a:spLocks noGrp="1"/>
          </p:cNvSpPr>
          <p:nvPr>
            <p:ph type="sldNum" sz="quarter" idx="12"/>
          </p:nvPr>
        </p:nvSpPr>
        <p:spPr>
          <a:xfrm>
            <a:off x="8241914" y="6160065"/>
            <a:ext cx="619014" cy="502920"/>
          </a:xfrm>
        </p:spPr>
        <p:txBody>
          <a:bodyPr>
            <a:noAutofit/>
          </a:bodyPr>
          <a:lstStyle/>
          <a:p>
            <a:fld id="{2F98CB9D-43D2-4B1F-ADF9-9A8F322E5CDB}" type="slidenum">
              <a:rPr lang="en-US" sz="1400" b="0" smtClean="0">
                <a:latin typeface="Verdana" panose="020B0604030504040204" pitchFamily="34" charset="0"/>
                <a:ea typeface="Verdana" panose="020B0604030504040204" pitchFamily="34" charset="0"/>
                <a:cs typeface="Verdana" panose="020B0604030504040204" pitchFamily="34" charset="0"/>
              </a:rPr>
              <a:pPr/>
              <a:t>11</a:t>
            </a:fld>
            <a:endParaRPr lang="en-US" sz="1400" b="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4911989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a:solidFill>
                  <a:schemeClr val="bg1"/>
                </a:solidFill>
                <a:latin typeface="Verdana" pitchFamily="34" charset="0"/>
              </a:rPr>
              <a:t>Common Side Effects</a:t>
            </a:r>
          </a:p>
        </p:txBody>
      </p:sp>
      <p:sp>
        <p:nvSpPr>
          <p:cNvPr id="4099" name="Subtitle 2"/>
          <p:cNvSpPr>
            <a:spLocks noGrp="1"/>
          </p:cNvSpPr>
          <p:nvPr>
            <p:ph type="subTitle" idx="1"/>
          </p:nvPr>
        </p:nvSpPr>
        <p:spPr>
          <a:xfrm>
            <a:off x="609600" y="1555750"/>
            <a:ext cx="7924800" cy="4800600"/>
          </a:xfrm>
        </p:spPr>
        <p:txBody>
          <a:bodyPr/>
          <a:lstStyle/>
          <a:p>
            <a:pPr marL="342900" indent="-342900" algn="l">
              <a:buFont typeface="Wingdings" panose="05000000000000000000" pitchFamily="2" charset="2"/>
              <a:buChar char="§"/>
            </a:pPr>
            <a:r>
              <a:rPr lang="en-US" dirty="0">
                <a:solidFill>
                  <a:schemeClr val="tx1"/>
                </a:solidFill>
              </a:rPr>
              <a:t>Altered senses (i.e. seeing brighter colors)</a:t>
            </a:r>
          </a:p>
          <a:p>
            <a:pPr marL="342900" indent="-342900" algn="l">
              <a:buFont typeface="Wingdings" panose="05000000000000000000" pitchFamily="2" charset="2"/>
              <a:buChar char="§"/>
            </a:pPr>
            <a:r>
              <a:rPr lang="en-US" dirty="0">
                <a:solidFill>
                  <a:schemeClr val="tx1"/>
                </a:solidFill>
              </a:rPr>
              <a:t>Altered sense of time</a:t>
            </a:r>
          </a:p>
          <a:p>
            <a:pPr marL="342900" indent="-342900" algn="l">
              <a:buFont typeface="Wingdings" panose="05000000000000000000" pitchFamily="2" charset="2"/>
              <a:buChar char="§"/>
            </a:pPr>
            <a:r>
              <a:rPr lang="en-US" dirty="0">
                <a:solidFill>
                  <a:schemeClr val="tx1"/>
                </a:solidFill>
              </a:rPr>
              <a:t>Changes in mood</a:t>
            </a:r>
          </a:p>
          <a:p>
            <a:pPr marL="342900" indent="-342900" algn="l">
              <a:buFont typeface="Wingdings" panose="05000000000000000000" pitchFamily="2" charset="2"/>
              <a:buChar char="§"/>
            </a:pPr>
            <a:r>
              <a:rPr lang="en-US" dirty="0">
                <a:solidFill>
                  <a:schemeClr val="tx1"/>
                </a:solidFill>
              </a:rPr>
              <a:t>Impaired body movement</a:t>
            </a:r>
          </a:p>
          <a:p>
            <a:pPr marL="342900" indent="-342900" algn="l">
              <a:buFont typeface="Wingdings" panose="05000000000000000000" pitchFamily="2" charset="2"/>
              <a:buChar char="§"/>
            </a:pPr>
            <a:r>
              <a:rPr lang="en-US" dirty="0">
                <a:solidFill>
                  <a:schemeClr val="tx1"/>
                </a:solidFill>
              </a:rPr>
              <a:t>Difficulty with thinking and problem-solving</a:t>
            </a:r>
          </a:p>
          <a:p>
            <a:pPr marL="342900" indent="-342900" algn="l">
              <a:buFont typeface="Wingdings" panose="05000000000000000000" pitchFamily="2" charset="2"/>
              <a:buChar char="§"/>
            </a:pPr>
            <a:r>
              <a:rPr lang="en-US" dirty="0">
                <a:solidFill>
                  <a:schemeClr val="tx1"/>
                </a:solidFill>
              </a:rPr>
              <a:t>Impaired memory</a:t>
            </a:r>
          </a:p>
          <a:p>
            <a:pPr marL="342900" indent="-342900" algn="l">
              <a:buFont typeface="Wingdings" panose="05000000000000000000" pitchFamily="2" charset="2"/>
              <a:buChar char="§"/>
            </a:pPr>
            <a:r>
              <a:rPr lang="en-US" dirty="0">
                <a:solidFill>
                  <a:schemeClr val="tx1"/>
                </a:solidFill>
              </a:rPr>
              <a:t>Hallucinations (when taken in high doses)</a:t>
            </a:r>
          </a:p>
          <a:p>
            <a:pPr marL="342900" indent="-342900" algn="l">
              <a:buFont typeface="Wingdings" panose="05000000000000000000" pitchFamily="2" charset="2"/>
              <a:buChar char="§"/>
            </a:pPr>
            <a:r>
              <a:rPr lang="en-US" dirty="0">
                <a:solidFill>
                  <a:schemeClr val="tx1"/>
                </a:solidFill>
              </a:rPr>
              <a:t>Delusions (when taken in high doses)</a:t>
            </a:r>
          </a:p>
          <a:p>
            <a:pPr marL="342900" indent="-342900" algn="l">
              <a:buFont typeface="Wingdings" panose="05000000000000000000" pitchFamily="2" charset="2"/>
              <a:buChar char="§"/>
            </a:pPr>
            <a:r>
              <a:rPr lang="en-US" dirty="0">
                <a:solidFill>
                  <a:schemeClr val="tx1"/>
                </a:solidFill>
              </a:rPr>
              <a:t>Psychosis (when taken in high doses)</a:t>
            </a:r>
          </a:p>
          <a:p>
            <a:pPr algn="l" eaLnBrk="1" hangingPunct="1"/>
            <a:endParaRPr lang="en-US" dirty="0">
              <a:solidFill>
                <a:schemeClr val="tx1"/>
              </a:solidFill>
            </a:endParaRP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12</a:t>
            </a:fld>
            <a:endParaRPr lang="en-US" sz="1400" dirty="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a:solidFill>
                  <a:schemeClr val="bg1"/>
                </a:solidFill>
                <a:latin typeface="Verdana" pitchFamily="34" charset="0"/>
              </a:rPr>
              <a:t>PPT-162-05</a:t>
            </a:r>
            <a:endParaRPr lang="en-US" sz="1400" dirty="0">
              <a:solidFill>
                <a:schemeClr val="bg1"/>
              </a:solidFill>
              <a:latin typeface="Verdana" pitchFamily="34" charset="0"/>
            </a:endParaRPr>
          </a:p>
        </p:txBody>
      </p:sp>
    </p:spTree>
    <p:extLst>
      <p:ext uri="{BB962C8B-B14F-4D97-AF65-F5344CB8AC3E}">
        <p14:creationId xmlns:p14="http://schemas.microsoft.com/office/powerpoint/2010/main" val="8129104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a:solidFill>
                  <a:schemeClr val="bg1"/>
                </a:solidFill>
                <a:latin typeface="Verdana" pitchFamily="34" charset="0"/>
              </a:rPr>
              <a:t>Possible Risks</a:t>
            </a:r>
          </a:p>
        </p:txBody>
      </p:sp>
      <p:sp>
        <p:nvSpPr>
          <p:cNvPr id="4099" name="Subtitle 2"/>
          <p:cNvSpPr>
            <a:spLocks noGrp="1"/>
          </p:cNvSpPr>
          <p:nvPr>
            <p:ph type="subTitle" idx="1"/>
          </p:nvPr>
        </p:nvSpPr>
        <p:spPr>
          <a:xfrm>
            <a:off x="609600" y="1066800"/>
            <a:ext cx="5638800" cy="5029200"/>
          </a:xfrm>
        </p:spPr>
        <p:txBody>
          <a:bodyPr/>
          <a:lstStyle/>
          <a:p>
            <a:pPr lvl="0" algn="l"/>
            <a:r>
              <a:rPr lang="en-US" dirty="0">
                <a:solidFill>
                  <a:schemeClr val="tx1"/>
                </a:solidFill>
              </a:rPr>
              <a:t>Immediate and Long-Term possible risks include:</a:t>
            </a:r>
          </a:p>
          <a:p>
            <a:pPr lvl="0" algn="l"/>
            <a:endParaRPr lang="en-US" sz="1000" dirty="0">
              <a:solidFill>
                <a:schemeClr val="tx1"/>
              </a:solidFill>
            </a:endParaRPr>
          </a:p>
          <a:p>
            <a:pPr marL="342900" lvl="0" indent="-342900" algn="l">
              <a:buFont typeface="Wingdings" panose="05000000000000000000" pitchFamily="2" charset="2"/>
              <a:buChar char="§"/>
            </a:pPr>
            <a:r>
              <a:rPr lang="en-US" dirty="0">
                <a:solidFill>
                  <a:schemeClr val="tx1"/>
                </a:solidFill>
              </a:rPr>
              <a:t>Increased heart rate</a:t>
            </a:r>
          </a:p>
          <a:p>
            <a:pPr marL="342900" lvl="0" indent="-342900" algn="l">
              <a:buFont typeface="Wingdings" panose="05000000000000000000" pitchFamily="2" charset="2"/>
              <a:buChar char="§"/>
            </a:pPr>
            <a:endParaRPr lang="en-US" sz="800" dirty="0">
              <a:solidFill>
                <a:schemeClr val="tx1"/>
              </a:solidFill>
            </a:endParaRPr>
          </a:p>
          <a:p>
            <a:pPr marL="342900" lvl="0" indent="-342900" algn="l">
              <a:buFont typeface="Wingdings" panose="05000000000000000000" pitchFamily="2" charset="2"/>
              <a:buChar char="§"/>
            </a:pPr>
            <a:r>
              <a:rPr lang="en-US" dirty="0">
                <a:solidFill>
                  <a:schemeClr val="tx1"/>
                </a:solidFill>
              </a:rPr>
              <a:t>Bloodshot eyes</a:t>
            </a:r>
          </a:p>
          <a:p>
            <a:pPr marL="342900" lvl="0" indent="-342900" algn="l">
              <a:buFont typeface="Wingdings" panose="05000000000000000000" pitchFamily="2" charset="2"/>
              <a:buChar char="§"/>
            </a:pPr>
            <a:endParaRPr lang="en-US" sz="800" dirty="0">
              <a:solidFill>
                <a:schemeClr val="tx1"/>
              </a:solidFill>
            </a:endParaRPr>
          </a:p>
          <a:p>
            <a:pPr marL="342900" lvl="0" indent="-342900" algn="l">
              <a:buFont typeface="Wingdings" panose="05000000000000000000" pitchFamily="2" charset="2"/>
              <a:buChar char="§"/>
            </a:pPr>
            <a:r>
              <a:rPr lang="en-US" dirty="0">
                <a:solidFill>
                  <a:schemeClr val="tx1"/>
                </a:solidFill>
              </a:rPr>
              <a:t>Dizziness</a:t>
            </a:r>
          </a:p>
          <a:p>
            <a:pPr marL="342900" lvl="0" indent="-342900" algn="l">
              <a:buFont typeface="Wingdings" panose="05000000000000000000" pitchFamily="2" charset="2"/>
              <a:buChar char="§"/>
            </a:pPr>
            <a:endParaRPr lang="en-US" sz="800" dirty="0">
              <a:solidFill>
                <a:schemeClr val="tx1"/>
              </a:solidFill>
            </a:endParaRPr>
          </a:p>
          <a:p>
            <a:pPr marL="342900" lvl="0" indent="-342900" algn="l">
              <a:buFont typeface="Wingdings" panose="05000000000000000000" pitchFamily="2" charset="2"/>
              <a:buChar char="§"/>
            </a:pPr>
            <a:r>
              <a:rPr lang="en-US" dirty="0">
                <a:solidFill>
                  <a:schemeClr val="tx1"/>
                </a:solidFill>
              </a:rPr>
              <a:t>Impaired concentration          and memory</a:t>
            </a:r>
          </a:p>
          <a:p>
            <a:pPr marL="342900" lvl="0" indent="-342900" algn="l">
              <a:buFont typeface="Wingdings" panose="05000000000000000000" pitchFamily="2" charset="2"/>
              <a:buChar char="§"/>
            </a:pPr>
            <a:endParaRPr lang="en-US" sz="800" dirty="0">
              <a:solidFill>
                <a:schemeClr val="tx1"/>
              </a:solidFill>
            </a:endParaRPr>
          </a:p>
          <a:p>
            <a:pPr marL="342900" lvl="0" indent="-342900" algn="l">
              <a:buFont typeface="Wingdings" panose="05000000000000000000" pitchFamily="2" charset="2"/>
              <a:buChar char="§"/>
            </a:pPr>
            <a:r>
              <a:rPr lang="en-US" dirty="0">
                <a:solidFill>
                  <a:schemeClr val="tx1"/>
                </a:solidFill>
              </a:rPr>
              <a:t>Slower reaction times</a:t>
            </a:r>
          </a:p>
          <a:p>
            <a:pPr marL="342900" lvl="0" indent="-342900" algn="l">
              <a:buFont typeface="Wingdings" panose="05000000000000000000" pitchFamily="2" charset="2"/>
              <a:buChar char="§"/>
            </a:pPr>
            <a:endParaRPr lang="en-US" sz="800" dirty="0">
              <a:solidFill>
                <a:schemeClr val="tx1"/>
              </a:solidFill>
            </a:endParaRPr>
          </a:p>
          <a:p>
            <a:pPr marL="342900" lvl="0" indent="-342900" algn="l">
              <a:buFont typeface="Wingdings" panose="05000000000000000000" pitchFamily="2" charset="2"/>
              <a:buChar char="§"/>
            </a:pPr>
            <a:r>
              <a:rPr lang="en-US" dirty="0">
                <a:solidFill>
                  <a:schemeClr val="tx1"/>
                </a:solidFill>
              </a:rPr>
              <a:t>Negative drug-to-drug interactions</a:t>
            </a:r>
          </a:p>
          <a:p>
            <a:pPr algn="l" eaLnBrk="1" hangingPunct="1"/>
            <a:endParaRPr lang="en-US" dirty="0">
              <a:solidFill>
                <a:schemeClr val="tx1"/>
              </a:solidFill>
            </a:endParaRP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13</a:t>
            </a:fld>
            <a:endParaRPr lang="en-US" sz="1400" dirty="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a:solidFill>
                  <a:schemeClr val="bg1"/>
                </a:solidFill>
                <a:latin typeface="Verdana" pitchFamily="34" charset="0"/>
              </a:rPr>
              <a:t>PPT-162-05</a:t>
            </a:r>
            <a:endParaRPr lang="en-US" sz="1400" dirty="0">
              <a:solidFill>
                <a:schemeClr val="bg1"/>
              </a:solidFill>
              <a:latin typeface="Verdana" pitchFamily="34" charset="0"/>
            </a:endParaRPr>
          </a:p>
        </p:txBody>
      </p:sp>
      <p:pic>
        <p:nvPicPr>
          <p:cNvPr id="13314" name="Picture 2" descr="C:\Users\stlane\Pictures\x med marijuana\stockarch.comjpg.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257800" y="2285999"/>
            <a:ext cx="3352800" cy="22308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30198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a:solidFill>
                  <a:schemeClr val="bg1"/>
                </a:solidFill>
                <a:latin typeface="Verdana" pitchFamily="34" charset="0"/>
              </a:rPr>
              <a:t>Marijuana Usage</a:t>
            </a:r>
          </a:p>
        </p:txBody>
      </p:sp>
      <p:sp>
        <p:nvSpPr>
          <p:cNvPr id="4099" name="Subtitle 2"/>
          <p:cNvSpPr>
            <a:spLocks noGrp="1"/>
          </p:cNvSpPr>
          <p:nvPr>
            <p:ph type="subTitle" idx="1"/>
          </p:nvPr>
        </p:nvSpPr>
        <p:spPr>
          <a:xfrm>
            <a:off x="609600" y="1371600"/>
            <a:ext cx="7924800" cy="4800600"/>
          </a:xfrm>
        </p:spPr>
        <p:txBody>
          <a:bodyPr/>
          <a:lstStyle/>
          <a:p>
            <a:pPr marL="342900" indent="-342900" algn="l">
              <a:buFont typeface="Wingdings" panose="05000000000000000000" pitchFamily="2" charset="2"/>
              <a:buChar char="§"/>
            </a:pPr>
            <a:endParaRPr lang="en-US" dirty="0">
              <a:solidFill>
                <a:schemeClr val="tx1"/>
              </a:solidFill>
            </a:endParaRPr>
          </a:p>
          <a:p>
            <a:pPr marL="342900" indent="-342900" algn="l">
              <a:buFont typeface="Wingdings" panose="05000000000000000000" pitchFamily="2" charset="2"/>
              <a:buChar char="§"/>
            </a:pPr>
            <a:r>
              <a:rPr lang="en-US" dirty="0">
                <a:solidFill>
                  <a:schemeClr val="tx1"/>
                </a:solidFill>
              </a:rPr>
              <a:t>Most frequently used </a:t>
            </a:r>
            <a:r>
              <a:rPr lang="en-US" b="1" dirty="0">
                <a:solidFill>
                  <a:schemeClr val="tx1"/>
                </a:solidFill>
              </a:rPr>
              <a:t>illicit </a:t>
            </a:r>
            <a:r>
              <a:rPr lang="en-US" dirty="0">
                <a:solidFill>
                  <a:schemeClr val="tx1"/>
                </a:solidFill>
              </a:rPr>
              <a:t>drug of abuse in the U.S.</a:t>
            </a:r>
          </a:p>
          <a:p>
            <a:pPr algn="l"/>
            <a:endParaRPr lang="en-US" dirty="0">
              <a:solidFill>
                <a:schemeClr val="tx1"/>
              </a:solidFill>
            </a:endParaRPr>
          </a:p>
          <a:p>
            <a:pPr marL="342900" indent="-342900" algn="l">
              <a:buFont typeface="Wingdings" panose="05000000000000000000" pitchFamily="2" charset="2"/>
              <a:buChar char="§"/>
            </a:pPr>
            <a:r>
              <a:rPr lang="en-US" dirty="0">
                <a:solidFill>
                  <a:schemeClr val="tx1"/>
                </a:solidFill>
              </a:rPr>
              <a:t>Most often drug detected in workplace testing.</a:t>
            </a:r>
          </a:p>
          <a:p>
            <a:pPr marL="342900" indent="-342900" algn="l">
              <a:buFont typeface="Wingdings" panose="05000000000000000000" pitchFamily="2" charset="2"/>
              <a:buChar char="§"/>
            </a:pPr>
            <a:endParaRPr lang="en-US" dirty="0">
              <a:solidFill>
                <a:schemeClr val="tx1"/>
              </a:solidFill>
            </a:endParaRPr>
          </a:p>
          <a:p>
            <a:pPr marL="342900" indent="-342900" algn="l">
              <a:buFont typeface="Wingdings" panose="05000000000000000000" pitchFamily="2" charset="2"/>
              <a:buChar char="§"/>
            </a:pPr>
            <a:r>
              <a:rPr lang="en-US" dirty="0">
                <a:solidFill>
                  <a:schemeClr val="tx1"/>
                </a:solidFill>
              </a:rPr>
              <a:t>Approximately 6.8 million adults (18 to 25 years old) 19.6% and about 13.5 million adults (26 and older) 6.6% used marijuana.</a:t>
            </a:r>
          </a:p>
          <a:p>
            <a:pPr algn="l" eaLnBrk="1" hangingPunct="1"/>
            <a:endParaRPr lang="en-US" dirty="0">
              <a:solidFill>
                <a:schemeClr val="tx1"/>
              </a:solidFill>
            </a:endParaRP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14</a:t>
            </a:fld>
            <a:endParaRPr lang="en-US" sz="1400" dirty="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a:solidFill>
                  <a:schemeClr val="bg1"/>
                </a:solidFill>
                <a:latin typeface="Verdana" pitchFamily="34" charset="0"/>
              </a:rPr>
              <a:t>PPT-162-05</a:t>
            </a:r>
            <a:endParaRPr lang="en-US" sz="1400" dirty="0">
              <a:solidFill>
                <a:schemeClr val="bg1"/>
              </a:solidFill>
              <a:latin typeface="Verdana" pitchFamily="34" charset="0"/>
            </a:endParaRPr>
          </a:p>
        </p:txBody>
      </p:sp>
    </p:spTree>
    <p:extLst>
      <p:ext uri="{BB962C8B-B14F-4D97-AF65-F5344CB8AC3E}">
        <p14:creationId xmlns:p14="http://schemas.microsoft.com/office/powerpoint/2010/main" val="1506259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a:solidFill>
                  <a:schemeClr val="bg1"/>
                </a:solidFill>
                <a:latin typeface="Verdana" pitchFamily="34" charset="0"/>
              </a:rPr>
              <a:t>Medical Marijuana Defined</a:t>
            </a:r>
          </a:p>
        </p:txBody>
      </p:sp>
      <p:sp>
        <p:nvSpPr>
          <p:cNvPr id="4099" name="Subtitle 2"/>
          <p:cNvSpPr>
            <a:spLocks noGrp="1"/>
          </p:cNvSpPr>
          <p:nvPr>
            <p:ph type="subTitle" idx="1"/>
          </p:nvPr>
        </p:nvSpPr>
        <p:spPr>
          <a:xfrm>
            <a:off x="304800" y="1828800"/>
            <a:ext cx="6019800" cy="3429000"/>
          </a:xfrm>
        </p:spPr>
        <p:txBody>
          <a:bodyPr/>
          <a:lstStyle/>
          <a:p>
            <a:pPr marL="342900" indent="-342900" algn="l">
              <a:buFont typeface="Wingdings" panose="05000000000000000000" pitchFamily="2" charset="2"/>
              <a:buChar char="§"/>
            </a:pPr>
            <a:r>
              <a:rPr lang="en-US" dirty="0">
                <a:solidFill>
                  <a:schemeClr val="tx1"/>
                </a:solidFill>
              </a:rPr>
              <a:t>Medical marijuana is used to treat pain, nausea and other side effects of medical treatments and some disease symptoms. </a:t>
            </a:r>
          </a:p>
          <a:p>
            <a:pPr marL="342900" indent="-342900" algn="l">
              <a:buFont typeface="Wingdings" panose="05000000000000000000" pitchFamily="2" charset="2"/>
              <a:buChar char="§"/>
            </a:pPr>
            <a:endParaRPr lang="en-US" dirty="0">
              <a:solidFill>
                <a:schemeClr val="tx1"/>
              </a:solidFill>
            </a:endParaRPr>
          </a:p>
          <a:p>
            <a:pPr marL="342900" indent="-342900" algn="l">
              <a:buFont typeface="Wingdings" panose="05000000000000000000" pitchFamily="2" charset="2"/>
              <a:buChar char="§"/>
            </a:pPr>
            <a:r>
              <a:rPr lang="en-US" dirty="0">
                <a:solidFill>
                  <a:schemeClr val="tx1"/>
                </a:solidFill>
              </a:rPr>
              <a:t>It may benefit adults and children with certain </a:t>
            </a:r>
            <a:r>
              <a:rPr lang="en-US" b="1" dirty="0">
                <a:solidFill>
                  <a:schemeClr val="tx1"/>
                </a:solidFill>
              </a:rPr>
              <a:t>serious medical conditions</a:t>
            </a:r>
            <a:r>
              <a:rPr lang="en-US" dirty="0">
                <a:solidFill>
                  <a:schemeClr val="tx1"/>
                </a:solidFill>
              </a:rPr>
              <a:t>. </a:t>
            </a:r>
          </a:p>
          <a:p>
            <a:pPr algn="l" eaLnBrk="1" hangingPunct="1"/>
            <a:endParaRPr lang="en-US" dirty="0">
              <a:solidFill>
                <a:schemeClr val="tx1"/>
              </a:solidFill>
            </a:endParaRP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15</a:t>
            </a:fld>
            <a:endParaRPr lang="en-US" sz="1400" dirty="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a:solidFill>
                  <a:schemeClr val="bg1"/>
                </a:solidFill>
                <a:latin typeface="Verdana" pitchFamily="34" charset="0"/>
              </a:rPr>
              <a:t>PPT-162-05</a:t>
            </a:r>
            <a:endParaRPr lang="en-US" sz="1400" dirty="0">
              <a:solidFill>
                <a:schemeClr val="bg1"/>
              </a:solidFill>
              <a:latin typeface="Verdana" pitchFamily="34" charset="0"/>
            </a:endParaRPr>
          </a:p>
        </p:txBody>
      </p:sp>
      <p:pic>
        <p:nvPicPr>
          <p:cNvPr id="3074" name="Picture 2" descr="C:\Users\stlane\Pictures\x med marijuana\huffingtonpost.com.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6172200" y="2743200"/>
            <a:ext cx="2703897" cy="19234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55758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600" dirty="0">
                <a:solidFill>
                  <a:schemeClr val="bg1"/>
                </a:solidFill>
                <a:latin typeface="Verdana" pitchFamily="34" charset="0"/>
              </a:rPr>
              <a:t>Serious Medical Conditions</a:t>
            </a:r>
          </a:p>
        </p:txBody>
      </p:sp>
      <p:sp>
        <p:nvSpPr>
          <p:cNvPr id="4099" name="Subtitle 2"/>
          <p:cNvSpPr>
            <a:spLocks noGrp="1"/>
          </p:cNvSpPr>
          <p:nvPr>
            <p:ph type="subTitle" idx="1"/>
          </p:nvPr>
        </p:nvSpPr>
        <p:spPr>
          <a:xfrm>
            <a:off x="609600" y="1464361"/>
            <a:ext cx="7924800" cy="4891989"/>
          </a:xfrm>
        </p:spPr>
        <p:txBody>
          <a:bodyPr/>
          <a:lstStyle/>
          <a:p>
            <a:pPr algn="l"/>
            <a:r>
              <a:rPr lang="en-US" dirty="0">
                <a:solidFill>
                  <a:schemeClr val="tx1"/>
                </a:solidFill>
              </a:rPr>
              <a:t>A "serious medical condition" under the law is any one of the following</a:t>
            </a:r>
            <a:r>
              <a:rPr lang="en-US" dirty="0">
                <a:solidFill>
                  <a:schemeClr val="tx1"/>
                </a:solidFill>
                <a:sym typeface="Wingdings" panose="05000000000000000000" pitchFamily="2" charset="2"/>
              </a:rPr>
              <a:t> </a:t>
            </a:r>
            <a:r>
              <a:rPr lang="en-US" b="1" dirty="0">
                <a:solidFill>
                  <a:schemeClr val="tx1"/>
                </a:solidFill>
                <a:sym typeface="Wingdings" panose="05000000000000000000" pitchFamily="2" charset="2"/>
              </a:rPr>
              <a:t>(23 in total):</a:t>
            </a:r>
          </a:p>
          <a:p>
            <a:pPr marL="457200" indent="-457200" algn="l">
              <a:buFont typeface="Arial" panose="020B0604020202020204" pitchFamily="34" charset="0"/>
              <a:buChar char="•"/>
            </a:pPr>
            <a:r>
              <a:rPr lang="en-US" dirty="0">
                <a:solidFill>
                  <a:schemeClr val="tx1"/>
                </a:solidFill>
              </a:rPr>
              <a:t>Amyotrophic lateral sclerosis;</a:t>
            </a:r>
          </a:p>
          <a:p>
            <a:pPr marL="457200" indent="-457200" algn="l">
              <a:buFont typeface="Arial" panose="020B0604020202020204" pitchFamily="34" charset="0"/>
              <a:buChar char="•"/>
            </a:pPr>
            <a:r>
              <a:rPr lang="en-US" dirty="0">
                <a:solidFill>
                  <a:schemeClr val="tx1"/>
                </a:solidFill>
              </a:rPr>
              <a:t>Autism;</a:t>
            </a:r>
          </a:p>
          <a:p>
            <a:pPr marL="457200" indent="-457200" algn="l">
              <a:buFont typeface="Arial" panose="020B0604020202020204" pitchFamily="34" charset="0"/>
              <a:buChar char="•"/>
            </a:pPr>
            <a:r>
              <a:rPr lang="en-US" dirty="0">
                <a:solidFill>
                  <a:schemeClr val="tx1"/>
                </a:solidFill>
              </a:rPr>
              <a:t>Cancer, including remission therapy;</a:t>
            </a:r>
          </a:p>
          <a:p>
            <a:pPr marL="457200" indent="-457200" algn="l">
              <a:buFont typeface="Arial" panose="020B0604020202020204" pitchFamily="34" charset="0"/>
              <a:buChar char="•"/>
            </a:pPr>
            <a:r>
              <a:rPr lang="en-US" dirty="0">
                <a:solidFill>
                  <a:schemeClr val="tx1"/>
                </a:solidFill>
              </a:rPr>
              <a:t>Crohn's disease;</a:t>
            </a:r>
          </a:p>
          <a:p>
            <a:pPr marL="457200" indent="-457200" algn="l">
              <a:buFont typeface="Arial" panose="020B0604020202020204" pitchFamily="34" charset="0"/>
              <a:buChar char="•"/>
            </a:pPr>
            <a:r>
              <a:rPr lang="en-US" dirty="0">
                <a:solidFill>
                  <a:schemeClr val="tx1"/>
                </a:solidFill>
              </a:rPr>
              <a:t>Damage to the nervous tissue of the central nervous system (brain-spinal cord) with objective neurological indication of intractable spasticity, and other associated neuropathies;</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16</a:t>
            </a:fld>
            <a:endParaRPr lang="en-US" sz="1400" dirty="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a:solidFill>
                  <a:schemeClr val="bg1"/>
                </a:solidFill>
                <a:latin typeface="Verdana" pitchFamily="34" charset="0"/>
              </a:rPr>
              <a:t>PPT-162-05</a:t>
            </a:r>
            <a:endParaRPr lang="en-US" sz="1400" dirty="0">
              <a:solidFill>
                <a:schemeClr val="bg1"/>
              </a:solidFill>
              <a:latin typeface="Verdana" pitchFamily="34" charset="0"/>
            </a:endParaRPr>
          </a:p>
        </p:txBody>
      </p:sp>
      <p:pic>
        <p:nvPicPr>
          <p:cNvPr id="3" name="Picture 2">
            <a:extLst>
              <a:ext uri="{FF2B5EF4-FFF2-40B4-BE49-F238E27FC236}">
                <a16:creationId xmlns:a16="http://schemas.microsoft.com/office/drawing/2014/main" id="{5F1D6661-8559-4E47-A380-71A45E79D90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010400" y="2133600"/>
            <a:ext cx="1828800" cy="1600200"/>
          </a:xfrm>
          <a:prstGeom prst="rect">
            <a:avLst/>
          </a:prstGeom>
        </p:spPr>
      </p:pic>
    </p:spTree>
    <p:extLst>
      <p:ext uri="{BB962C8B-B14F-4D97-AF65-F5344CB8AC3E}">
        <p14:creationId xmlns:p14="http://schemas.microsoft.com/office/powerpoint/2010/main" val="22779596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600" dirty="0">
                <a:solidFill>
                  <a:schemeClr val="bg1"/>
                </a:solidFill>
                <a:latin typeface="Verdana" pitchFamily="34" charset="0"/>
              </a:rPr>
              <a:t>Serious Medical Conditions</a:t>
            </a:r>
          </a:p>
        </p:txBody>
      </p:sp>
      <p:sp>
        <p:nvSpPr>
          <p:cNvPr id="4099" name="Subtitle 2"/>
          <p:cNvSpPr>
            <a:spLocks noGrp="1"/>
          </p:cNvSpPr>
          <p:nvPr>
            <p:ph type="subTitle" idx="1"/>
          </p:nvPr>
        </p:nvSpPr>
        <p:spPr>
          <a:xfrm>
            <a:off x="609600" y="1177657"/>
            <a:ext cx="7924800" cy="4891989"/>
          </a:xfrm>
        </p:spPr>
        <p:txBody>
          <a:bodyPr/>
          <a:lstStyle/>
          <a:p>
            <a:pPr algn="l"/>
            <a:endParaRPr lang="en-US" dirty="0">
              <a:solidFill>
                <a:schemeClr val="tx1"/>
              </a:solidFill>
            </a:endParaRPr>
          </a:p>
          <a:p>
            <a:pPr algn="l"/>
            <a:r>
              <a:rPr lang="en-US" dirty="0">
                <a:solidFill>
                  <a:schemeClr val="tx1"/>
                </a:solidFill>
              </a:rPr>
              <a:t>Serious medical conditions continued:</a:t>
            </a:r>
          </a:p>
          <a:p>
            <a:pPr marL="457200" indent="-457200" algn="l">
              <a:buFont typeface="Arial" panose="020B0604020202020204" pitchFamily="34" charset="0"/>
              <a:buChar char="•"/>
            </a:pPr>
            <a:r>
              <a:rPr lang="en-US" dirty="0">
                <a:solidFill>
                  <a:schemeClr val="tx1"/>
                </a:solidFill>
              </a:rPr>
              <a:t>Dyskinetic and spastic movement disorders;</a:t>
            </a:r>
          </a:p>
          <a:p>
            <a:pPr marL="457200" indent="-457200" algn="l">
              <a:buFont typeface="Arial" panose="020B0604020202020204" pitchFamily="34" charset="0"/>
              <a:buChar char="•"/>
            </a:pPr>
            <a:r>
              <a:rPr lang="en-US" dirty="0">
                <a:solidFill>
                  <a:schemeClr val="tx1"/>
                </a:solidFill>
              </a:rPr>
              <a:t>Epilepsy</a:t>
            </a:r>
          </a:p>
          <a:p>
            <a:pPr marL="457200" indent="-457200" algn="l">
              <a:buFont typeface="Arial" panose="020B0604020202020204" pitchFamily="34" charset="0"/>
              <a:buChar char="•"/>
            </a:pPr>
            <a:r>
              <a:rPr lang="en-US" dirty="0">
                <a:solidFill>
                  <a:schemeClr val="tx1"/>
                </a:solidFill>
              </a:rPr>
              <a:t>Glaucoma</a:t>
            </a:r>
          </a:p>
          <a:p>
            <a:pPr marL="457200" indent="-457200" algn="l">
              <a:buFont typeface="Arial" panose="020B0604020202020204" pitchFamily="34" charset="0"/>
              <a:buChar char="•"/>
            </a:pPr>
            <a:r>
              <a:rPr lang="en-US" dirty="0">
                <a:solidFill>
                  <a:schemeClr val="tx1"/>
                </a:solidFill>
              </a:rPr>
              <a:t>HIV / AIDS;</a:t>
            </a:r>
          </a:p>
          <a:p>
            <a:pPr marL="457200" indent="-457200" algn="l">
              <a:buFont typeface="Arial" panose="020B0604020202020204" pitchFamily="34" charset="0"/>
              <a:buChar char="•"/>
            </a:pPr>
            <a:r>
              <a:rPr lang="en-US" dirty="0">
                <a:solidFill>
                  <a:schemeClr val="tx1"/>
                </a:solidFill>
              </a:rPr>
              <a:t>Huntington's disease;</a:t>
            </a:r>
          </a:p>
          <a:p>
            <a:pPr marL="457200" indent="-457200" algn="l">
              <a:buFont typeface="Arial" panose="020B0604020202020204" pitchFamily="34" charset="0"/>
              <a:buChar char="•"/>
            </a:pPr>
            <a:r>
              <a:rPr lang="en-US" dirty="0">
                <a:solidFill>
                  <a:schemeClr val="tx1"/>
                </a:solidFill>
              </a:rPr>
              <a:t>Inflammatory bowel disease;</a:t>
            </a:r>
          </a:p>
          <a:p>
            <a:pPr marL="457200" indent="-457200" algn="l">
              <a:buFont typeface="Arial" panose="020B0604020202020204" pitchFamily="34" charset="0"/>
              <a:buChar char="•"/>
            </a:pPr>
            <a:r>
              <a:rPr lang="en-US" dirty="0">
                <a:solidFill>
                  <a:schemeClr val="tx1"/>
                </a:solidFill>
              </a:rPr>
              <a:t>Intractable seizures;</a:t>
            </a:r>
          </a:p>
          <a:p>
            <a:pPr marL="457200" indent="-457200" algn="l">
              <a:buFont typeface="Arial" panose="020B0604020202020204" pitchFamily="34" charset="0"/>
              <a:buChar char="•"/>
            </a:pPr>
            <a:r>
              <a:rPr lang="en-US" dirty="0">
                <a:solidFill>
                  <a:schemeClr val="tx1"/>
                </a:solidFill>
              </a:rPr>
              <a:t>Multiple Sclerosis;</a:t>
            </a:r>
          </a:p>
          <a:p>
            <a:pPr marL="457200" indent="-457200" algn="l">
              <a:buFont typeface="Arial" panose="020B0604020202020204" pitchFamily="34" charset="0"/>
              <a:buChar char="•"/>
            </a:pPr>
            <a:endParaRPr lang="en-US" dirty="0"/>
          </a:p>
          <a:p>
            <a:pPr marL="457200" indent="-457200" algn="l">
              <a:buFont typeface="Arial" panose="020B0604020202020204" pitchFamily="34" charset="0"/>
              <a:buChar char="•"/>
            </a:pPr>
            <a:endParaRPr lang="en-US" dirty="0">
              <a:solidFill>
                <a:schemeClr val="tx1"/>
              </a:solidFill>
            </a:endParaRP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17</a:t>
            </a:fld>
            <a:endParaRPr lang="en-US" sz="1400" dirty="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a:solidFill>
                  <a:schemeClr val="bg1"/>
                </a:solidFill>
                <a:latin typeface="Verdana" pitchFamily="34" charset="0"/>
              </a:rPr>
              <a:t>PPT-162-05</a:t>
            </a:r>
            <a:endParaRPr lang="en-US" sz="1400" dirty="0">
              <a:solidFill>
                <a:schemeClr val="bg1"/>
              </a:solidFill>
              <a:latin typeface="Verdana" pitchFamily="34" charset="0"/>
            </a:endParaRPr>
          </a:p>
        </p:txBody>
      </p:sp>
      <p:pic>
        <p:nvPicPr>
          <p:cNvPr id="3" name="Picture 2">
            <a:extLst>
              <a:ext uri="{FF2B5EF4-FFF2-40B4-BE49-F238E27FC236}">
                <a16:creationId xmlns:a16="http://schemas.microsoft.com/office/drawing/2014/main" id="{BF5E7EDC-CD76-4382-9826-9E12AA83C2C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172200" y="4350126"/>
            <a:ext cx="2714624" cy="1447800"/>
          </a:xfrm>
          <a:prstGeom prst="rect">
            <a:avLst/>
          </a:prstGeom>
        </p:spPr>
      </p:pic>
      <p:pic>
        <p:nvPicPr>
          <p:cNvPr id="5" name="Picture 4">
            <a:extLst>
              <a:ext uri="{FF2B5EF4-FFF2-40B4-BE49-F238E27FC236}">
                <a16:creationId xmlns:a16="http://schemas.microsoft.com/office/drawing/2014/main" id="{9A784499-335B-47CE-8012-21EF03FCB25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172200" y="2552890"/>
            <a:ext cx="2209800" cy="1473200"/>
          </a:xfrm>
          <a:prstGeom prst="rect">
            <a:avLst/>
          </a:prstGeom>
        </p:spPr>
      </p:pic>
    </p:spTree>
    <p:extLst>
      <p:ext uri="{BB962C8B-B14F-4D97-AF65-F5344CB8AC3E}">
        <p14:creationId xmlns:p14="http://schemas.microsoft.com/office/powerpoint/2010/main" val="6352742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600" dirty="0">
                <a:solidFill>
                  <a:schemeClr val="bg1"/>
                </a:solidFill>
                <a:latin typeface="Verdana" pitchFamily="34" charset="0"/>
              </a:rPr>
              <a:t>Serious Medical Conditions</a:t>
            </a:r>
          </a:p>
        </p:txBody>
      </p:sp>
      <p:sp>
        <p:nvSpPr>
          <p:cNvPr id="4099" name="Subtitle 2"/>
          <p:cNvSpPr>
            <a:spLocks noGrp="1"/>
          </p:cNvSpPr>
          <p:nvPr>
            <p:ph type="subTitle" idx="1"/>
          </p:nvPr>
        </p:nvSpPr>
        <p:spPr>
          <a:xfrm>
            <a:off x="613012" y="1305228"/>
            <a:ext cx="7924800" cy="4891989"/>
          </a:xfrm>
        </p:spPr>
        <p:txBody>
          <a:bodyPr/>
          <a:lstStyle/>
          <a:p>
            <a:pPr algn="l"/>
            <a:r>
              <a:rPr lang="en-US" dirty="0">
                <a:solidFill>
                  <a:schemeClr val="tx1"/>
                </a:solidFill>
              </a:rPr>
              <a:t>Serious medical conditions continued:</a:t>
            </a:r>
          </a:p>
          <a:p>
            <a:pPr marL="457200" indent="-457200" algn="l">
              <a:buFont typeface="Arial" panose="020B0604020202020204" pitchFamily="34" charset="0"/>
              <a:buChar char="•"/>
            </a:pPr>
            <a:r>
              <a:rPr lang="en-US" dirty="0">
                <a:solidFill>
                  <a:schemeClr val="tx1"/>
                </a:solidFill>
              </a:rPr>
              <a:t>Neurodegenerative diseases;</a:t>
            </a:r>
          </a:p>
          <a:p>
            <a:pPr marL="457200" indent="-457200" algn="l">
              <a:buFont typeface="Arial" panose="020B0604020202020204" pitchFamily="34" charset="0"/>
              <a:buChar char="•"/>
            </a:pPr>
            <a:r>
              <a:rPr lang="en-US" dirty="0">
                <a:solidFill>
                  <a:schemeClr val="tx1"/>
                </a:solidFill>
              </a:rPr>
              <a:t>Neuropathies;</a:t>
            </a:r>
          </a:p>
          <a:p>
            <a:pPr marL="457200" indent="-457200" algn="l">
              <a:buFont typeface="Arial" panose="020B0604020202020204" pitchFamily="34" charset="0"/>
              <a:buChar char="•"/>
            </a:pPr>
            <a:r>
              <a:rPr lang="en-US" dirty="0">
                <a:solidFill>
                  <a:schemeClr val="tx1"/>
                </a:solidFill>
              </a:rPr>
              <a:t>Opioid use disorder for which conventional therapeutic interventions are contraindicated or ineffective, or for which adjunctive therapy is indicated in combination with primary therapeutic interventions;</a:t>
            </a:r>
          </a:p>
          <a:p>
            <a:pPr marL="457200" indent="-457200" algn="l">
              <a:buFont typeface="Arial" panose="020B0604020202020204" pitchFamily="34" charset="0"/>
              <a:buChar char="•"/>
            </a:pPr>
            <a:r>
              <a:rPr lang="en-US" dirty="0">
                <a:solidFill>
                  <a:schemeClr val="tx1"/>
                </a:solidFill>
              </a:rPr>
              <a:t>Parkinson's disease;</a:t>
            </a:r>
          </a:p>
          <a:p>
            <a:pPr algn="l"/>
            <a:endParaRPr lang="en-US" dirty="0">
              <a:solidFill>
                <a:schemeClr val="tx1"/>
              </a:solidFill>
            </a:endParaRP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18</a:t>
            </a:fld>
            <a:endParaRPr lang="en-US" sz="1400" dirty="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a:solidFill>
                  <a:schemeClr val="bg1"/>
                </a:solidFill>
                <a:latin typeface="Verdana" pitchFamily="34" charset="0"/>
              </a:rPr>
              <a:t>PPT-162-05</a:t>
            </a:r>
            <a:endParaRPr lang="en-US" sz="1400" dirty="0">
              <a:solidFill>
                <a:schemeClr val="bg1"/>
              </a:solidFill>
              <a:latin typeface="Verdana" pitchFamily="34" charset="0"/>
            </a:endParaRPr>
          </a:p>
        </p:txBody>
      </p:sp>
      <p:pic>
        <p:nvPicPr>
          <p:cNvPr id="3" name="Picture 2">
            <a:extLst>
              <a:ext uri="{FF2B5EF4-FFF2-40B4-BE49-F238E27FC236}">
                <a16:creationId xmlns:a16="http://schemas.microsoft.com/office/drawing/2014/main" id="{3815D634-1601-4250-B88C-41DEDB63F67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994400" y="4258098"/>
            <a:ext cx="2540000" cy="1905000"/>
          </a:xfrm>
          <a:prstGeom prst="rect">
            <a:avLst/>
          </a:prstGeom>
        </p:spPr>
      </p:pic>
    </p:spTree>
    <p:extLst>
      <p:ext uri="{BB962C8B-B14F-4D97-AF65-F5344CB8AC3E}">
        <p14:creationId xmlns:p14="http://schemas.microsoft.com/office/powerpoint/2010/main" val="18760218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600" dirty="0">
                <a:solidFill>
                  <a:schemeClr val="bg1"/>
                </a:solidFill>
                <a:latin typeface="Verdana" pitchFamily="34" charset="0"/>
              </a:rPr>
              <a:t>Serious Medical Conditions</a:t>
            </a:r>
          </a:p>
        </p:txBody>
      </p:sp>
      <p:sp>
        <p:nvSpPr>
          <p:cNvPr id="4099" name="Subtitle 2"/>
          <p:cNvSpPr>
            <a:spLocks noGrp="1"/>
          </p:cNvSpPr>
          <p:nvPr>
            <p:ph type="subTitle" idx="1"/>
          </p:nvPr>
        </p:nvSpPr>
        <p:spPr>
          <a:xfrm>
            <a:off x="762000" y="1601165"/>
            <a:ext cx="7924800" cy="4068420"/>
          </a:xfrm>
        </p:spPr>
        <p:txBody>
          <a:bodyPr/>
          <a:lstStyle/>
          <a:p>
            <a:pPr algn="l"/>
            <a:r>
              <a:rPr lang="en-US" dirty="0">
                <a:solidFill>
                  <a:schemeClr val="tx1"/>
                </a:solidFill>
              </a:rPr>
              <a:t>Serious medical conditions continued:</a:t>
            </a:r>
          </a:p>
          <a:p>
            <a:pPr marL="457200" indent="-457200" algn="l">
              <a:buFont typeface="Arial" panose="020B0604020202020204" pitchFamily="34" charset="0"/>
              <a:buChar char="•"/>
            </a:pPr>
            <a:r>
              <a:rPr lang="en-US" dirty="0">
                <a:solidFill>
                  <a:schemeClr val="tx1"/>
                </a:solidFill>
              </a:rPr>
              <a:t>Post-traumatic stress disorder;</a:t>
            </a:r>
          </a:p>
          <a:p>
            <a:pPr marL="457200" indent="-457200" algn="l">
              <a:buFont typeface="Arial" panose="020B0604020202020204" pitchFamily="34" charset="0"/>
              <a:buChar char="•"/>
            </a:pPr>
            <a:r>
              <a:rPr lang="en-US" dirty="0">
                <a:solidFill>
                  <a:schemeClr val="tx1"/>
                </a:solidFill>
              </a:rPr>
              <a:t>Severe chronic or intractable pain of neuropathic origin or severe chronic or intractable pain;</a:t>
            </a:r>
          </a:p>
          <a:p>
            <a:pPr marL="457200" indent="-457200" algn="l">
              <a:buFont typeface="Arial" panose="020B0604020202020204" pitchFamily="34" charset="0"/>
              <a:buChar char="•"/>
            </a:pPr>
            <a:r>
              <a:rPr lang="en-US" dirty="0">
                <a:solidFill>
                  <a:schemeClr val="tx1"/>
                </a:solidFill>
              </a:rPr>
              <a:t>Sickle cell anemia; </a:t>
            </a:r>
          </a:p>
          <a:p>
            <a:pPr marL="457200" indent="-457200" algn="l">
              <a:buFont typeface="Arial" panose="020B0604020202020204" pitchFamily="34" charset="0"/>
              <a:buChar char="•"/>
            </a:pPr>
            <a:r>
              <a:rPr lang="en-US" dirty="0">
                <a:solidFill>
                  <a:schemeClr val="tx1"/>
                </a:solidFill>
              </a:rPr>
              <a:t>Terminal illness;</a:t>
            </a:r>
          </a:p>
          <a:p>
            <a:pPr marL="457200" indent="-457200" algn="l">
              <a:buFont typeface="Arial" panose="020B0604020202020204" pitchFamily="34" charset="0"/>
              <a:buChar char="•"/>
            </a:pPr>
            <a:r>
              <a:rPr lang="en-US" dirty="0">
                <a:solidFill>
                  <a:schemeClr val="tx1"/>
                </a:solidFill>
              </a:rPr>
              <a:t>Anxiety Disorders; (</a:t>
            </a:r>
            <a:r>
              <a:rPr lang="en-US" dirty="0">
                <a:solidFill>
                  <a:schemeClr val="tx1"/>
                </a:solidFill>
                <a:highlight>
                  <a:srgbClr val="FFFF00"/>
                </a:highlight>
              </a:rPr>
              <a:t>Effective July 20, 2019</a:t>
            </a:r>
            <a:r>
              <a:rPr lang="en-US" dirty="0">
                <a:solidFill>
                  <a:schemeClr val="tx1"/>
                </a:solidFill>
              </a:rPr>
              <a:t>)</a:t>
            </a:r>
          </a:p>
          <a:p>
            <a:pPr marL="457200" indent="-457200" algn="l">
              <a:buFont typeface="Arial" panose="020B0604020202020204" pitchFamily="34" charset="0"/>
              <a:buChar char="•"/>
            </a:pPr>
            <a:r>
              <a:rPr lang="en-US" dirty="0">
                <a:solidFill>
                  <a:schemeClr val="tx1"/>
                </a:solidFill>
              </a:rPr>
              <a:t>Tourette Syndrome (</a:t>
            </a:r>
            <a:r>
              <a:rPr lang="en-US" dirty="0">
                <a:solidFill>
                  <a:schemeClr val="tx1"/>
                </a:solidFill>
                <a:highlight>
                  <a:srgbClr val="FFFF00"/>
                </a:highlight>
              </a:rPr>
              <a:t>Effective July 20, 2019</a:t>
            </a:r>
            <a:r>
              <a:rPr lang="en-US" dirty="0">
                <a:solidFill>
                  <a:schemeClr val="tx1"/>
                </a:solidFill>
              </a:rPr>
              <a:t>)</a:t>
            </a:r>
          </a:p>
          <a:p>
            <a:pPr marL="457200" indent="-457200" algn="l">
              <a:buFont typeface="Arial" panose="020B0604020202020204" pitchFamily="34" charset="0"/>
              <a:buChar char="•"/>
            </a:pPr>
            <a:endParaRPr lang="en-US" dirty="0">
              <a:solidFill>
                <a:schemeClr val="tx1"/>
              </a:solidFill>
            </a:endParaRP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19</a:t>
            </a:fld>
            <a:endParaRPr lang="en-US" sz="1400" dirty="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a:solidFill>
                  <a:schemeClr val="bg1"/>
                </a:solidFill>
                <a:latin typeface="Verdana" pitchFamily="34" charset="0"/>
              </a:rPr>
              <a:t>PPT-162-05</a:t>
            </a:r>
            <a:endParaRPr lang="en-US" sz="1400" dirty="0">
              <a:solidFill>
                <a:schemeClr val="bg1"/>
              </a:solidFill>
              <a:latin typeface="Verdana" pitchFamily="34" charset="0"/>
            </a:endParaRPr>
          </a:p>
        </p:txBody>
      </p:sp>
    </p:spTree>
    <p:extLst>
      <p:ext uri="{BB962C8B-B14F-4D97-AF65-F5344CB8AC3E}">
        <p14:creationId xmlns:p14="http://schemas.microsoft.com/office/powerpoint/2010/main" val="20801169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a:solidFill>
                  <a:schemeClr val="bg1"/>
                </a:solidFill>
                <a:latin typeface="Verdana" pitchFamily="34" charset="0"/>
              </a:rPr>
              <a:t>Marijuana</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2</a:t>
            </a:fld>
            <a:endParaRPr lang="en-US" sz="1400" dirty="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a:solidFill>
                  <a:schemeClr val="bg1"/>
                </a:solidFill>
                <a:latin typeface="Verdana" pitchFamily="34" charset="0"/>
              </a:rPr>
              <a:t>PPT-162-05</a:t>
            </a:r>
            <a:endParaRPr lang="en-US" sz="1400" dirty="0">
              <a:solidFill>
                <a:schemeClr val="bg1"/>
              </a:solidFill>
              <a:latin typeface="Verdana" pitchFamily="34" charset="0"/>
            </a:endParaRPr>
          </a:p>
        </p:txBody>
      </p:sp>
      <p:sp>
        <p:nvSpPr>
          <p:cNvPr id="2" name="Rectangle 1">
            <a:extLst>
              <a:ext uri="{FF2B5EF4-FFF2-40B4-BE49-F238E27FC236}">
                <a16:creationId xmlns:a16="http://schemas.microsoft.com/office/drawing/2014/main" id="{5878F37F-E53D-41C5-9FF6-022E2CE7AAE1}"/>
              </a:ext>
            </a:extLst>
          </p:cNvPr>
          <p:cNvSpPr/>
          <p:nvPr/>
        </p:nvSpPr>
        <p:spPr>
          <a:xfrm>
            <a:off x="609600" y="1066418"/>
            <a:ext cx="7620000" cy="5262979"/>
          </a:xfrm>
          <a:prstGeom prst="rect">
            <a:avLst/>
          </a:prstGeom>
        </p:spPr>
        <p:txBody>
          <a:bodyPr wrap="square">
            <a:spAutoFit/>
          </a:bodyPr>
          <a:lstStyle/>
          <a:p>
            <a:pPr marL="342900" indent="-342900">
              <a:spcBef>
                <a:spcPts val="0"/>
              </a:spcBef>
              <a:buFont typeface="Wingdings" panose="05000000000000000000" pitchFamily="2" charset="2"/>
              <a:buChar char="§"/>
            </a:pPr>
            <a:r>
              <a:rPr lang="en-US" sz="2400" dirty="0">
                <a:cs typeface="Times New Roman" pitchFamily="18" charset="0"/>
              </a:rPr>
              <a:t>Recreational marijuana is legal in 16 states and D.C.—not including PA.</a:t>
            </a:r>
          </a:p>
          <a:p>
            <a:pPr>
              <a:spcBef>
                <a:spcPts val="0"/>
              </a:spcBef>
            </a:pPr>
            <a:endParaRPr lang="en-US" sz="2400" dirty="0">
              <a:cs typeface="Times New Roman" pitchFamily="18" charset="0"/>
            </a:endParaRPr>
          </a:p>
          <a:p>
            <a:pPr marL="342900" indent="-342900">
              <a:spcBef>
                <a:spcPts val="0"/>
              </a:spcBef>
              <a:buFont typeface="Wingdings" panose="05000000000000000000" pitchFamily="2" charset="2"/>
              <a:buChar char="§"/>
            </a:pPr>
            <a:r>
              <a:rPr lang="en-US" sz="2400" dirty="0">
                <a:cs typeface="Times New Roman" pitchFamily="18" charset="0"/>
              </a:rPr>
              <a:t>Medical marijuana is legal in 36 states—including PA—and D.C.</a:t>
            </a:r>
          </a:p>
          <a:p>
            <a:pPr>
              <a:spcBef>
                <a:spcPts val="0"/>
              </a:spcBef>
            </a:pPr>
            <a:endParaRPr lang="en-US" sz="2400" dirty="0">
              <a:cs typeface="Times New Roman" pitchFamily="18" charset="0"/>
            </a:endParaRPr>
          </a:p>
          <a:p>
            <a:pPr marL="342900" indent="-342900">
              <a:spcBef>
                <a:spcPts val="0"/>
              </a:spcBef>
              <a:buFont typeface="Wingdings" panose="05000000000000000000" pitchFamily="2" charset="2"/>
              <a:buChar char="§"/>
            </a:pPr>
            <a:r>
              <a:rPr lang="en-US" altLang="en-US" sz="2400" dirty="0"/>
              <a:t>Under federal law, marijuana remains a Schedule I controlled substance.</a:t>
            </a:r>
          </a:p>
          <a:p>
            <a:pPr>
              <a:spcBef>
                <a:spcPts val="0"/>
              </a:spcBef>
            </a:pPr>
            <a:endParaRPr lang="en-US" altLang="en-US" sz="2400" dirty="0"/>
          </a:p>
          <a:p>
            <a:pPr marL="342900" indent="-342900">
              <a:spcBef>
                <a:spcPts val="0"/>
              </a:spcBef>
              <a:buFont typeface="Wingdings" panose="05000000000000000000" pitchFamily="2" charset="2"/>
              <a:buChar char="§"/>
            </a:pPr>
            <a:r>
              <a:rPr lang="en-US" altLang="en-US" sz="2400" dirty="0"/>
              <a:t>Under federal law it is considered to have no medicinal value.  Cannot be prescribed, possessed or sold.</a:t>
            </a:r>
          </a:p>
          <a:p>
            <a:pPr marL="457200" indent="-457200">
              <a:spcBef>
                <a:spcPts val="0"/>
              </a:spcBef>
              <a:buBlip>
                <a:blip r:embed="rId3"/>
              </a:buBlip>
            </a:pPr>
            <a:endParaRPr lang="en-US" altLang="en-US" sz="2400" dirty="0"/>
          </a:p>
          <a:p>
            <a:pPr marL="342900" indent="-342900">
              <a:spcBef>
                <a:spcPts val="0"/>
              </a:spcBef>
              <a:buFont typeface="Wingdings" panose="05000000000000000000" pitchFamily="2" charset="2"/>
              <a:buChar char="§"/>
            </a:pPr>
            <a:r>
              <a:rPr lang="en-US" altLang="en-US" sz="2400" dirty="0"/>
              <a:t>THC–produces the “high,” and medical marijuana is legal in PA with a doctor’s recommendation.</a:t>
            </a:r>
            <a:endParaRPr lang="en-US" sz="2400" dirty="0">
              <a:cs typeface="Times New Roman" pitchFamily="18" charset="0"/>
            </a:endParaRPr>
          </a:p>
        </p:txBody>
      </p:sp>
    </p:spTree>
    <p:extLst>
      <p:ext uri="{BB962C8B-B14F-4D97-AF65-F5344CB8AC3E}">
        <p14:creationId xmlns:p14="http://schemas.microsoft.com/office/powerpoint/2010/main" val="14151012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a:solidFill>
                  <a:schemeClr val="bg1"/>
                </a:solidFill>
                <a:latin typeface="Verdana" pitchFamily="34" charset="0"/>
              </a:rPr>
              <a:t>Federal Laws</a:t>
            </a:r>
          </a:p>
        </p:txBody>
      </p:sp>
      <p:sp>
        <p:nvSpPr>
          <p:cNvPr id="4099" name="Subtitle 2"/>
          <p:cNvSpPr>
            <a:spLocks noGrp="1"/>
          </p:cNvSpPr>
          <p:nvPr>
            <p:ph type="subTitle" idx="1"/>
          </p:nvPr>
        </p:nvSpPr>
        <p:spPr>
          <a:xfrm>
            <a:off x="609600" y="1295400"/>
            <a:ext cx="4800600" cy="4876800"/>
          </a:xfrm>
        </p:spPr>
        <p:txBody>
          <a:bodyPr/>
          <a:lstStyle/>
          <a:p>
            <a:pPr marL="342900" indent="-342900" algn="l">
              <a:buFont typeface="Wingdings" panose="05000000000000000000" pitchFamily="2" charset="2"/>
              <a:buChar char="§"/>
            </a:pPr>
            <a:r>
              <a:rPr lang="en-US" dirty="0">
                <a:solidFill>
                  <a:schemeClr val="tx1"/>
                </a:solidFill>
              </a:rPr>
              <a:t>Marijuana is a federally controlled substance illegal to sell, possess or use. </a:t>
            </a:r>
          </a:p>
          <a:p>
            <a:pPr marL="342900" indent="-342900" algn="l">
              <a:buFont typeface="Wingdings" panose="05000000000000000000" pitchFamily="2" charset="2"/>
              <a:buChar char="§"/>
            </a:pPr>
            <a:r>
              <a:rPr lang="en-US" dirty="0">
                <a:solidFill>
                  <a:schemeClr val="tx1"/>
                </a:solidFill>
              </a:rPr>
              <a:t>Now medical marijuana is legal in 36 states including PA and Washington, D.C., despite the federal ban. </a:t>
            </a:r>
          </a:p>
          <a:p>
            <a:pPr marL="342900" indent="-342900" algn="l">
              <a:buFont typeface="Wingdings" panose="05000000000000000000" pitchFamily="2" charset="2"/>
              <a:buChar char="§"/>
            </a:pPr>
            <a:r>
              <a:rPr lang="en-US" dirty="0">
                <a:solidFill>
                  <a:schemeClr val="tx1"/>
                </a:solidFill>
              </a:rPr>
              <a:t>The federal government has said it will not prosecute people who abide by their state’s marijuana laws. </a:t>
            </a:r>
          </a:p>
          <a:p>
            <a:pPr algn="l" eaLnBrk="1" hangingPunct="1"/>
            <a:endParaRPr lang="en-US" dirty="0">
              <a:solidFill>
                <a:schemeClr val="tx1"/>
              </a:solidFill>
            </a:endParaRP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20</a:t>
            </a:fld>
            <a:endParaRPr lang="en-US" sz="1400" dirty="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a:solidFill>
                  <a:schemeClr val="bg1"/>
                </a:solidFill>
                <a:latin typeface="Verdana" pitchFamily="34" charset="0"/>
              </a:rPr>
              <a:t>PPT-162-05</a:t>
            </a:r>
            <a:endParaRPr lang="en-US" sz="1400" dirty="0">
              <a:solidFill>
                <a:schemeClr val="bg1"/>
              </a:solidFill>
              <a:latin typeface="Verdana" pitchFamily="34" charset="0"/>
            </a:endParaRPr>
          </a:p>
        </p:txBody>
      </p:sp>
      <p:pic>
        <p:nvPicPr>
          <p:cNvPr id="9218" name="Picture 2" descr="C:\Users\stlane\Pictures\x med marijuana\cato.org.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371670" y="3465450"/>
            <a:ext cx="2028825" cy="270675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C:\Users\stlane\Pictures\x med marijuana\quoteimg.com.jpg"/>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6096000" y="1307805"/>
            <a:ext cx="2580167" cy="17969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05364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a:solidFill>
                  <a:schemeClr val="bg1"/>
                </a:solidFill>
                <a:latin typeface="Verdana" pitchFamily="34" charset="0"/>
              </a:rPr>
              <a:t>PA State Law</a:t>
            </a:r>
          </a:p>
        </p:txBody>
      </p:sp>
      <p:sp>
        <p:nvSpPr>
          <p:cNvPr id="4099" name="Subtitle 2"/>
          <p:cNvSpPr>
            <a:spLocks noGrp="1"/>
          </p:cNvSpPr>
          <p:nvPr>
            <p:ph type="subTitle" idx="1"/>
          </p:nvPr>
        </p:nvSpPr>
        <p:spPr>
          <a:xfrm>
            <a:off x="381000" y="1066800"/>
            <a:ext cx="8458200" cy="5029200"/>
          </a:xfrm>
        </p:spPr>
        <p:txBody>
          <a:bodyPr/>
          <a:lstStyle/>
          <a:p>
            <a:pPr algn="l"/>
            <a:r>
              <a:rPr lang="en-US" sz="2000" b="1" u="sng" dirty="0">
                <a:solidFill>
                  <a:schemeClr val="tx1"/>
                </a:solidFill>
              </a:rPr>
              <a:t>Medical Marijuana Program</a:t>
            </a:r>
            <a:endParaRPr lang="en-US" sz="2000" b="1" dirty="0">
              <a:solidFill>
                <a:schemeClr val="tx1"/>
              </a:solidFill>
            </a:endParaRPr>
          </a:p>
          <a:p>
            <a:pPr algn="l"/>
            <a:r>
              <a:rPr lang="en-US" sz="2000" dirty="0">
                <a:solidFill>
                  <a:schemeClr val="tx1"/>
                </a:solidFill>
              </a:rPr>
              <a:t>Under Act 16 of 2016,“medical marijuana” refers to marijuana obtained for a certified medical use by a Pennsylvania resident with a serious medical condition limited by statute in Pennsylvania to the following forms: </a:t>
            </a:r>
          </a:p>
          <a:p>
            <a:pPr algn="l"/>
            <a:r>
              <a:rPr lang="en-US" sz="800" dirty="0">
                <a:solidFill>
                  <a:schemeClr val="tx1"/>
                </a:solidFill>
              </a:rPr>
              <a:t> </a:t>
            </a:r>
          </a:p>
          <a:p>
            <a:pPr marL="285750" lvl="0" indent="-285750" algn="l">
              <a:buFont typeface="Wingdings" panose="05000000000000000000" pitchFamily="2" charset="2"/>
              <a:buChar char="§"/>
            </a:pPr>
            <a:r>
              <a:rPr lang="en-US" sz="2000" dirty="0">
                <a:solidFill>
                  <a:schemeClr val="tx1"/>
                </a:solidFill>
              </a:rPr>
              <a:t>Pill</a:t>
            </a:r>
          </a:p>
          <a:p>
            <a:pPr marL="285750" lvl="0" indent="-285750" algn="l">
              <a:buFont typeface="Wingdings" panose="05000000000000000000" pitchFamily="2" charset="2"/>
              <a:buChar char="§"/>
            </a:pPr>
            <a:endParaRPr lang="en-US" sz="600" dirty="0">
              <a:solidFill>
                <a:schemeClr val="tx1"/>
              </a:solidFill>
            </a:endParaRPr>
          </a:p>
          <a:p>
            <a:pPr marL="285750" lvl="0" indent="-285750" algn="l">
              <a:buFont typeface="Wingdings" panose="05000000000000000000" pitchFamily="2" charset="2"/>
              <a:buChar char="§"/>
            </a:pPr>
            <a:r>
              <a:rPr lang="en-US" sz="2000" dirty="0">
                <a:solidFill>
                  <a:schemeClr val="tx1"/>
                </a:solidFill>
              </a:rPr>
              <a:t>Oil</a:t>
            </a:r>
          </a:p>
          <a:p>
            <a:pPr marL="285750" lvl="0" indent="-285750" algn="l">
              <a:buFont typeface="Wingdings" panose="05000000000000000000" pitchFamily="2" charset="2"/>
              <a:buChar char="§"/>
            </a:pPr>
            <a:endParaRPr lang="en-US" sz="600" dirty="0">
              <a:solidFill>
                <a:schemeClr val="tx1"/>
              </a:solidFill>
            </a:endParaRPr>
          </a:p>
          <a:p>
            <a:pPr marL="285750" lvl="0" indent="-285750" algn="l">
              <a:buFont typeface="Wingdings" panose="05000000000000000000" pitchFamily="2" charset="2"/>
              <a:buChar char="§"/>
            </a:pPr>
            <a:r>
              <a:rPr lang="en-US" sz="2000" dirty="0">
                <a:solidFill>
                  <a:schemeClr val="tx1"/>
                </a:solidFill>
              </a:rPr>
              <a:t>Topical forms, including gel, creams or ointments</a:t>
            </a:r>
          </a:p>
          <a:p>
            <a:pPr marL="285750" lvl="0" indent="-285750" algn="l">
              <a:buFont typeface="Wingdings" panose="05000000000000000000" pitchFamily="2" charset="2"/>
              <a:buChar char="§"/>
            </a:pPr>
            <a:endParaRPr lang="en-US" sz="600" dirty="0">
              <a:solidFill>
                <a:schemeClr val="tx1"/>
              </a:solidFill>
            </a:endParaRPr>
          </a:p>
          <a:p>
            <a:pPr marL="285750" lvl="0" indent="-285750" algn="l">
              <a:buFont typeface="Wingdings" panose="05000000000000000000" pitchFamily="2" charset="2"/>
              <a:buChar char="§"/>
            </a:pPr>
            <a:r>
              <a:rPr lang="en-US" sz="2000" dirty="0">
                <a:solidFill>
                  <a:schemeClr val="tx1"/>
                </a:solidFill>
              </a:rPr>
              <a:t>A form medically appropriate for administration by vaporization or nebulization (including dry leave/plant form)</a:t>
            </a:r>
          </a:p>
          <a:p>
            <a:pPr lvl="0" algn="l"/>
            <a:r>
              <a:rPr lang="en-US" sz="800" dirty="0">
                <a:solidFill>
                  <a:schemeClr val="tx1"/>
                </a:solidFill>
              </a:rPr>
              <a:t> </a:t>
            </a:r>
            <a:endParaRPr lang="en-US" sz="600" dirty="0">
              <a:solidFill>
                <a:schemeClr val="tx1"/>
              </a:solidFill>
            </a:endParaRPr>
          </a:p>
          <a:p>
            <a:pPr marL="285750" lvl="0" indent="-285750" algn="l">
              <a:buFont typeface="Wingdings" panose="05000000000000000000" pitchFamily="2" charset="2"/>
              <a:buChar char="§"/>
            </a:pPr>
            <a:r>
              <a:rPr lang="en-US" sz="2000" dirty="0">
                <a:solidFill>
                  <a:schemeClr val="tx1"/>
                </a:solidFill>
              </a:rPr>
              <a:t>Tincture</a:t>
            </a:r>
          </a:p>
          <a:p>
            <a:pPr marL="285750" lvl="0" indent="-285750" algn="l">
              <a:buFont typeface="Wingdings" panose="05000000000000000000" pitchFamily="2" charset="2"/>
              <a:buChar char="§"/>
            </a:pPr>
            <a:endParaRPr lang="en-US" sz="600" dirty="0">
              <a:solidFill>
                <a:schemeClr val="tx1"/>
              </a:solidFill>
            </a:endParaRPr>
          </a:p>
          <a:p>
            <a:pPr marL="285750" lvl="0" indent="-285750" algn="l">
              <a:buFont typeface="Wingdings" panose="05000000000000000000" pitchFamily="2" charset="2"/>
              <a:buChar char="§"/>
            </a:pPr>
            <a:r>
              <a:rPr lang="en-US" sz="2000" dirty="0">
                <a:solidFill>
                  <a:schemeClr val="tx1"/>
                </a:solidFill>
              </a:rPr>
              <a:t>Liquid</a:t>
            </a:r>
          </a:p>
          <a:p>
            <a:pPr algn="l" eaLnBrk="1" hangingPunct="1"/>
            <a:endParaRPr lang="en-US" sz="1800" dirty="0">
              <a:solidFill>
                <a:schemeClr val="tx1"/>
              </a:solidFill>
            </a:endParaRP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21</a:t>
            </a:fld>
            <a:endParaRPr lang="en-US" sz="1400" dirty="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a:solidFill>
                  <a:schemeClr val="bg1"/>
                </a:solidFill>
                <a:latin typeface="Verdana" pitchFamily="34" charset="0"/>
              </a:rPr>
              <a:t>PPT-162-05</a:t>
            </a:r>
            <a:endParaRPr lang="en-US" sz="1400" dirty="0">
              <a:solidFill>
                <a:schemeClr val="bg1"/>
              </a:solidFill>
              <a:latin typeface="Verdana" pitchFamily="34" charset="0"/>
            </a:endParaRPr>
          </a:p>
        </p:txBody>
      </p:sp>
      <p:pic>
        <p:nvPicPr>
          <p:cNvPr id="5122" name="Picture 2" descr="C:\Users\stlane\Pictures\x med marijuana\stonerdays.com.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5754806" y="2590800"/>
            <a:ext cx="2581174" cy="10896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0066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a:solidFill>
                  <a:schemeClr val="bg1"/>
                </a:solidFill>
                <a:latin typeface="Verdana" pitchFamily="34" charset="0"/>
              </a:rPr>
              <a:t>PA State Law</a:t>
            </a:r>
          </a:p>
        </p:txBody>
      </p:sp>
      <p:sp>
        <p:nvSpPr>
          <p:cNvPr id="4099" name="Subtitle 2"/>
          <p:cNvSpPr>
            <a:spLocks noGrp="1"/>
          </p:cNvSpPr>
          <p:nvPr>
            <p:ph type="subTitle" idx="1"/>
          </p:nvPr>
        </p:nvSpPr>
        <p:spPr>
          <a:xfrm>
            <a:off x="226325" y="1219200"/>
            <a:ext cx="8458200" cy="4648200"/>
          </a:xfrm>
        </p:spPr>
        <p:txBody>
          <a:bodyPr/>
          <a:lstStyle/>
          <a:p>
            <a:pPr marL="342900" indent="-342900" algn="l">
              <a:buFont typeface="Wingdings" panose="05000000000000000000" pitchFamily="2" charset="2"/>
              <a:buChar char="§"/>
            </a:pPr>
            <a:r>
              <a:rPr lang="en-US" dirty="0">
                <a:solidFill>
                  <a:schemeClr val="tx1"/>
                </a:solidFill>
                <a:ea typeface="Verdana" panose="020B0604030504040204" pitchFamily="34" charset="0"/>
                <a:cs typeface="Verdana" panose="020B0604030504040204" pitchFamily="34" charset="0"/>
              </a:rPr>
              <a:t>PA Medical Marijuana Law prescribes how a person obtains a certificate for use from their physician; how the physician obtains the ability to issue such certificates.</a:t>
            </a:r>
          </a:p>
          <a:p>
            <a:pPr marL="342900" indent="-342900" algn="l">
              <a:buFont typeface="Wingdings" panose="05000000000000000000" pitchFamily="2" charset="2"/>
              <a:buChar char="§"/>
            </a:pPr>
            <a:r>
              <a:rPr lang="en-US" dirty="0">
                <a:solidFill>
                  <a:schemeClr val="tx1"/>
                </a:solidFill>
                <a:ea typeface="Verdana" panose="020B0604030504040204" pitchFamily="34" charset="0"/>
                <a:cs typeface="Verdana" panose="020B0604030504040204" pitchFamily="34" charset="0"/>
              </a:rPr>
              <a:t>Medical marijuana is a </a:t>
            </a:r>
            <a:r>
              <a:rPr lang="en-US" b="1" dirty="0">
                <a:solidFill>
                  <a:schemeClr val="tx1"/>
                </a:solidFill>
                <a:ea typeface="Verdana" panose="020B0604030504040204" pitchFamily="34" charset="0"/>
                <a:cs typeface="Verdana" panose="020B0604030504040204" pitchFamily="34" charset="0"/>
              </a:rPr>
              <a:t>physician recommended </a:t>
            </a:r>
            <a:r>
              <a:rPr lang="en-US" dirty="0">
                <a:solidFill>
                  <a:schemeClr val="tx1"/>
                </a:solidFill>
                <a:ea typeface="Verdana" panose="020B0604030504040204" pitchFamily="34" charset="0"/>
                <a:cs typeface="Verdana" panose="020B0604030504040204" pitchFamily="34" charset="0"/>
              </a:rPr>
              <a:t>legal medication for the treatment of a serious medical condition.</a:t>
            </a:r>
          </a:p>
          <a:p>
            <a:pPr marL="342900" indent="-342900" algn="l">
              <a:buFont typeface="Wingdings" panose="05000000000000000000" pitchFamily="2" charset="2"/>
              <a:buChar char="§"/>
            </a:pPr>
            <a:r>
              <a:rPr lang="en-US" dirty="0">
                <a:solidFill>
                  <a:schemeClr val="tx1"/>
                </a:solidFill>
                <a:ea typeface="Verdana" panose="020B0604030504040204" pitchFamily="34" charset="0"/>
                <a:cs typeface="Verdana" panose="020B0604030504040204" pitchFamily="34" charset="0"/>
              </a:rPr>
              <a:t>A PA resident who wishes to use medical  marijuana must possess a valid Medical Marijuana (MM) Card.</a:t>
            </a:r>
            <a:endParaRPr lang="en-US" sz="3600" dirty="0">
              <a:solidFill>
                <a:schemeClr val="tx1"/>
              </a:solidFill>
              <a:ea typeface="Verdana" panose="020B0604030504040204" pitchFamily="34" charset="0"/>
              <a:cs typeface="Verdana" panose="020B0604030504040204" pitchFamily="34" charset="0"/>
            </a:endParaRPr>
          </a:p>
          <a:p>
            <a:pPr marL="342900" indent="-342900" algn="l">
              <a:buFont typeface="Wingdings" panose="05000000000000000000" pitchFamily="2" charset="2"/>
              <a:buChar char="§"/>
            </a:pPr>
            <a:endParaRPr lang="en-US" dirty="0">
              <a:solidFill>
                <a:schemeClr val="tx1"/>
              </a:solidFill>
              <a:ea typeface="Verdana" panose="020B0604030504040204" pitchFamily="34" charset="0"/>
              <a:cs typeface="Verdana" panose="020B0604030504040204" pitchFamily="34" charset="0"/>
            </a:endParaRPr>
          </a:p>
          <a:p>
            <a:pPr algn="l"/>
            <a:endParaRPr lang="en-US" sz="1800" dirty="0">
              <a:solidFill>
                <a:schemeClr val="tx1"/>
              </a:solidFill>
              <a:ea typeface="Verdana" panose="020B0604030504040204" pitchFamily="34" charset="0"/>
              <a:cs typeface="Verdana" panose="020B0604030504040204" pitchFamily="34" charset="0"/>
            </a:endParaRPr>
          </a:p>
          <a:p>
            <a:pPr algn="l" eaLnBrk="1" hangingPunct="1"/>
            <a:endParaRPr lang="en-US" sz="1800" dirty="0">
              <a:solidFill>
                <a:schemeClr val="tx1"/>
              </a:solidFill>
            </a:endParaRP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22</a:t>
            </a:fld>
            <a:endParaRPr lang="en-US" sz="1400" dirty="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a:solidFill>
                  <a:schemeClr val="bg1"/>
                </a:solidFill>
                <a:latin typeface="Verdana" pitchFamily="34" charset="0"/>
              </a:rPr>
              <a:t>PPT-162-05</a:t>
            </a:r>
            <a:endParaRPr lang="en-US" sz="1400" dirty="0">
              <a:solidFill>
                <a:schemeClr val="bg1"/>
              </a:solidFill>
              <a:latin typeface="Verdana" pitchFamily="34" charset="0"/>
            </a:endParaRPr>
          </a:p>
        </p:txBody>
      </p:sp>
      <p:pic>
        <p:nvPicPr>
          <p:cNvPr id="6" name="Picture 2" descr="A caregiver shows what a medical marijuana identification card looks like for a caregiver and patient during an open house in Erie, Pa., Monday, April 16, 2018, at the region's first medical marijuana dispensary which will open April 18, for patients with state-issued medical marijuana identification cards. (Christopher Millette/Erie Times-News via AP)&#10;            ">
            <a:extLst>
              <a:ext uri="{FF2B5EF4-FFF2-40B4-BE49-F238E27FC236}">
                <a16:creationId xmlns:a16="http://schemas.microsoft.com/office/drawing/2014/main" id="{244B260A-3F86-41D8-8991-F324F380A459}"/>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039200" y="4870442"/>
            <a:ext cx="2675800" cy="1339289"/>
          </a:xfrm>
          <a:prstGeom prst="rect">
            <a:avLst/>
          </a:prstGeom>
          <a:noFill/>
          <a:ln w="12700">
            <a:solidFill>
              <a:srgbClr val="E75707"/>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54897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400" b="1" cap="none" dirty="0">
                <a:solidFill>
                  <a:schemeClr val="accent2"/>
                </a:solidFill>
                <a:latin typeface="Berlin Sans FB Demi" panose="020E0802020502020306" pitchFamily="34" charset="0"/>
              </a:rPr>
              <a:t>The Process of Obtaining a MM Card</a:t>
            </a:r>
          </a:p>
        </p:txBody>
      </p:sp>
      <p:pic>
        <p:nvPicPr>
          <p:cNvPr id="4" name="Picture 3"/>
          <p:cNvPicPr/>
          <p:nvPr/>
        </p:nvPicPr>
        <p:blipFill>
          <a:blip r:embed="rId3" cstate="email">
            <a:extLst>
              <a:ext uri="{28A0092B-C50C-407E-A947-70E740481C1C}">
                <a14:useLocalDpi xmlns:a14="http://schemas.microsoft.com/office/drawing/2010/main"/>
              </a:ext>
            </a:extLst>
          </a:blip>
          <a:srcRect/>
          <a:stretch>
            <a:fillRect/>
          </a:stretch>
        </p:blipFill>
        <p:spPr bwMode="auto">
          <a:xfrm>
            <a:off x="1211283" y="1158308"/>
            <a:ext cx="6498771" cy="5125533"/>
          </a:xfrm>
          <a:prstGeom prst="rect">
            <a:avLst/>
          </a:prstGeom>
          <a:noFill/>
          <a:ln w="12700">
            <a:solidFill>
              <a:srgbClr val="00B0F0"/>
            </a:solidFill>
          </a:ln>
        </p:spPr>
      </p:pic>
      <p:sp>
        <p:nvSpPr>
          <p:cNvPr id="3" name="TextBox 2"/>
          <p:cNvSpPr txBox="1"/>
          <p:nvPr/>
        </p:nvSpPr>
        <p:spPr>
          <a:xfrm>
            <a:off x="1066800" y="6400412"/>
            <a:ext cx="4221125" cy="276999"/>
          </a:xfrm>
          <a:prstGeom prst="rect">
            <a:avLst/>
          </a:prstGeom>
          <a:noFill/>
        </p:spPr>
        <p:txBody>
          <a:bodyPr wrap="square" rtlCol="0">
            <a:spAutoFit/>
          </a:bodyPr>
          <a:lstStyle/>
          <a:p>
            <a:r>
              <a:rPr lang="en-US" sz="1200" dirty="0">
                <a:latin typeface="Calibri" pitchFamily="34" charset="0"/>
                <a:cs typeface="Calibri" pitchFamily="34" charset="0"/>
              </a:rPr>
              <a:t>Source: PA Department of Health 2017</a:t>
            </a:r>
          </a:p>
        </p:txBody>
      </p:sp>
      <p:sp>
        <p:nvSpPr>
          <p:cNvPr id="6" name="Slide Number Placeholder 5"/>
          <p:cNvSpPr>
            <a:spLocks noGrp="1"/>
          </p:cNvSpPr>
          <p:nvPr>
            <p:ph type="sldNum" sz="quarter" idx="12"/>
          </p:nvPr>
        </p:nvSpPr>
        <p:spPr/>
        <p:txBody>
          <a:bodyPr/>
          <a:lstStyle/>
          <a:p>
            <a:fld id="{2F98CB9D-43D2-4B1F-ADF9-9A8F322E5CDB}" type="slidenum">
              <a:rPr lang="en-US" smtClean="0"/>
              <a:pPr/>
              <a:t>23</a:t>
            </a:fld>
            <a:endParaRPr lang="en-US" dirty="0"/>
          </a:p>
        </p:txBody>
      </p:sp>
      <p:sp>
        <p:nvSpPr>
          <p:cNvPr id="5" name="Footer Placeholder 4">
            <a:extLst>
              <a:ext uri="{FF2B5EF4-FFF2-40B4-BE49-F238E27FC236}">
                <a16:creationId xmlns:a16="http://schemas.microsoft.com/office/drawing/2014/main" id="{FE72FE04-9E0D-465F-A29B-AA8C2B8FF312}"/>
              </a:ext>
            </a:extLst>
          </p:cNvPr>
          <p:cNvSpPr>
            <a:spLocks noGrp="1"/>
          </p:cNvSpPr>
          <p:nvPr>
            <p:ph type="ftr" sz="quarter" idx="11"/>
          </p:nvPr>
        </p:nvSpPr>
        <p:spPr/>
        <p:txBody>
          <a:bodyPr/>
          <a:lstStyle/>
          <a:p>
            <a:pPr>
              <a:defRPr/>
            </a:pPr>
            <a:r>
              <a:rPr lang="en-US"/>
              <a:t>PPT-162-05</a:t>
            </a:r>
            <a:endParaRPr lang="en-US" dirty="0"/>
          </a:p>
        </p:txBody>
      </p:sp>
    </p:spTree>
    <p:extLst>
      <p:ext uri="{BB962C8B-B14F-4D97-AF65-F5344CB8AC3E}">
        <p14:creationId xmlns:p14="http://schemas.microsoft.com/office/powerpoint/2010/main" val="1449228425"/>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a:solidFill>
                  <a:schemeClr val="bg1"/>
                </a:solidFill>
                <a:latin typeface="Verdana" pitchFamily="34" charset="0"/>
              </a:rPr>
              <a:t>PA V. Federal Law</a:t>
            </a:r>
          </a:p>
        </p:txBody>
      </p:sp>
      <p:sp>
        <p:nvSpPr>
          <p:cNvPr id="4099" name="Subtitle 2"/>
          <p:cNvSpPr>
            <a:spLocks noGrp="1"/>
          </p:cNvSpPr>
          <p:nvPr>
            <p:ph type="subTitle" idx="1"/>
          </p:nvPr>
        </p:nvSpPr>
        <p:spPr>
          <a:xfrm>
            <a:off x="603135" y="1589822"/>
            <a:ext cx="8305800" cy="4800600"/>
          </a:xfrm>
        </p:spPr>
        <p:txBody>
          <a:bodyPr/>
          <a:lstStyle/>
          <a:p>
            <a:pPr marL="342900" indent="-342900" algn="l">
              <a:buFont typeface="Wingdings" panose="05000000000000000000" pitchFamily="2" charset="2"/>
              <a:buChar char="§"/>
            </a:pPr>
            <a:r>
              <a:rPr lang="en-US" dirty="0">
                <a:solidFill>
                  <a:schemeClr val="tx1"/>
                </a:solidFill>
                <a:ea typeface="Verdana" panose="020B0604030504040204" pitchFamily="34" charset="0"/>
                <a:cs typeface="Verdana" panose="020B0604030504040204" pitchFamily="34" charset="0"/>
              </a:rPr>
              <a:t>“Nothing in this act shall require an employer to commit any act that would put the employer or any person acting on its behalf in violation of federal law.”  Section 2103(b)(3).</a:t>
            </a:r>
          </a:p>
          <a:p>
            <a:pPr algn="l" eaLnBrk="1" hangingPunct="1"/>
            <a:endParaRPr lang="en-US" dirty="0">
              <a:solidFill>
                <a:schemeClr val="tx1"/>
              </a:solidFill>
            </a:endParaRPr>
          </a:p>
          <a:p>
            <a:pPr algn="l" eaLnBrk="1" hangingPunct="1"/>
            <a:endParaRPr lang="en-US" dirty="0">
              <a:solidFill>
                <a:schemeClr val="tx1"/>
              </a:solidFill>
            </a:endParaRP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24</a:t>
            </a:fld>
            <a:endParaRPr lang="en-US" sz="1400" dirty="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a:solidFill>
                  <a:schemeClr val="bg1"/>
                </a:solidFill>
                <a:latin typeface="Verdana" pitchFamily="34" charset="0"/>
              </a:rPr>
              <a:t>PPT-162-05</a:t>
            </a:r>
            <a:endParaRPr lang="en-US" sz="1400" dirty="0">
              <a:solidFill>
                <a:schemeClr val="bg1"/>
              </a:solidFill>
              <a:latin typeface="Verdana" pitchFamily="34" charset="0"/>
            </a:endParaRPr>
          </a:p>
        </p:txBody>
      </p:sp>
      <p:pic>
        <p:nvPicPr>
          <p:cNvPr id="5" name="Picture 4">
            <a:extLst>
              <a:ext uri="{FF2B5EF4-FFF2-40B4-BE49-F238E27FC236}">
                <a16:creationId xmlns:a16="http://schemas.microsoft.com/office/drawing/2014/main" id="{6A0F418C-83B0-4B6F-9463-808F8D004AB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438399" y="3555499"/>
            <a:ext cx="4114801" cy="2316141"/>
          </a:xfrm>
          <a:prstGeom prst="rect">
            <a:avLst/>
          </a:prstGeom>
        </p:spPr>
      </p:pic>
    </p:spTree>
    <p:extLst>
      <p:ext uri="{BB962C8B-B14F-4D97-AF65-F5344CB8AC3E}">
        <p14:creationId xmlns:p14="http://schemas.microsoft.com/office/powerpoint/2010/main" val="8178904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a:solidFill>
                  <a:schemeClr val="bg1"/>
                </a:solidFill>
                <a:latin typeface="Verdana" pitchFamily="34" charset="0"/>
              </a:rPr>
              <a:t>Act 16 Limitations</a:t>
            </a:r>
          </a:p>
        </p:txBody>
      </p:sp>
      <p:sp>
        <p:nvSpPr>
          <p:cNvPr id="4099" name="Subtitle 2"/>
          <p:cNvSpPr>
            <a:spLocks noGrp="1"/>
          </p:cNvSpPr>
          <p:nvPr>
            <p:ph type="subTitle" idx="1"/>
          </p:nvPr>
        </p:nvSpPr>
        <p:spPr>
          <a:xfrm>
            <a:off x="603135" y="1198628"/>
            <a:ext cx="7931265" cy="4744972"/>
          </a:xfrm>
        </p:spPr>
        <p:txBody>
          <a:bodyPr/>
          <a:lstStyle/>
          <a:p>
            <a:pPr marL="342900" indent="-342900" algn="just">
              <a:buFont typeface="Wingdings" panose="05000000000000000000" pitchFamily="2" charset="2"/>
              <a:buChar char="§"/>
            </a:pPr>
            <a:r>
              <a:rPr lang="en-US" sz="2000" dirty="0">
                <a:solidFill>
                  <a:schemeClr val="tx1"/>
                </a:solidFill>
                <a:ea typeface="Verdana" panose="020B0604030504040204" pitchFamily="34" charset="0"/>
                <a:cs typeface="Verdana" panose="020B0604030504040204" pitchFamily="34" charset="0"/>
              </a:rPr>
              <a:t>“Under the Influence” is determined by a blood content of more than 10 nanograms of active tetrahydrocannabis (THC) per milliliter of blood in serum.</a:t>
            </a:r>
          </a:p>
          <a:p>
            <a:pPr marL="342900" indent="-342900" algn="just">
              <a:buFont typeface="Wingdings" panose="05000000000000000000" pitchFamily="2" charset="2"/>
              <a:buChar char="§"/>
            </a:pPr>
            <a:endParaRPr lang="en-US" sz="2000" dirty="0">
              <a:solidFill>
                <a:schemeClr val="tx1"/>
              </a:solidFill>
              <a:ea typeface="Verdana" panose="020B0604030504040204" pitchFamily="34" charset="0"/>
              <a:cs typeface="Verdana" panose="020B0604030504040204" pitchFamily="34" charset="0"/>
            </a:endParaRPr>
          </a:p>
          <a:p>
            <a:pPr marL="342900" indent="-342900" algn="just">
              <a:buFont typeface="Wingdings" panose="05000000000000000000" pitchFamily="2" charset="2"/>
              <a:buChar char="§"/>
            </a:pPr>
            <a:r>
              <a:rPr lang="en-US" sz="2000" dirty="0">
                <a:solidFill>
                  <a:schemeClr val="tx1"/>
                </a:solidFill>
                <a:ea typeface="Verdana" panose="020B0604030504040204" pitchFamily="34" charset="0"/>
                <a:cs typeface="Verdana" panose="020B0604030504040204" pitchFamily="34" charset="0"/>
              </a:rPr>
              <a:t>A patient may be prohibited by an employer from performing any task which the employer deems life-threatening—to either the employee or any of the employees of the employer—while under the influence of medical marijuana.</a:t>
            </a:r>
          </a:p>
          <a:p>
            <a:pPr marL="342900" indent="-342900" algn="l">
              <a:buFont typeface="Wingdings" panose="05000000000000000000" pitchFamily="2" charset="2"/>
              <a:buChar char="§"/>
            </a:pPr>
            <a:endParaRPr lang="en-US" dirty="0">
              <a:solidFill>
                <a:schemeClr val="tx1"/>
              </a:solidFill>
              <a:latin typeface="Calibri" pitchFamily="34" charset="0"/>
              <a:cs typeface="Calibri" pitchFamily="34" charset="0"/>
            </a:endParaRPr>
          </a:p>
          <a:p>
            <a:pPr algn="l"/>
            <a:endParaRPr lang="en-US" dirty="0">
              <a:solidFill>
                <a:schemeClr val="tx1"/>
              </a:solidFill>
            </a:endParaRPr>
          </a:p>
          <a:p>
            <a:pPr algn="l" eaLnBrk="1" hangingPunct="1"/>
            <a:endParaRPr lang="en-US" dirty="0">
              <a:solidFill>
                <a:schemeClr val="tx1"/>
              </a:solidFill>
            </a:endParaRP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25</a:t>
            </a:fld>
            <a:endParaRPr lang="en-US" sz="1400" dirty="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a:solidFill>
                  <a:schemeClr val="bg1"/>
                </a:solidFill>
                <a:latin typeface="Verdana" pitchFamily="34" charset="0"/>
              </a:rPr>
              <a:t>PPT-162-05</a:t>
            </a:r>
            <a:endParaRPr lang="en-US" sz="1400" dirty="0">
              <a:solidFill>
                <a:schemeClr val="bg1"/>
              </a:solidFill>
              <a:latin typeface="Verdana" pitchFamily="34" charset="0"/>
            </a:endParaRPr>
          </a:p>
        </p:txBody>
      </p:sp>
      <p:pic>
        <p:nvPicPr>
          <p:cNvPr id="6" name="Picture 2" descr="Related image">
            <a:extLst>
              <a:ext uri="{FF2B5EF4-FFF2-40B4-BE49-F238E27FC236}">
                <a16:creationId xmlns:a16="http://schemas.microsoft.com/office/drawing/2014/main" id="{1DA1CFF3-B018-4B01-B709-A69260954A48}"/>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638800" y="4066998"/>
            <a:ext cx="2743200" cy="2082977"/>
          </a:xfrm>
          <a:prstGeom prst="rect">
            <a:avLst/>
          </a:prstGeom>
          <a:noFill/>
          <a:ln w="12700">
            <a:solidFill>
              <a:srgbClr val="0070C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93266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a:solidFill>
                  <a:schemeClr val="bg1"/>
                </a:solidFill>
                <a:latin typeface="Verdana" pitchFamily="34" charset="0"/>
              </a:rPr>
              <a:t>Act 16 Limitations</a:t>
            </a:r>
          </a:p>
        </p:txBody>
      </p:sp>
      <p:sp>
        <p:nvSpPr>
          <p:cNvPr id="4099" name="Subtitle 2"/>
          <p:cNvSpPr>
            <a:spLocks noGrp="1"/>
          </p:cNvSpPr>
          <p:nvPr>
            <p:ph type="subTitle" idx="1"/>
          </p:nvPr>
        </p:nvSpPr>
        <p:spPr>
          <a:xfrm>
            <a:off x="457200" y="1524000"/>
            <a:ext cx="8305800" cy="3886200"/>
          </a:xfrm>
        </p:spPr>
        <p:txBody>
          <a:bodyPr/>
          <a:lstStyle/>
          <a:p>
            <a:pPr marL="342900" indent="-342900" algn="l">
              <a:buFont typeface="Wingdings" panose="05000000000000000000" pitchFamily="2" charset="2"/>
              <a:buChar char="§"/>
            </a:pPr>
            <a:endParaRPr lang="en-US" dirty="0">
              <a:solidFill>
                <a:schemeClr val="tx1"/>
              </a:solidFill>
              <a:ea typeface="Verdana" panose="020B0604030504040204" pitchFamily="34" charset="0"/>
              <a:cs typeface="Verdana" panose="020B0604030504040204" pitchFamily="34" charset="0"/>
            </a:endParaRPr>
          </a:p>
          <a:p>
            <a:pPr marL="342900" indent="-342900" algn="l">
              <a:buFont typeface="Wingdings" panose="05000000000000000000" pitchFamily="2" charset="2"/>
              <a:buChar char="§"/>
            </a:pPr>
            <a:r>
              <a:rPr lang="en-US" dirty="0">
                <a:solidFill>
                  <a:schemeClr val="tx1"/>
                </a:solidFill>
                <a:ea typeface="Verdana" panose="020B0604030504040204" pitchFamily="34" charset="0"/>
                <a:cs typeface="Verdana" panose="020B0604030504040204" pitchFamily="34" charset="0"/>
              </a:rPr>
              <a:t>A patient may be prohibited by an employer from performing any duty which could result in a public health or safety risk while under the influence of medical marijuana.</a:t>
            </a:r>
          </a:p>
          <a:p>
            <a:pPr marL="342900" indent="-342900" algn="l">
              <a:buFont typeface="Wingdings" panose="05000000000000000000" pitchFamily="2" charset="2"/>
              <a:buChar char="§"/>
            </a:pPr>
            <a:endParaRPr lang="en-US" dirty="0">
              <a:solidFill>
                <a:schemeClr val="tx1"/>
              </a:solidFill>
              <a:ea typeface="Verdana" panose="020B0604030504040204" pitchFamily="34" charset="0"/>
              <a:cs typeface="Verdana" panose="020B0604030504040204" pitchFamily="34" charset="0"/>
            </a:endParaRPr>
          </a:p>
          <a:p>
            <a:pPr marL="342900" indent="-342900" algn="l">
              <a:buFont typeface="Wingdings" panose="05000000000000000000" pitchFamily="2" charset="2"/>
              <a:buChar char="§"/>
            </a:pPr>
            <a:r>
              <a:rPr lang="en-US" dirty="0">
                <a:solidFill>
                  <a:schemeClr val="tx1"/>
                </a:solidFill>
                <a:ea typeface="Verdana" panose="020B0604030504040204" pitchFamily="34" charset="0"/>
                <a:cs typeface="Verdana" panose="020B0604030504040204" pitchFamily="34" charset="0"/>
              </a:rPr>
              <a:t>The prohibition shall not be deemed an adverse employment decision even if the prohibition results in financial harm for the patient.</a:t>
            </a:r>
          </a:p>
          <a:p>
            <a:pPr algn="l"/>
            <a:endParaRPr lang="en-US" dirty="0">
              <a:solidFill>
                <a:schemeClr val="tx1"/>
              </a:solidFill>
            </a:endParaRPr>
          </a:p>
          <a:p>
            <a:pPr algn="l" eaLnBrk="1" hangingPunct="1"/>
            <a:endParaRPr lang="en-US" dirty="0">
              <a:solidFill>
                <a:schemeClr val="tx1"/>
              </a:solidFill>
            </a:endParaRP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26</a:t>
            </a:fld>
            <a:endParaRPr lang="en-US" sz="1400" dirty="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a:solidFill>
                  <a:schemeClr val="bg1"/>
                </a:solidFill>
                <a:latin typeface="Verdana" pitchFamily="34" charset="0"/>
              </a:rPr>
              <a:t>PPT-162-05</a:t>
            </a:r>
            <a:endParaRPr lang="en-US" sz="1400" dirty="0">
              <a:solidFill>
                <a:schemeClr val="bg1"/>
              </a:solidFill>
              <a:latin typeface="Verdana" pitchFamily="34" charset="0"/>
            </a:endParaRPr>
          </a:p>
        </p:txBody>
      </p:sp>
    </p:spTree>
    <p:extLst>
      <p:ext uri="{BB962C8B-B14F-4D97-AF65-F5344CB8AC3E}">
        <p14:creationId xmlns:p14="http://schemas.microsoft.com/office/powerpoint/2010/main" val="37476259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a:solidFill>
                  <a:schemeClr val="bg1"/>
                </a:solidFill>
                <a:latin typeface="Verdana" pitchFamily="34" charset="0"/>
              </a:rPr>
              <a:t>The Workplace and Act 16</a:t>
            </a:r>
          </a:p>
        </p:txBody>
      </p:sp>
      <p:sp>
        <p:nvSpPr>
          <p:cNvPr id="4099" name="Subtitle 2"/>
          <p:cNvSpPr>
            <a:spLocks noGrp="1"/>
          </p:cNvSpPr>
          <p:nvPr>
            <p:ph type="subTitle" idx="1"/>
          </p:nvPr>
        </p:nvSpPr>
        <p:spPr>
          <a:xfrm>
            <a:off x="457200" y="1969843"/>
            <a:ext cx="8229600" cy="3331063"/>
          </a:xfrm>
        </p:spPr>
        <p:txBody>
          <a:bodyPr/>
          <a:lstStyle/>
          <a:p>
            <a:pPr marL="342900" indent="-342900" algn="l">
              <a:buFont typeface="Wingdings" panose="05000000000000000000" pitchFamily="2" charset="2"/>
              <a:buChar char="§"/>
            </a:pPr>
            <a:r>
              <a:rPr lang="en-US" dirty="0">
                <a:solidFill>
                  <a:schemeClr val="tx1"/>
                </a:solidFill>
              </a:rPr>
              <a:t>Discrimination against an employee certified to use medical marijuana is prohibited. </a:t>
            </a:r>
          </a:p>
          <a:p>
            <a:pPr marL="342900" indent="-342900" algn="l">
              <a:buFont typeface="Wingdings" panose="05000000000000000000" pitchFamily="2" charset="2"/>
              <a:buChar char="§"/>
            </a:pPr>
            <a:endParaRPr lang="en-US" dirty="0">
              <a:solidFill>
                <a:schemeClr val="tx1"/>
              </a:solidFill>
            </a:endParaRPr>
          </a:p>
          <a:p>
            <a:pPr marL="342900" indent="-342900" algn="l">
              <a:buFont typeface="Wingdings" panose="05000000000000000000" pitchFamily="2" charset="2"/>
              <a:buChar char="§"/>
            </a:pPr>
            <a:r>
              <a:rPr lang="en-US" dirty="0">
                <a:solidFill>
                  <a:schemeClr val="tx1"/>
                </a:solidFill>
              </a:rPr>
              <a:t>MMA provides </a:t>
            </a:r>
            <a:r>
              <a:rPr lang="en-US" dirty="0">
                <a:solidFill>
                  <a:schemeClr val="tx1"/>
                </a:solidFill>
                <a:ea typeface="Verdana" panose="020B0604030504040204" pitchFamily="34" charset="0"/>
                <a:cs typeface="Verdana" panose="020B0604030504040204" pitchFamily="34" charset="0"/>
              </a:rPr>
              <a:t>that no employer “may discharge, threaten, refuse to hire or otherwise discriminate or retaliate” against an employee solely on the basis of that employee’s status as an individual who is certified to use medical marijuana.</a:t>
            </a:r>
          </a:p>
          <a:p>
            <a:pPr marL="342900" indent="-342900" algn="l">
              <a:buFont typeface="Wingdings" panose="05000000000000000000" pitchFamily="2" charset="2"/>
              <a:buChar char="§"/>
            </a:pPr>
            <a:endParaRPr lang="en-US" dirty="0">
              <a:solidFill>
                <a:schemeClr val="tx1"/>
              </a:solidFill>
            </a:endParaRPr>
          </a:p>
          <a:p>
            <a:pPr algn="l"/>
            <a:r>
              <a:rPr lang="en-US" dirty="0">
                <a:solidFill>
                  <a:schemeClr val="tx1"/>
                </a:solidFill>
              </a:rPr>
              <a:t> </a:t>
            </a:r>
          </a:p>
          <a:p>
            <a:r>
              <a:rPr lang="en-US" dirty="0"/>
              <a:t> </a:t>
            </a:r>
          </a:p>
          <a:p>
            <a:pPr algn="l" eaLnBrk="1" hangingPunct="1"/>
            <a:endParaRPr lang="en-US" dirty="0">
              <a:solidFill>
                <a:schemeClr val="tx1"/>
              </a:solidFill>
            </a:endParaRP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27</a:t>
            </a:fld>
            <a:endParaRPr lang="en-US" sz="1400" dirty="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a:solidFill>
                  <a:schemeClr val="bg1"/>
                </a:solidFill>
                <a:latin typeface="Verdana" pitchFamily="34" charset="0"/>
              </a:rPr>
              <a:t>PPT-162-05</a:t>
            </a:r>
            <a:endParaRPr lang="en-US" sz="1400" dirty="0">
              <a:solidFill>
                <a:schemeClr val="bg1"/>
              </a:solidFill>
              <a:latin typeface="Verdana" pitchFamily="34" charset="0"/>
            </a:endParaRPr>
          </a:p>
        </p:txBody>
      </p:sp>
    </p:spTree>
    <p:extLst>
      <p:ext uri="{BB962C8B-B14F-4D97-AF65-F5344CB8AC3E}">
        <p14:creationId xmlns:p14="http://schemas.microsoft.com/office/powerpoint/2010/main" val="883317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a:solidFill>
                  <a:schemeClr val="bg1"/>
                </a:solidFill>
                <a:latin typeface="Verdana" pitchFamily="34" charset="0"/>
              </a:rPr>
              <a:t>The Workplace and Act 16</a:t>
            </a:r>
          </a:p>
        </p:txBody>
      </p:sp>
      <p:sp>
        <p:nvSpPr>
          <p:cNvPr id="4099" name="Subtitle 2"/>
          <p:cNvSpPr>
            <a:spLocks noGrp="1"/>
          </p:cNvSpPr>
          <p:nvPr>
            <p:ph type="subTitle" idx="1"/>
          </p:nvPr>
        </p:nvSpPr>
        <p:spPr>
          <a:xfrm>
            <a:off x="609600" y="1418995"/>
            <a:ext cx="8229600" cy="4648200"/>
          </a:xfrm>
        </p:spPr>
        <p:txBody>
          <a:bodyPr/>
          <a:lstStyle/>
          <a:p>
            <a:pPr marL="342900" indent="-342900" algn="l">
              <a:buFont typeface="Wingdings" panose="05000000000000000000" pitchFamily="2" charset="2"/>
              <a:buChar char="§"/>
            </a:pPr>
            <a:r>
              <a:rPr lang="en-US" dirty="0">
                <a:solidFill>
                  <a:schemeClr val="tx1"/>
                </a:solidFill>
              </a:rPr>
              <a:t>MMA states that an employer is not </a:t>
            </a:r>
            <a:r>
              <a:rPr lang="en-US" dirty="0">
                <a:solidFill>
                  <a:schemeClr val="tx1"/>
                </a:solidFill>
                <a:ea typeface="Verdana" panose="020B0604030504040204" pitchFamily="34" charset="0"/>
                <a:cs typeface="Verdana" panose="020B0604030504040204" pitchFamily="34" charset="0"/>
              </a:rPr>
              <a:t>required to accommodate the use of medical marijuana “on the property or premises of any place of employment.” </a:t>
            </a:r>
          </a:p>
          <a:p>
            <a:endParaRPr lang="en-US" dirty="0"/>
          </a:p>
          <a:p>
            <a:pPr algn="l" eaLnBrk="1" hangingPunct="1"/>
            <a:endParaRPr lang="en-US" dirty="0">
              <a:solidFill>
                <a:schemeClr val="tx1"/>
              </a:solidFill>
            </a:endParaRP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28</a:t>
            </a:fld>
            <a:endParaRPr lang="en-US" sz="1400" dirty="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a:solidFill>
                  <a:schemeClr val="bg1"/>
                </a:solidFill>
                <a:latin typeface="Verdana" pitchFamily="34" charset="0"/>
              </a:rPr>
              <a:t>PPT-162-05</a:t>
            </a:r>
            <a:endParaRPr lang="en-US" sz="1400" dirty="0">
              <a:solidFill>
                <a:schemeClr val="bg1"/>
              </a:solidFill>
              <a:latin typeface="Verdana" pitchFamily="34" charset="0"/>
            </a:endParaRPr>
          </a:p>
        </p:txBody>
      </p:sp>
      <p:pic>
        <p:nvPicPr>
          <p:cNvPr id="7" name="Picture 4" descr="signinglogo">
            <a:extLst>
              <a:ext uri="{FF2B5EF4-FFF2-40B4-BE49-F238E27FC236}">
                <a16:creationId xmlns:a16="http://schemas.microsoft.com/office/drawing/2014/main" id="{D06135A5-C1A9-4E97-A16F-1B4AEF5AF1C4}"/>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26667" b="79667" l="12667" r="90000"/>
                    </a14:imgEffect>
                  </a14:imgLayer>
                </a14:imgProps>
              </a:ext>
              <a:ext uri="{28A0092B-C50C-407E-A947-70E740481C1C}">
                <a14:useLocalDpi xmlns:a14="http://schemas.microsoft.com/office/drawing/2010/main"/>
              </a:ext>
            </a:extLst>
          </a:blip>
          <a:srcRect l="11858" t="27253" r="9425" b="20342"/>
          <a:stretch/>
        </p:blipFill>
        <p:spPr bwMode="auto">
          <a:xfrm>
            <a:off x="2590800" y="3300538"/>
            <a:ext cx="3810000" cy="25364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96558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a:solidFill>
                  <a:schemeClr val="bg1"/>
                </a:solidFill>
                <a:latin typeface="Verdana" pitchFamily="34" charset="0"/>
              </a:rPr>
              <a:t>The Workplace and Act 16</a:t>
            </a:r>
          </a:p>
        </p:txBody>
      </p:sp>
      <p:sp>
        <p:nvSpPr>
          <p:cNvPr id="4099" name="Subtitle 2"/>
          <p:cNvSpPr>
            <a:spLocks noGrp="1"/>
          </p:cNvSpPr>
          <p:nvPr>
            <p:ph type="subTitle" idx="1"/>
          </p:nvPr>
        </p:nvSpPr>
        <p:spPr>
          <a:xfrm>
            <a:off x="533400" y="1158875"/>
            <a:ext cx="8229600" cy="4953000"/>
          </a:xfrm>
        </p:spPr>
        <p:txBody>
          <a:bodyPr/>
          <a:lstStyle/>
          <a:p>
            <a:pPr algn="just"/>
            <a:r>
              <a:rPr lang="en-US" sz="2000" dirty="0">
                <a:solidFill>
                  <a:schemeClr val="tx1"/>
                </a:solidFill>
              </a:rPr>
              <a:t>Under the MMA, an employer can discipline an employee for the following reasons:</a:t>
            </a:r>
          </a:p>
          <a:p>
            <a:pPr algn="just"/>
            <a:endParaRPr lang="en-US" sz="2000" dirty="0">
              <a:solidFill>
                <a:schemeClr val="tx1"/>
              </a:solidFill>
            </a:endParaRPr>
          </a:p>
          <a:p>
            <a:pPr marL="457200" indent="-457200" algn="just">
              <a:buFont typeface="+mj-lt"/>
              <a:buAutoNum type="arabicPeriod"/>
            </a:pPr>
            <a:r>
              <a:rPr lang="en-US" sz="2000" dirty="0">
                <a:solidFill>
                  <a:schemeClr val="tx1"/>
                </a:solidFill>
                <a:ea typeface="Verdana" panose="020B0604030504040204" pitchFamily="34" charset="0"/>
                <a:cs typeface="Verdana" panose="020B0604030504040204" pitchFamily="34" charset="0"/>
              </a:rPr>
              <a:t>Being under the influence of medical marijuana in the workplace.</a:t>
            </a:r>
          </a:p>
          <a:p>
            <a:pPr marL="457200" indent="-457200" algn="just">
              <a:buFont typeface="+mj-lt"/>
              <a:buAutoNum type="arabicPeriod"/>
            </a:pPr>
            <a:endParaRPr lang="en-US" sz="2000" dirty="0">
              <a:solidFill>
                <a:schemeClr val="tx1"/>
              </a:solidFill>
              <a:ea typeface="Verdana" panose="020B0604030504040204" pitchFamily="34" charset="0"/>
              <a:cs typeface="Verdana" panose="020B0604030504040204" pitchFamily="34" charset="0"/>
            </a:endParaRPr>
          </a:p>
          <a:p>
            <a:pPr marL="457200" indent="-457200" algn="just">
              <a:buFont typeface="+mj-lt"/>
              <a:buAutoNum type="arabicPeriod"/>
            </a:pPr>
            <a:r>
              <a:rPr lang="en-US" sz="2000" dirty="0">
                <a:solidFill>
                  <a:schemeClr val="tx1"/>
                </a:solidFill>
                <a:ea typeface="Verdana" panose="020B0604030504040204" pitchFamily="34" charset="0"/>
                <a:cs typeface="Verdana" panose="020B0604030504040204" pitchFamily="34" charset="0"/>
              </a:rPr>
              <a:t>Working while under the influence of medical marijuana when the employee’s conduct and/or performance falls below the standard considered normally acceptable for their position.</a:t>
            </a:r>
          </a:p>
          <a:p>
            <a:pPr marL="457200" indent="-457200" algn="just">
              <a:buFont typeface="+mj-lt"/>
              <a:buAutoNum type="arabicPeriod"/>
            </a:pPr>
            <a:endParaRPr lang="en-US" sz="2000" dirty="0">
              <a:solidFill>
                <a:schemeClr val="tx1"/>
              </a:solidFill>
              <a:ea typeface="Verdana" panose="020B0604030504040204" pitchFamily="34" charset="0"/>
              <a:cs typeface="Verdana" panose="020B0604030504040204" pitchFamily="34" charset="0"/>
            </a:endParaRPr>
          </a:p>
          <a:p>
            <a:pPr algn="just"/>
            <a:r>
              <a:rPr lang="en-US" sz="2000" dirty="0">
                <a:solidFill>
                  <a:schemeClr val="tx1"/>
                </a:solidFill>
              </a:rPr>
              <a:t>In order to discipline an employee pursuant to this provision, the employee must both be under the influence of medical marijuana while at work and have their job performance fall below an acceptable level.</a:t>
            </a:r>
          </a:p>
          <a:p>
            <a:pPr algn="l"/>
            <a:endParaRPr lang="en-US" dirty="0">
              <a:solidFill>
                <a:schemeClr val="tx1"/>
              </a:solidFill>
              <a:ea typeface="Verdana" panose="020B0604030504040204" pitchFamily="34" charset="0"/>
              <a:cs typeface="Verdana" panose="020B0604030504040204" pitchFamily="34" charset="0"/>
            </a:endParaRPr>
          </a:p>
          <a:p>
            <a:endParaRPr lang="en-US" dirty="0"/>
          </a:p>
          <a:p>
            <a:pPr algn="l" eaLnBrk="1" hangingPunct="1"/>
            <a:endParaRPr lang="en-US" dirty="0">
              <a:solidFill>
                <a:schemeClr val="tx1"/>
              </a:solidFill>
            </a:endParaRP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29</a:t>
            </a:fld>
            <a:endParaRPr lang="en-US" sz="1400" dirty="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a:solidFill>
                  <a:schemeClr val="bg1"/>
                </a:solidFill>
                <a:latin typeface="Verdana" pitchFamily="34" charset="0"/>
              </a:rPr>
              <a:t>PPT-162-05</a:t>
            </a:r>
            <a:endParaRPr lang="en-US" sz="1400" dirty="0">
              <a:solidFill>
                <a:schemeClr val="bg1"/>
              </a:solidFill>
              <a:latin typeface="Verdana" pitchFamily="34" charset="0"/>
            </a:endParaRPr>
          </a:p>
        </p:txBody>
      </p:sp>
    </p:spTree>
    <p:extLst>
      <p:ext uri="{BB962C8B-B14F-4D97-AF65-F5344CB8AC3E}">
        <p14:creationId xmlns:p14="http://schemas.microsoft.com/office/powerpoint/2010/main" val="26965412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a:solidFill>
                  <a:schemeClr val="bg1"/>
                </a:solidFill>
                <a:latin typeface="Verdana" pitchFamily="34" charset="0"/>
              </a:rPr>
              <a:t>Topics</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3</a:t>
            </a:fld>
            <a:endParaRPr lang="en-US" sz="1400" dirty="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a:solidFill>
                  <a:schemeClr val="bg1"/>
                </a:solidFill>
                <a:latin typeface="Verdana" pitchFamily="34" charset="0"/>
              </a:rPr>
              <a:t>PPT-162-05</a:t>
            </a:r>
            <a:endParaRPr lang="en-US" sz="1400" dirty="0">
              <a:solidFill>
                <a:schemeClr val="bg1"/>
              </a:solidFill>
              <a:latin typeface="Verdana" pitchFamily="34" charset="0"/>
            </a:endParaRPr>
          </a:p>
        </p:txBody>
      </p:sp>
      <p:sp>
        <p:nvSpPr>
          <p:cNvPr id="2" name="Rectangle 1">
            <a:extLst>
              <a:ext uri="{FF2B5EF4-FFF2-40B4-BE49-F238E27FC236}">
                <a16:creationId xmlns:a16="http://schemas.microsoft.com/office/drawing/2014/main" id="{5878F37F-E53D-41C5-9FF6-022E2CE7AAE1}"/>
              </a:ext>
            </a:extLst>
          </p:cNvPr>
          <p:cNvSpPr/>
          <p:nvPr/>
        </p:nvSpPr>
        <p:spPr>
          <a:xfrm>
            <a:off x="914400" y="1143000"/>
            <a:ext cx="7620000" cy="6001643"/>
          </a:xfrm>
          <a:prstGeom prst="rect">
            <a:avLst/>
          </a:prstGeom>
        </p:spPr>
        <p:txBody>
          <a:bodyPr wrap="square">
            <a:spAutoFit/>
          </a:bodyPr>
          <a:lstStyle/>
          <a:p>
            <a:pPr marL="342900" indent="-342900">
              <a:spcBef>
                <a:spcPts val="0"/>
              </a:spcBef>
              <a:buFont typeface="Wingdings" panose="05000000000000000000" pitchFamily="2" charset="2"/>
              <a:buChar char="§"/>
            </a:pPr>
            <a:r>
              <a:rPr lang="en-US" sz="2400" dirty="0">
                <a:cs typeface="Times New Roman" pitchFamily="18" charset="0"/>
              </a:rPr>
              <a:t>Tetrahydrocannabinol (THC) and Cannabidiol (CBD)</a:t>
            </a:r>
          </a:p>
          <a:p>
            <a:pPr marL="342900" indent="-342900">
              <a:spcBef>
                <a:spcPts val="0"/>
              </a:spcBef>
              <a:buFont typeface="Wingdings" panose="05000000000000000000" pitchFamily="2" charset="2"/>
              <a:buChar char="§"/>
            </a:pPr>
            <a:endParaRPr lang="en-US" sz="2400" dirty="0">
              <a:cs typeface="Times New Roman" pitchFamily="18" charset="0"/>
            </a:endParaRPr>
          </a:p>
          <a:p>
            <a:pPr marL="342900" indent="-342900">
              <a:spcBef>
                <a:spcPts val="0"/>
              </a:spcBef>
              <a:buFont typeface="Wingdings" panose="05000000000000000000" pitchFamily="2" charset="2"/>
              <a:buChar char="§"/>
            </a:pPr>
            <a:r>
              <a:rPr lang="en-US" sz="2400" dirty="0">
                <a:cs typeface="Times New Roman" pitchFamily="18" charset="0"/>
              </a:rPr>
              <a:t>Common side effects and possible risks</a:t>
            </a:r>
          </a:p>
          <a:p>
            <a:pPr marL="342900" indent="-342900">
              <a:spcBef>
                <a:spcPts val="0"/>
              </a:spcBef>
              <a:buFont typeface="Wingdings" panose="05000000000000000000" pitchFamily="2" charset="2"/>
              <a:buChar char="§"/>
            </a:pPr>
            <a:endParaRPr lang="en-US" sz="2400" dirty="0">
              <a:cs typeface="Times New Roman" pitchFamily="18" charset="0"/>
            </a:endParaRPr>
          </a:p>
          <a:p>
            <a:pPr marL="342900" indent="-342900">
              <a:spcBef>
                <a:spcPts val="0"/>
              </a:spcBef>
              <a:buFont typeface="Wingdings" panose="05000000000000000000" pitchFamily="2" charset="2"/>
              <a:buChar char="§"/>
            </a:pPr>
            <a:r>
              <a:rPr lang="en-US" sz="2400" dirty="0">
                <a:cs typeface="Times New Roman" pitchFamily="18" charset="0"/>
              </a:rPr>
              <a:t>Medical Benefits</a:t>
            </a:r>
          </a:p>
          <a:p>
            <a:pPr>
              <a:spcBef>
                <a:spcPts val="0"/>
              </a:spcBef>
            </a:pPr>
            <a:endParaRPr lang="en-US" sz="2400" dirty="0">
              <a:cs typeface="Times New Roman" pitchFamily="18" charset="0"/>
            </a:endParaRPr>
          </a:p>
          <a:p>
            <a:pPr marL="342900" indent="-342900">
              <a:spcBef>
                <a:spcPts val="0"/>
              </a:spcBef>
              <a:buFont typeface="Wingdings" panose="05000000000000000000" pitchFamily="2" charset="2"/>
              <a:buChar char="§"/>
            </a:pPr>
            <a:r>
              <a:rPr lang="en-US" sz="2400" dirty="0">
                <a:cs typeface="Times New Roman" pitchFamily="18" charset="0"/>
              </a:rPr>
              <a:t>Serious Medical Conditions</a:t>
            </a:r>
          </a:p>
          <a:p>
            <a:pPr>
              <a:spcBef>
                <a:spcPts val="0"/>
              </a:spcBef>
            </a:pPr>
            <a:endParaRPr lang="en-US" sz="2400" dirty="0">
              <a:cs typeface="Times New Roman" pitchFamily="18" charset="0"/>
            </a:endParaRPr>
          </a:p>
          <a:p>
            <a:pPr marL="342900" indent="-342900">
              <a:spcBef>
                <a:spcPts val="0"/>
              </a:spcBef>
              <a:buFont typeface="Wingdings" panose="05000000000000000000" pitchFamily="2" charset="2"/>
              <a:buChar char="§"/>
            </a:pPr>
            <a:r>
              <a:rPr lang="en-US" altLang="en-US" sz="2400" dirty="0"/>
              <a:t>Federal and state laws</a:t>
            </a:r>
          </a:p>
          <a:p>
            <a:pPr marL="342900" indent="-342900">
              <a:spcBef>
                <a:spcPts val="0"/>
              </a:spcBef>
              <a:buFont typeface="Wingdings" panose="05000000000000000000" pitchFamily="2" charset="2"/>
              <a:buChar char="§"/>
            </a:pPr>
            <a:endParaRPr lang="en-US" altLang="en-US" sz="2400" dirty="0"/>
          </a:p>
          <a:p>
            <a:pPr marL="342900" indent="-342900">
              <a:spcBef>
                <a:spcPts val="0"/>
              </a:spcBef>
              <a:buFont typeface="Wingdings" panose="05000000000000000000" pitchFamily="2" charset="2"/>
              <a:buChar char="§"/>
            </a:pPr>
            <a:r>
              <a:rPr lang="en-US" altLang="en-US" sz="2400" dirty="0"/>
              <a:t>Safety sensitive positions</a:t>
            </a:r>
          </a:p>
          <a:p>
            <a:pPr marL="457200" indent="-457200">
              <a:spcBef>
                <a:spcPts val="0"/>
              </a:spcBef>
              <a:buBlip>
                <a:blip r:embed="rId3"/>
              </a:buBlip>
            </a:pPr>
            <a:endParaRPr lang="en-US" altLang="en-US" sz="2400" dirty="0"/>
          </a:p>
          <a:p>
            <a:pPr marL="342900" indent="-342900">
              <a:spcBef>
                <a:spcPts val="0"/>
              </a:spcBef>
              <a:buFont typeface="Wingdings" panose="05000000000000000000" pitchFamily="2" charset="2"/>
              <a:buChar char="§"/>
            </a:pPr>
            <a:r>
              <a:rPr lang="en-US" altLang="en-US" sz="2400" dirty="0"/>
              <a:t>What Employers Need to Know and Proactive Actions</a:t>
            </a:r>
          </a:p>
          <a:p>
            <a:pPr marL="342900" indent="-342900">
              <a:spcBef>
                <a:spcPts val="0"/>
              </a:spcBef>
              <a:buFont typeface="Wingdings" panose="05000000000000000000" pitchFamily="2" charset="2"/>
              <a:buChar char="§"/>
            </a:pPr>
            <a:endParaRPr lang="en-US" sz="2400" dirty="0">
              <a:cs typeface="Times New Roman" pitchFamily="18" charset="0"/>
            </a:endParaRPr>
          </a:p>
          <a:p>
            <a:pPr marL="342900" indent="-342900">
              <a:spcBef>
                <a:spcPts val="0"/>
              </a:spcBef>
              <a:buFont typeface="Wingdings" panose="05000000000000000000" pitchFamily="2" charset="2"/>
              <a:buChar char="§"/>
            </a:pPr>
            <a:endParaRPr lang="en-US" sz="2400" dirty="0">
              <a:cs typeface="Times New Roman" pitchFamily="18" charset="0"/>
            </a:endParaRPr>
          </a:p>
          <a:p>
            <a:pPr>
              <a:spcBef>
                <a:spcPts val="0"/>
              </a:spcBef>
            </a:pPr>
            <a:endParaRPr lang="en-US" sz="2400" dirty="0">
              <a:cs typeface="Times New Roman" pitchFamily="18" charset="0"/>
            </a:endParaRPr>
          </a:p>
        </p:txBody>
      </p:sp>
      <p:pic>
        <p:nvPicPr>
          <p:cNvPr id="3" name="Picture 2">
            <a:extLst>
              <a:ext uri="{FF2B5EF4-FFF2-40B4-BE49-F238E27FC236}">
                <a16:creationId xmlns:a16="http://schemas.microsoft.com/office/drawing/2014/main" id="{37CEFB62-A521-49BF-B748-BC1D32084888}"/>
              </a:ext>
            </a:extLst>
          </p:cNvPr>
          <p:cNvPicPr>
            <a:picLocks noChangeAspect="1"/>
          </p:cNvPicPr>
          <p:nvPr/>
        </p:nvPicPr>
        <p:blipFill>
          <a:blip r:embed="rId4"/>
          <a:stretch>
            <a:fillRect/>
          </a:stretch>
        </p:blipFill>
        <p:spPr>
          <a:xfrm>
            <a:off x="5442679" y="2743200"/>
            <a:ext cx="3091721" cy="2057400"/>
          </a:xfrm>
          <a:prstGeom prst="rect">
            <a:avLst/>
          </a:prstGeom>
        </p:spPr>
      </p:pic>
    </p:spTree>
    <p:extLst>
      <p:ext uri="{BB962C8B-B14F-4D97-AF65-F5344CB8AC3E}">
        <p14:creationId xmlns:p14="http://schemas.microsoft.com/office/powerpoint/2010/main" val="39027352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a:solidFill>
                  <a:schemeClr val="bg1"/>
                </a:solidFill>
                <a:latin typeface="Verdana" pitchFamily="34" charset="0"/>
              </a:rPr>
              <a:t>The Workplace and Act 16</a:t>
            </a:r>
          </a:p>
        </p:txBody>
      </p:sp>
      <p:sp>
        <p:nvSpPr>
          <p:cNvPr id="4099" name="Subtitle 2"/>
          <p:cNvSpPr>
            <a:spLocks noGrp="1"/>
          </p:cNvSpPr>
          <p:nvPr>
            <p:ph type="subTitle" idx="1"/>
          </p:nvPr>
        </p:nvSpPr>
        <p:spPr>
          <a:xfrm>
            <a:off x="609600" y="1447800"/>
            <a:ext cx="7924800" cy="4648200"/>
          </a:xfrm>
        </p:spPr>
        <p:txBody>
          <a:bodyPr/>
          <a:lstStyle/>
          <a:p>
            <a:pPr marL="342900" indent="-342900" algn="l">
              <a:buFont typeface="Wingdings" panose="05000000000000000000" pitchFamily="2" charset="2"/>
              <a:buChar char="§"/>
            </a:pPr>
            <a:r>
              <a:rPr lang="en-US" dirty="0">
                <a:solidFill>
                  <a:schemeClr val="tx1"/>
                </a:solidFill>
              </a:rPr>
              <a:t>If your business is subject to federal laws or regulations mandating a marijuana-free workplace, continue to abide by those requirements.</a:t>
            </a:r>
          </a:p>
          <a:p>
            <a:pPr algn="just"/>
            <a:endParaRPr lang="en-US" dirty="0">
              <a:solidFill>
                <a:schemeClr val="tx1"/>
              </a:solidFill>
            </a:endParaRPr>
          </a:p>
          <a:p>
            <a:pPr marL="342900" indent="-342900" algn="just">
              <a:buFont typeface="Wingdings" panose="05000000000000000000" pitchFamily="2" charset="2"/>
              <a:buChar char="§"/>
            </a:pPr>
            <a:r>
              <a:rPr lang="en-US" dirty="0">
                <a:solidFill>
                  <a:schemeClr val="tx1"/>
                </a:solidFill>
              </a:rPr>
              <a:t>Certain safety-sensitive duties and positions are specifically addressed.</a:t>
            </a:r>
          </a:p>
          <a:p>
            <a:pPr algn="l"/>
            <a:endParaRPr lang="en-US" dirty="0">
              <a:solidFill>
                <a:schemeClr val="tx1"/>
              </a:solidFill>
            </a:endParaRPr>
          </a:p>
          <a:p>
            <a:pPr algn="l" eaLnBrk="1" hangingPunct="1"/>
            <a:endParaRPr lang="en-US" dirty="0">
              <a:solidFill>
                <a:schemeClr val="tx1"/>
              </a:solidFill>
            </a:endParaRP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30</a:t>
            </a:fld>
            <a:endParaRPr lang="en-US" sz="1400" dirty="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a:solidFill>
                  <a:schemeClr val="bg1"/>
                </a:solidFill>
                <a:latin typeface="Verdana" pitchFamily="34" charset="0"/>
              </a:rPr>
              <a:t>PPT-162-05</a:t>
            </a:r>
            <a:endParaRPr lang="en-US" sz="1400" dirty="0">
              <a:solidFill>
                <a:schemeClr val="bg1"/>
              </a:solidFill>
              <a:latin typeface="Verdana" pitchFamily="34" charset="0"/>
            </a:endParaRPr>
          </a:p>
        </p:txBody>
      </p:sp>
      <p:pic>
        <p:nvPicPr>
          <p:cNvPr id="3" name="Picture 2">
            <a:extLst>
              <a:ext uri="{FF2B5EF4-FFF2-40B4-BE49-F238E27FC236}">
                <a16:creationId xmlns:a16="http://schemas.microsoft.com/office/drawing/2014/main" id="{8393C53F-F3E6-4612-9505-CA32E9E66DB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562600" y="4178490"/>
            <a:ext cx="2872781" cy="1905000"/>
          </a:xfrm>
          <a:prstGeom prst="rect">
            <a:avLst/>
          </a:prstGeom>
        </p:spPr>
      </p:pic>
    </p:spTree>
    <p:extLst>
      <p:ext uri="{BB962C8B-B14F-4D97-AF65-F5344CB8AC3E}">
        <p14:creationId xmlns:p14="http://schemas.microsoft.com/office/powerpoint/2010/main" val="11878459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a:solidFill>
                  <a:schemeClr val="bg1"/>
                </a:solidFill>
                <a:latin typeface="Verdana" pitchFamily="34" charset="0"/>
              </a:rPr>
              <a:t>The Workplace and Act 16</a:t>
            </a:r>
          </a:p>
        </p:txBody>
      </p:sp>
      <p:sp>
        <p:nvSpPr>
          <p:cNvPr id="4099" name="Subtitle 2"/>
          <p:cNvSpPr>
            <a:spLocks noGrp="1"/>
          </p:cNvSpPr>
          <p:nvPr>
            <p:ph type="subTitle" idx="1"/>
          </p:nvPr>
        </p:nvSpPr>
        <p:spPr>
          <a:xfrm>
            <a:off x="457200" y="1331747"/>
            <a:ext cx="7924800" cy="4648200"/>
          </a:xfrm>
        </p:spPr>
        <p:txBody>
          <a:bodyPr/>
          <a:lstStyle/>
          <a:p>
            <a:pPr marL="342900" indent="-342900" algn="l">
              <a:buFont typeface="Wingdings" panose="05000000000000000000" pitchFamily="2" charset="2"/>
              <a:buChar char="§"/>
            </a:pPr>
            <a:r>
              <a:rPr lang="en-US" dirty="0">
                <a:solidFill>
                  <a:schemeClr val="tx1"/>
                </a:solidFill>
              </a:rPr>
              <a:t>MMA provides that no one under the influence of medical marijuana may engage in the following job tasks: control of chemicals, which require a permit issued by federal/state government; control of high voltage electricity, any other public utility employment duties at heights or confined spaces including mining.</a:t>
            </a:r>
          </a:p>
          <a:p>
            <a:pPr marL="342900" indent="-342900" algn="just">
              <a:buFont typeface="Wingdings" panose="05000000000000000000" pitchFamily="2" charset="2"/>
              <a:buChar char="§"/>
            </a:pPr>
            <a:endParaRPr lang="en-US" dirty="0">
              <a:solidFill>
                <a:schemeClr val="tx1"/>
              </a:solidFill>
            </a:endParaRPr>
          </a:p>
          <a:p>
            <a:pPr marL="342900" indent="-342900" algn="l">
              <a:buFont typeface="Wingdings" panose="05000000000000000000" pitchFamily="2" charset="2"/>
              <a:buChar char="§"/>
            </a:pPr>
            <a:r>
              <a:rPr lang="en-US" dirty="0">
                <a:solidFill>
                  <a:schemeClr val="tx1"/>
                </a:solidFill>
              </a:rPr>
              <a:t>Under federal law, some healthcare, all transportation, and all federally regulated employees, are banned from the use of medical marijuana.</a:t>
            </a:r>
          </a:p>
          <a:p>
            <a:pPr algn="l" eaLnBrk="1" hangingPunct="1"/>
            <a:endParaRPr lang="en-US" dirty="0">
              <a:solidFill>
                <a:schemeClr val="tx1"/>
              </a:solidFill>
            </a:endParaRP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31</a:t>
            </a:fld>
            <a:endParaRPr lang="en-US" sz="1400" dirty="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a:solidFill>
                  <a:schemeClr val="bg1"/>
                </a:solidFill>
                <a:latin typeface="Verdana" pitchFamily="34" charset="0"/>
              </a:rPr>
              <a:t>PPT-162-05</a:t>
            </a:r>
            <a:endParaRPr lang="en-US" sz="1400" dirty="0">
              <a:solidFill>
                <a:schemeClr val="bg1"/>
              </a:solidFill>
              <a:latin typeface="Verdana" pitchFamily="34" charset="0"/>
            </a:endParaRPr>
          </a:p>
        </p:txBody>
      </p:sp>
    </p:spTree>
    <p:extLst>
      <p:ext uri="{BB962C8B-B14F-4D97-AF65-F5344CB8AC3E}">
        <p14:creationId xmlns:p14="http://schemas.microsoft.com/office/powerpoint/2010/main" val="55642622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6" descr="Image result for department of defense"/>
          <p:cNvPicPr>
            <a:picLocks noChangeAspect="1" noChangeArrowheads="1"/>
          </p:cNvPicPr>
          <p:nvPr/>
        </p:nvPicPr>
        <p:blipFill>
          <a:blip r:embed="rId3" cstate="email">
            <a:lum bright="70000" contrast="-70000"/>
            <a:extLst>
              <a:ext uri="{28A0092B-C50C-407E-A947-70E740481C1C}">
                <a14:useLocalDpi xmlns:a14="http://schemas.microsoft.com/office/drawing/2010/main"/>
              </a:ext>
            </a:extLst>
          </a:blip>
          <a:srcRect/>
          <a:stretch>
            <a:fillRect/>
          </a:stretch>
        </p:blipFill>
        <p:spPr bwMode="auto">
          <a:xfrm>
            <a:off x="5537886" y="119743"/>
            <a:ext cx="3529914" cy="3526972"/>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a:extLst>
              <a:ext uri="{FF2B5EF4-FFF2-40B4-BE49-F238E27FC236}">
                <a16:creationId xmlns:a16="http://schemas.microsoft.com/office/drawing/2014/main" id="{0D9548D8-3A1A-4080-A539-506F805FC2C7}"/>
              </a:ext>
            </a:extLst>
          </p:cNvPr>
          <p:cNvSpPr>
            <a:spLocks noGrp="1"/>
          </p:cNvSpPr>
          <p:nvPr>
            <p:ph type="title"/>
          </p:nvPr>
        </p:nvSpPr>
        <p:spPr>
          <a:xfrm>
            <a:off x="261257" y="365126"/>
            <a:ext cx="5301343" cy="418645"/>
          </a:xfrm>
        </p:spPr>
        <p:txBody>
          <a:bodyPr>
            <a:normAutofit fontScale="90000"/>
          </a:bodyPr>
          <a:lstStyle/>
          <a:p>
            <a:pPr algn="ctr"/>
            <a:r>
              <a:rPr lang="en-US" sz="2200" dirty="0">
                <a:latin typeface="Berlin Sans FB Demi" pitchFamily="34" charset="0"/>
              </a:rPr>
              <a:t>What is a Safety Sensitive Job Position?</a:t>
            </a:r>
          </a:p>
        </p:txBody>
      </p:sp>
      <p:pic>
        <p:nvPicPr>
          <p:cNvPr id="7" name="Picture 4" descr="Image result for airplane"/>
          <p:cNvPicPr>
            <a:picLocks noChangeAspect="1" noChangeArrowheads="1"/>
          </p:cNvPicPr>
          <p:nvPr/>
        </p:nvPicPr>
        <p:blipFill rotWithShape="1">
          <a:blip r:embed="rId4" cstate="email">
            <a:extLst>
              <a:ext uri="{BEBA8EAE-BF5A-486C-A8C5-ECC9F3942E4B}">
                <a14:imgProps xmlns:a14="http://schemas.microsoft.com/office/drawing/2010/main">
                  <a14:imgLayer r:embed="rId5">
                    <a14:imgEffect>
                      <a14:backgroundRemoval t="34652" b="85372" l="0" r="100000"/>
                    </a14:imgEffect>
                    <a14:imgEffect>
                      <a14:sharpenSoften amount="2000"/>
                    </a14:imgEffect>
                    <a14:imgEffect>
                      <a14:brightnessContrast bright="-9000"/>
                    </a14:imgEffect>
                  </a14:imgLayer>
                </a14:imgProps>
              </a:ext>
              <a:ext uri="{28A0092B-C50C-407E-A947-70E740481C1C}">
                <a14:useLocalDpi xmlns:a14="http://schemas.microsoft.com/office/drawing/2010/main"/>
              </a:ext>
            </a:extLst>
          </a:blip>
          <a:srcRect b="13372"/>
          <a:stretch/>
        </p:blipFill>
        <p:spPr bwMode="auto">
          <a:xfrm>
            <a:off x="0" y="3850163"/>
            <a:ext cx="4865914" cy="3007837"/>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2">
            <a:extLst>
              <a:ext uri="{FF2B5EF4-FFF2-40B4-BE49-F238E27FC236}">
                <a16:creationId xmlns:a16="http://schemas.microsoft.com/office/drawing/2014/main" id="{EBF76E82-3883-476D-9AB7-73E4A5AFB41F}"/>
              </a:ext>
            </a:extLst>
          </p:cNvPr>
          <p:cNvSpPr>
            <a:spLocks noGrp="1"/>
          </p:cNvSpPr>
          <p:nvPr>
            <p:ph idx="1"/>
          </p:nvPr>
        </p:nvSpPr>
        <p:spPr>
          <a:xfrm>
            <a:off x="236764" y="968829"/>
            <a:ext cx="7886700" cy="4935992"/>
          </a:xfrm>
        </p:spPr>
        <p:txBody>
          <a:bodyPr>
            <a:normAutofit/>
          </a:bodyPr>
          <a:lstStyle/>
          <a:p>
            <a:pPr marL="0" indent="0">
              <a:lnSpc>
                <a:spcPct val="100000"/>
              </a:lnSpc>
              <a:spcBef>
                <a:spcPts val="0"/>
              </a:spcBef>
              <a:buNone/>
            </a:pPr>
            <a:r>
              <a:rPr lang="en-US" sz="1600" dirty="0">
                <a:latin typeface="Calibri" pitchFamily="34" charset="0"/>
                <a:cs typeface="Calibri" pitchFamily="34" charset="0"/>
              </a:rPr>
              <a:t>The following state and federal departments are examples </a:t>
            </a:r>
          </a:p>
          <a:p>
            <a:pPr marL="0" indent="0">
              <a:lnSpc>
                <a:spcPct val="100000"/>
              </a:lnSpc>
              <a:spcBef>
                <a:spcPts val="0"/>
              </a:spcBef>
              <a:buNone/>
            </a:pPr>
            <a:r>
              <a:rPr lang="en-US" sz="1600" dirty="0">
                <a:latin typeface="Calibri" pitchFamily="34" charset="0"/>
                <a:cs typeface="Calibri" pitchFamily="34" charset="0"/>
              </a:rPr>
              <a:t>of </a:t>
            </a:r>
            <a:r>
              <a:rPr lang="en-US" sz="1600" i="1" dirty="0">
                <a:latin typeface="Calibri" pitchFamily="34" charset="0"/>
                <a:cs typeface="Calibri" pitchFamily="34" charset="0"/>
              </a:rPr>
              <a:t>Federal Safety Sensitive Industries</a:t>
            </a:r>
            <a:r>
              <a:rPr lang="en-US" sz="1600" dirty="0">
                <a:latin typeface="Calibri" pitchFamily="34" charset="0"/>
                <a:cs typeface="Calibri" pitchFamily="34" charset="0"/>
              </a:rPr>
              <a:t> that abide by </a:t>
            </a:r>
            <a:r>
              <a:rPr lang="en-US" sz="1600" i="1" dirty="0">
                <a:latin typeface="Calibri" pitchFamily="34" charset="0"/>
                <a:cs typeface="Calibri" pitchFamily="34" charset="0"/>
              </a:rPr>
              <a:t>Federal </a:t>
            </a:r>
          </a:p>
          <a:p>
            <a:pPr marL="0" indent="0">
              <a:lnSpc>
                <a:spcPct val="100000"/>
              </a:lnSpc>
              <a:spcBef>
                <a:spcPts val="0"/>
              </a:spcBef>
              <a:buNone/>
            </a:pPr>
            <a:r>
              <a:rPr lang="en-US" sz="1600" i="1" dirty="0">
                <a:latin typeface="Calibri" pitchFamily="34" charset="0"/>
                <a:cs typeface="Calibri" pitchFamily="34" charset="0"/>
              </a:rPr>
              <a:t>Regulations </a:t>
            </a:r>
            <a:r>
              <a:rPr lang="en-US" sz="1600" dirty="0">
                <a:latin typeface="Calibri" pitchFamily="34" charset="0"/>
                <a:cs typeface="Calibri" pitchFamily="34" charset="0"/>
              </a:rPr>
              <a:t>and </a:t>
            </a:r>
            <a:r>
              <a:rPr lang="en-US" sz="1600" b="1" dirty="0">
                <a:solidFill>
                  <a:srgbClr val="FF0000"/>
                </a:solidFill>
                <a:latin typeface="Calibri" pitchFamily="34" charset="0"/>
                <a:cs typeface="Calibri" pitchFamily="34" charset="0"/>
              </a:rPr>
              <a:t>DO NOT </a:t>
            </a:r>
            <a:r>
              <a:rPr lang="en-US" sz="1600" dirty="0">
                <a:latin typeface="Calibri" pitchFamily="34" charset="0"/>
                <a:cs typeface="Calibri" pitchFamily="34" charset="0"/>
              </a:rPr>
              <a:t>recognize the use of Medical </a:t>
            </a:r>
          </a:p>
          <a:p>
            <a:pPr marL="0" indent="0">
              <a:lnSpc>
                <a:spcPct val="100000"/>
              </a:lnSpc>
              <a:spcBef>
                <a:spcPts val="0"/>
              </a:spcBef>
              <a:buNone/>
            </a:pPr>
            <a:r>
              <a:rPr lang="en-US" sz="1600" dirty="0">
                <a:latin typeface="Calibri" pitchFamily="34" charset="0"/>
                <a:cs typeface="Calibri" pitchFamily="34" charset="0"/>
              </a:rPr>
              <a:t>Marijuana as a valid reason for a positive drug screen.</a:t>
            </a:r>
          </a:p>
          <a:p>
            <a:pPr marL="0" indent="0">
              <a:lnSpc>
                <a:spcPct val="100000"/>
              </a:lnSpc>
              <a:spcBef>
                <a:spcPts val="0"/>
              </a:spcBef>
              <a:buNone/>
            </a:pPr>
            <a:endParaRPr lang="en-US" sz="1600" dirty="0">
              <a:latin typeface="Calibri" pitchFamily="34" charset="0"/>
              <a:cs typeface="Calibri" pitchFamily="34" charset="0"/>
            </a:endParaRPr>
          </a:p>
          <a:p>
            <a:pPr marL="576263" indent="0">
              <a:lnSpc>
                <a:spcPct val="150000"/>
              </a:lnSpc>
              <a:spcBef>
                <a:spcPts val="0"/>
              </a:spcBef>
              <a:buNone/>
            </a:pPr>
            <a:r>
              <a:rPr lang="en-US" sz="1800" b="1" dirty="0">
                <a:solidFill>
                  <a:srgbClr val="FF0000"/>
                </a:solidFill>
                <a:latin typeface="Calibri" pitchFamily="34" charset="0"/>
                <a:cs typeface="Calibri" pitchFamily="34" charset="0"/>
              </a:rPr>
              <a:t>Department of Defense (DOD)</a:t>
            </a:r>
          </a:p>
          <a:p>
            <a:pPr marL="576263" indent="0">
              <a:lnSpc>
                <a:spcPct val="150000"/>
              </a:lnSpc>
              <a:spcBef>
                <a:spcPts val="0"/>
              </a:spcBef>
              <a:buNone/>
            </a:pPr>
            <a:r>
              <a:rPr lang="en-US" sz="1800" b="1" dirty="0">
                <a:solidFill>
                  <a:srgbClr val="FF0000"/>
                </a:solidFill>
                <a:latin typeface="Calibri" pitchFamily="34" charset="0"/>
                <a:cs typeface="Calibri" pitchFamily="34" charset="0"/>
              </a:rPr>
              <a:t>Nuclear Regulatory Commission (NRC)</a:t>
            </a:r>
          </a:p>
          <a:p>
            <a:pPr marL="576263" indent="0">
              <a:lnSpc>
                <a:spcPct val="150000"/>
              </a:lnSpc>
              <a:spcBef>
                <a:spcPts val="0"/>
              </a:spcBef>
              <a:buNone/>
            </a:pPr>
            <a:r>
              <a:rPr lang="en-US" sz="1800" b="1" dirty="0">
                <a:solidFill>
                  <a:srgbClr val="FF0000"/>
                </a:solidFill>
                <a:latin typeface="Calibri" pitchFamily="34" charset="0"/>
                <a:cs typeface="Calibri" pitchFamily="34" charset="0"/>
              </a:rPr>
              <a:t>Department of Transportation (DOT)</a:t>
            </a:r>
          </a:p>
          <a:p>
            <a:pPr marL="0" indent="0">
              <a:lnSpc>
                <a:spcPct val="100000"/>
              </a:lnSpc>
              <a:spcBef>
                <a:spcPts val="0"/>
              </a:spcBef>
              <a:buNone/>
            </a:pPr>
            <a:endParaRPr lang="en-US" sz="1600" dirty="0">
              <a:latin typeface="Calibri" pitchFamily="34" charset="0"/>
              <a:cs typeface="Calibri" pitchFamily="34" charset="0"/>
            </a:endParaRPr>
          </a:p>
          <a:p>
            <a:pPr marL="0" indent="0">
              <a:lnSpc>
                <a:spcPct val="100000"/>
              </a:lnSpc>
              <a:spcBef>
                <a:spcPts val="0"/>
              </a:spcBef>
              <a:buNone/>
            </a:pPr>
            <a:r>
              <a:rPr lang="en-US" sz="1600" dirty="0">
                <a:latin typeface="Calibri" pitchFamily="34" charset="0"/>
                <a:cs typeface="Calibri" pitchFamily="34" charset="0"/>
              </a:rPr>
              <a:t>Individuals employed federally who work for these departments or in positions of law  enforcement, national security, the protection of life and property, public health or safety—or other positions that requires a high degree of public trust—are subject to </a:t>
            </a:r>
          </a:p>
          <a:p>
            <a:pPr marL="0" indent="0">
              <a:lnSpc>
                <a:spcPct val="100000"/>
              </a:lnSpc>
              <a:spcBef>
                <a:spcPts val="0"/>
              </a:spcBef>
              <a:buNone/>
            </a:pPr>
            <a:r>
              <a:rPr lang="en-US" sz="1600" dirty="0">
                <a:latin typeface="Calibri" pitchFamily="34" charset="0"/>
                <a:cs typeface="Calibri" pitchFamily="34" charset="0"/>
              </a:rPr>
              <a:t>mandatory drug testing. In turn, you can expect that most states require testing for these positions as well.</a:t>
            </a:r>
          </a:p>
          <a:p>
            <a:pPr marL="0" indent="0">
              <a:lnSpc>
                <a:spcPct val="100000"/>
              </a:lnSpc>
              <a:spcBef>
                <a:spcPts val="0"/>
              </a:spcBef>
              <a:buNone/>
            </a:pPr>
            <a:endParaRPr lang="en-US" sz="1700" dirty="0">
              <a:latin typeface="Calibri" pitchFamily="34" charset="0"/>
              <a:cs typeface="Calibri" pitchFamily="34" charset="0"/>
            </a:endParaRPr>
          </a:p>
          <a:p>
            <a:pPr marL="0" indent="0">
              <a:buNone/>
            </a:pPr>
            <a:endParaRPr lang="en-US" dirty="0"/>
          </a:p>
          <a:p>
            <a:pPr marL="0" indent="0">
              <a:buNone/>
            </a:pPr>
            <a:endParaRPr lang="en-US" dirty="0"/>
          </a:p>
        </p:txBody>
      </p:sp>
      <p:sp>
        <p:nvSpPr>
          <p:cNvPr id="3" name="Slide Number Placeholder 2"/>
          <p:cNvSpPr>
            <a:spLocks noGrp="1"/>
          </p:cNvSpPr>
          <p:nvPr>
            <p:ph type="sldNum" sz="quarter" idx="12"/>
          </p:nvPr>
        </p:nvSpPr>
        <p:spPr/>
        <p:txBody>
          <a:bodyPr/>
          <a:lstStyle/>
          <a:p>
            <a:fld id="{2F98CB9D-43D2-4B1F-ADF9-9A8F322E5CDB}" type="slidenum">
              <a:rPr lang="en-US" sz="1400" smtClean="0">
                <a:latin typeface="Verdana" panose="020B0604030504040204" pitchFamily="34" charset="0"/>
                <a:ea typeface="Verdana" panose="020B0604030504040204" pitchFamily="34" charset="0"/>
                <a:cs typeface="Verdana" panose="020B0604030504040204" pitchFamily="34" charset="0"/>
              </a:rPr>
              <a:pPr/>
              <a:t>32</a:t>
            </a:fld>
            <a:endParaRPr lang="en-US" sz="1400" dirty="0">
              <a:latin typeface="Verdana" panose="020B0604030504040204" pitchFamily="34" charset="0"/>
              <a:ea typeface="Verdana" panose="020B0604030504040204" pitchFamily="34" charset="0"/>
              <a:cs typeface="Verdana" panose="020B0604030504040204" pitchFamily="34" charset="0"/>
            </a:endParaRPr>
          </a:p>
        </p:txBody>
      </p:sp>
      <p:sp>
        <p:nvSpPr>
          <p:cNvPr id="2" name="Footer Placeholder 1">
            <a:extLst>
              <a:ext uri="{FF2B5EF4-FFF2-40B4-BE49-F238E27FC236}">
                <a16:creationId xmlns:a16="http://schemas.microsoft.com/office/drawing/2014/main" id="{4FC33C1D-A467-45AE-B612-0BA22B9BE6BE}"/>
              </a:ext>
            </a:extLst>
          </p:cNvPr>
          <p:cNvSpPr>
            <a:spLocks noGrp="1"/>
          </p:cNvSpPr>
          <p:nvPr>
            <p:ph type="ftr" sz="quarter" idx="11"/>
          </p:nvPr>
        </p:nvSpPr>
        <p:spPr/>
        <p:txBody>
          <a:bodyPr/>
          <a:lstStyle/>
          <a:p>
            <a:pPr>
              <a:defRPr/>
            </a:pPr>
            <a:r>
              <a:rPr lang="en-US"/>
              <a:t>PPT-162-05</a:t>
            </a:r>
            <a:endParaRPr lang="en-US" dirty="0"/>
          </a:p>
        </p:txBody>
      </p:sp>
    </p:spTree>
    <p:extLst>
      <p:ext uri="{BB962C8B-B14F-4D97-AF65-F5344CB8AC3E}">
        <p14:creationId xmlns:p14="http://schemas.microsoft.com/office/powerpoint/2010/main" val="302232380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Image result for federal transit administration"/>
          <p:cNvPicPr>
            <a:picLocks noChangeAspect="1" noChangeArrowheads="1"/>
          </p:cNvPicPr>
          <p:nvPr/>
        </p:nvPicPr>
        <p:blipFill>
          <a:blip r:embed="rId3">
            <a:lum bright="70000" contrast="-70000"/>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a:ext>
            </a:extLst>
          </a:blip>
          <a:srcRect/>
          <a:stretch>
            <a:fillRect/>
          </a:stretch>
        </p:blipFill>
        <p:spPr bwMode="auto">
          <a:xfrm>
            <a:off x="4357461" y="1946048"/>
            <a:ext cx="4953000" cy="5029201"/>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a:extLst>
              <a:ext uri="{FF2B5EF4-FFF2-40B4-BE49-F238E27FC236}">
                <a16:creationId xmlns:a16="http://schemas.microsoft.com/office/drawing/2014/main" id="{151A42D0-43AF-4939-8844-7FFAC3E78497}"/>
              </a:ext>
            </a:extLst>
          </p:cNvPr>
          <p:cNvSpPr>
            <a:spLocks noGrp="1"/>
          </p:cNvSpPr>
          <p:nvPr>
            <p:ph type="title"/>
          </p:nvPr>
        </p:nvSpPr>
        <p:spPr>
          <a:xfrm>
            <a:off x="0" y="163286"/>
            <a:ext cx="9144000" cy="783771"/>
          </a:xfrm>
        </p:spPr>
        <p:txBody>
          <a:bodyPr>
            <a:normAutofit/>
          </a:bodyPr>
          <a:lstStyle/>
          <a:p>
            <a:pPr algn="ctr"/>
            <a:r>
              <a:rPr lang="en-US" sz="2200" dirty="0">
                <a:latin typeface="Berlin Sans FB Demi" pitchFamily="34" charset="0"/>
              </a:rPr>
              <a:t>It is Not Just Federal Jobs Assigned Safety Sensitive</a:t>
            </a:r>
          </a:p>
        </p:txBody>
      </p:sp>
      <p:sp>
        <p:nvSpPr>
          <p:cNvPr id="6" name="Content Placeholder 2">
            <a:extLst>
              <a:ext uri="{FF2B5EF4-FFF2-40B4-BE49-F238E27FC236}">
                <a16:creationId xmlns:a16="http://schemas.microsoft.com/office/drawing/2014/main" id="{052CC88F-307A-4659-9A7E-C3E3FC3AE387}"/>
              </a:ext>
            </a:extLst>
          </p:cNvPr>
          <p:cNvSpPr>
            <a:spLocks noGrp="1"/>
          </p:cNvSpPr>
          <p:nvPr>
            <p:ph idx="1"/>
          </p:nvPr>
        </p:nvSpPr>
        <p:spPr>
          <a:xfrm>
            <a:off x="661306" y="1041853"/>
            <a:ext cx="7851323" cy="5609318"/>
          </a:xfrm>
        </p:spPr>
        <p:txBody>
          <a:bodyPr>
            <a:normAutofit/>
          </a:bodyPr>
          <a:lstStyle/>
          <a:p>
            <a:pPr marL="0" indent="0">
              <a:lnSpc>
                <a:spcPct val="100000"/>
              </a:lnSpc>
              <a:spcBef>
                <a:spcPts val="0"/>
              </a:spcBef>
              <a:buNone/>
            </a:pPr>
            <a:r>
              <a:rPr lang="en-US" sz="1600" dirty="0">
                <a:latin typeface="Calibri" pitchFamily="34" charset="0"/>
                <a:cs typeface="Calibri" pitchFamily="34" charset="0"/>
              </a:rPr>
              <a:t>Any employer—whose business is regulated by one of the industries below—is covered by the </a:t>
            </a:r>
            <a:r>
              <a:rPr lang="en-US" sz="1600" i="1" dirty="0">
                <a:latin typeface="Calibri" pitchFamily="34" charset="0"/>
                <a:cs typeface="Calibri" pitchFamily="34" charset="0"/>
              </a:rPr>
              <a:t>Omnibus Employee Drug Testing Act of 1991</a:t>
            </a:r>
            <a:r>
              <a:rPr lang="en-US" sz="1600" dirty="0">
                <a:latin typeface="Calibri" pitchFamily="34" charset="0"/>
                <a:cs typeface="Calibri" pitchFamily="34" charset="0"/>
              </a:rPr>
              <a:t>. </a:t>
            </a:r>
            <a:r>
              <a:rPr lang="en-US" sz="1600" b="1" dirty="0">
                <a:solidFill>
                  <a:srgbClr val="FF0000"/>
                </a:solidFill>
                <a:latin typeface="Calibri" pitchFamily="34" charset="0"/>
                <a:cs typeface="Calibri" pitchFamily="34" charset="0"/>
              </a:rPr>
              <a:t>What does this mean?</a:t>
            </a:r>
            <a:r>
              <a:rPr lang="en-US" sz="1600" dirty="0">
                <a:latin typeface="Calibri" pitchFamily="34" charset="0"/>
                <a:cs typeface="Calibri" pitchFamily="34" charset="0"/>
              </a:rPr>
              <a:t> It means these employers </a:t>
            </a:r>
            <a:r>
              <a:rPr lang="en-US" sz="1600" b="1" dirty="0">
                <a:solidFill>
                  <a:srgbClr val="FF0000"/>
                </a:solidFill>
                <a:latin typeface="Calibri" pitchFamily="34" charset="0"/>
                <a:cs typeface="Calibri" pitchFamily="34" charset="0"/>
              </a:rPr>
              <a:t>MUST</a:t>
            </a:r>
            <a:r>
              <a:rPr lang="en-US" sz="1600" dirty="0">
                <a:latin typeface="Calibri" pitchFamily="34" charset="0"/>
                <a:cs typeface="Calibri" pitchFamily="34" charset="0"/>
              </a:rPr>
              <a:t> follow federal guidelines for maintaining a drug free workplace policy, which does not recognize the use of Medical Marijuana as a valid reason for a positive drug test.</a:t>
            </a:r>
          </a:p>
          <a:p>
            <a:pPr marL="0" indent="0">
              <a:lnSpc>
                <a:spcPct val="100000"/>
              </a:lnSpc>
              <a:spcBef>
                <a:spcPts val="0"/>
              </a:spcBef>
              <a:buNone/>
            </a:pPr>
            <a:endParaRPr lang="en-US" sz="1600" dirty="0">
              <a:latin typeface="Calibri" pitchFamily="34" charset="0"/>
              <a:cs typeface="Calibri" pitchFamily="34" charset="0"/>
            </a:endParaRPr>
          </a:p>
          <a:p>
            <a:pPr marL="403225" indent="53975">
              <a:lnSpc>
                <a:spcPct val="150000"/>
              </a:lnSpc>
              <a:spcBef>
                <a:spcPts val="0"/>
              </a:spcBef>
              <a:buNone/>
            </a:pPr>
            <a:r>
              <a:rPr lang="en-US" sz="1800" dirty="0">
                <a:latin typeface="Calibri" pitchFamily="34" charset="0"/>
                <a:cs typeface="Calibri" pitchFamily="34" charset="0"/>
              </a:rPr>
              <a:t>Federal Aviation Administration (FAA)</a:t>
            </a:r>
          </a:p>
          <a:p>
            <a:pPr marL="403225" indent="53975">
              <a:lnSpc>
                <a:spcPct val="150000"/>
              </a:lnSpc>
              <a:spcBef>
                <a:spcPts val="0"/>
              </a:spcBef>
              <a:buNone/>
            </a:pPr>
            <a:r>
              <a:rPr lang="en-US" sz="1800" dirty="0">
                <a:latin typeface="Calibri" pitchFamily="34" charset="0"/>
                <a:cs typeface="Calibri" pitchFamily="34" charset="0"/>
              </a:rPr>
              <a:t>Federal Motor Carrier Safety Administration (FMCSA)</a:t>
            </a:r>
          </a:p>
          <a:p>
            <a:pPr marL="403225" indent="53975">
              <a:lnSpc>
                <a:spcPct val="150000"/>
              </a:lnSpc>
              <a:spcBef>
                <a:spcPts val="0"/>
              </a:spcBef>
              <a:buNone/>
            </a:pPr>
            <a:r>
              <a:rPr lang="en-US" sz="1800" dirty="0">
                <a:latin typeface="Calibri" pitchFamily="34" charset="0"/>
                <a:cs typeface="Calibri" pitchFamily="34" charset="0"/>
              </a:rPr>
              <a:t>Federal Railroad Administration (FRA)</a:t>
            </a:r>
          </a:p>
          <a:p>
            <a:pPr marL="403225" indent="53975">
              <a:lnSpc>
                <a:spcPct val="150000"/>
              </a:lnSpc>
              <a:spcBef>
                <a:spcPts val="0"/>
              </a:spcBef>
              <a:buNone/>
            </a:pPr>
            <a:r>
              <a:rPr lang="en-US" sz="1800" dirty="0">
                <a:latin typeface="Calibri" pitchFamily="34" charset="0"/>
                <a:cs typeface="Calibri" pitchFamily="34" charset="0"/>
              </a:rPr>
              <a:t>Federal Transit Administration (FTA)</a:t>
            </a:r>
          </a:p>
          <a:p>
            <a:pPr marL="403225" indent="53975">
              <a:lnSpc>
                <a:spcPct val="150000"/>
              </a:lnSpc>
              <a:spcBef>
                <a:spcPts val="0"/>
              </a:spcBef>
              <a:buNone/>
            </a:pPr>
            <a:r>
              <a:rPr lang="en-US" sz="1800" dirty="0">
                <a:latin typeface="Calibri" pitchFamily="34" charset="0"/>
                <a:cs typeface="Calibri" pitchFamily="34" charset="0"/>
              </a:rPr>
              <a:t>National Highway Traffic Safety Administration (NHTSA)</a:t>
            </a:r>
          </a:p>
          <a:p>
            <a:pPr marL="403225" indent="53975">
              <a:lnSpc>
                <a:spcPct val="150000"/>
              </a:lnSpc>
              <a:spcBef>
                <a:spcPts val="0"/>
              </a:spcBef>
              <a:buNone/>
            </a:pPr>
            <a:r>
              <a:rPr lang="en-US" sz="1800" dirty="0">
                <a:latin typeface="Calibri" pitchFamily="34" charset="0"/>
                <a:cs typeface="Calibri" pitchFamily="34" charset="0"/>
              </a:rPr>
              <a:t>Pipeline and Hazardous Materials Safety Administration (PHMSA)</a:t>
            </a:r>
          </a:p>
          <a:p>
            <a:pPr marL="403225" indent="53975">
              <a:lnSpc>
                <a:spcPct val="150000"/>
              </a:lnSpc>
              <a:spcBef>
                <a:spcPts val="0"/>
              </a:spcBef>
              <a:buNone/>
            </a:pPr>
            <a:r>
              <a:rPr lang="en-US" sz="1800" dirty="0">
                <a:latin typeface="Calibri" pitchFamily="34" charset="0"/>
                <a:cs typeface="Calibri" pitchFamily="34" charset="0"/>
              </a:rPr>
              <a:t>United States Coast Guard</a:t>
            </a:r>
          </a:p>
        </p:txBody>
      </p:sp>
      <p:pic>
        <p:nvPicPr>
          <p:cNvPr id="7" name="Picture 4" descr="US Coast Guard H-65 Dolphin"/>
          <p:cNvPicPr>
            <a:picLocks noChangeAspect="1" noChangeArrowheads="1"/>
          </p:cNvPicPr>
          <p:nvPr/>
        </p:nvPicPr>
        <p:blipFill rotWithShape="1">
          <a:blip r:embed="rId5" cstate="email">
            <a:extLst>
              <a:ext uri="{BEBA8EAE-BF5A-486C-A8C5-ECC9F3942E4B}">
                <a14:imgProps xmlns:a14="http://schemas.microsoft.com/office/drawing/2010/main">
                  <a14:imgLayer r:embed="rId6">
                    <a14:imgEffect>
                      <a14:backgroundRemoval t="0" b="76146" l="0" r="89984"/>
                    </a14:imgEffect>
                  </a14:imgLayer>
                </a14:imgProps>
              </a:ext>
              <a:ext uri="{28A0092B-C50C-407E-A947-70E740481C1C}">
                <a14:useLocalDpi xmlns:a14="http://schemas.microsoft.com/office/drawing/2010/main"/>
              </a:ext>
            </a:extLst>
          </a:blip>
          <a:srcRect l="3710" t="15315" r="15018" b="33642"/>
          <a:stretch/>
        </p:blipFill>
        <p:spPr bwMode="auto">
          <a:xfrm>
            <a:off x="370113" y="2620710"/>
            <a:ext cx="718459" cy="27488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US Coast Guard H-65 Dolphin"/>
          <p:cNvPicPr>
            <a:picLocks noChangeAspect="1" noChangeArrowheads="1"/>
          </p:cNvPicPr>
          <p:nvPr/>
        </p:nvPicPr>
        <p:blipFill rotWithShape="1">
          <a:blip r:embed="rId7" cstate="email">
            <a:extLst>
              <a:ext uri="{BEBA8EAE-BF5A-486C-A8C5-ECC9F3942E4B}">
                <a14:imgProps xmlns:a14="http://schemas.microsoft.com/office/drawing/2010/main">
                  <a14:imgLayer r:embed="rId8">
                    <a14:imgEffect>
                      <a14:backgroundRemoval t="0" b="76146" l="0" r="89984"/>
                    </a14:imgEffect>
                  </a14:imgLayer>
                </a14:imgProps>
              </a:ext>
              <a:ext uri="{28A0092B-C50C-407E-A947-70E740481C1C}">
                <a14:useLocalDpi xmlns:a14="http://schemas.microsoft.com/office/drawing/2010/main"/>
              </a:ext>
            </a:extLst>
          </a:blip>
          <a:srcRect l="3710" t="15315" r="15018" b="33642"/>
          <a:stretch/>
        </p:blipFill>
        <p:spPr bwMode="auto">
          <a:xfrm>
            <a:off x="380998" y="3023482"/>
            <a:ext cx="718459" cy="27488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US Coast Guard H-65 Dolphin"/>
          <p:cNvPicPr>
            <a:picLocks noChangeAspect="1" noChangeArrowheads="1"/>
          </p:cNvPicPr>
          <p:nvPr/>
        </p:nvPicPr>
        <p:blipFill rotWithShape="1">
          <a:blip r:embed="rId7" cstate="email">
            <a:extLst>
              <a:ext uri="{BEBA8EAE-BF5A-486C-A8C5-ECC9F3942E4B}">
                <a14:imgProps xmlns:a14="http://schemas.microsoft.com/office/drawing/2010/main">
                  <a14:imgLayer r:embed="rId8">
                    <a14:imgEffect>
                      <a14:backgroundRemoval t="0" b="76146" l="0" r="89984"/>
                    </a14:imgEffect>
                  </a14:imgLayer>
                </a14:imgProps>
              </a:ext>
              <a:ext uri="{28A0092B-C50C-407E-A947-70E740481C1C}">
                <a14:useLocalDpi xmlns:a14="http://schemas.microsoft.com/office/drawing/2010/main"/>
              </a:ext>
            </a:extLst>
          </a:blip>
          <a:srcRect l="3710" t="15315" r="15018" b="33642"/>
          <a:stretch/>
        </p:blipFill>
        <p:spPr bwMode="auto">
          <a:xfrm>
            <a:off x="402771" y="3426254"/>
            <a:ext cx="718459" cy="2748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US Coast Guard H-65 Dolphin"/>
          <p:cNvPicPr>
            <a:picLocks noChangeAspect="1" noChangeArrowheads="1"/>
          </p:cNvPicPr>
          <p:nvPr/>
        </p:nvPicPr>
        <p:blipFill rotWithShape="1">
          <a:blip r:embed="rId7" cstate="email">
            <a:extLst>
              <a:ext uri="{BEBA8EAE-BF5A-486C-A8C5-ECC9F3942E4B}">
                <a14:imgProps xmlns:a14="http://schemas.microsoft.com/office/drawing/2010/main">
                  <a14:imgLayer r:embed="rId8">
                    <a14:imgEffect>
                      <a14:backgroundRemoval t="0" b="76146" l="0" r="89984"/>
                    </a14:imgEffect>
                  </a14:imgLayer>
                </a14:imgProps>
              </a:ext>
              <a:ext uri="{28A0092B-C50C-407E-A947-70E740481C1C}">
                <a14:useLocalDpi xmlns:a14="http://schemas.microsoft.com/office/drawing/2010/main"/>
              </a:ext>
            </a:extLst>
          </a:blip>
          <a:srcRect l="3710" t="15315" r="15018" b="33642"/>
          <a:stretch/>
        </p:blipFill>
        <p:spPr bwMode="auto">
          <a:xfrm>
            <a:off x="413656" y="3861683"/>
            <a:ext cx="718459" cy="274889"/>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US Coast Guard H-65 Dolphin"/>
          <p:cNvPicPr>
            <a:picLocks noChangeAspect="1" noChangeArrowheads="1"/>
          </p:cNvPicPr>
          <p:nvPr/>
        </p:nvPicPr>
        <p:blipFill rotWithShape="1">
          <a:blip r:embed="rId7" cstate="email">
            <a:extLst>
              <a:ext uri="{BEBA8EAE-BF5A-486C-A8C5-ECC9F3942E4B}">
                <a14:imgProps xmlns:a14="http://schemas.microsoft.com/office/drawing/2010/main">
                  <a14:imgLayer r:embed="rId8">
                    <a14:imgEffect>
                      <a14:backgroundRemoval t="0" b="76146" l="0" r="89984"/>
                    </a14:imgEffect>
                  </a14:imgLayer>
                </a14:imgProps>
              </a:ext>
              <a:ext uri="{28A0092B-C50C-407E-A947-70E740481C1C}">
                <a14:useLocalDpi xmlns:a14="http://schemas.microsoft.com/office/drawing/2010/main"/>
              </a:ext>
            </a:extLst>
          </a:blip>
          <a:srcRect l="3710" t="15315" r="15018" b="33642"/>
          <a:stretch/>
        </p:blipFill>
        <p:spPr bwMode="auto">
          <a:xfrm>
            <a:off x="402770" y="4242681"/>
            <a:ext cx="718459" cy="27488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US Coast Guard H-65 Dolphin"/>
          <p:cNvPicPr>
            <a:picLocks noChangeAspect="1" noChangeArrowheads="1"/>
          </p:cNvPicPr>
          <p:nvPr/>
        </p:nvPicPr>
        <p:blipFill rotWithShape="1">
          <a:blip r:embed="rId7" cstate="email">
            <a:extLst>
              <a:ext uri="{BEBA8EAE-BF5A-486C-A8C5-ECC9F3942E4B}">
                <a14:imgProps xmlns:a14="http://schemas.microsoft.com/office/drawing/2010/main">
                  <a14:imgLayer r:embed="rId8">
                    <a14:imgEffect>
                      <a14:backgroundRemoval t="0" b="76146" l="0" r="89984"/>
                    </a14:imgEffect>
                  </a14:imgLayer>
                </a14:imgProps>
              </a:ext>
              <a:ext uri="{28A0092B-C50C-407E-A947-70E740481C1C}">
                <a14:useLocalDpi xmlns:a14="http://schemas.microsoft.com/office/drawing/2010/main"/>
              </a:ext>
            </a:extLst>
          </a:blip>
          <a:srcRect l="3710" t="15315" r="15018" b="33642"/>
          <a:stretch/>
        </p:blipFill>
        <p:spPr bwMode="auto">
          <a:xfrm>
            <a:off x="413655" y="4678110"/>
            <a:ext cx="718459" cy="274889"/>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US Coast Guard H-65 Dolphin"/>
          <p:cNvPicPr>
            <a:picLocks noChangeAspect="1" noChangeArrowheads="1"/>
          </p:cNvPicPr>
          <p:nvPr/>
        </p:nvPicPr>
        <p:blipFill rotWithShape="1">
          <a:blip r:embed="rId7" cstate="email">
            <a:extLst>
              <a:ext uri="{BEBA8EAE-BF5A-486C-A8C5-ECC9F3942E4B}">
                <a14:imgProps xmlns:a14="http://schemas.microsoft.com/office/drawing/2010/main">
                  <a14:imgLayer r:embed="rId8">
                    <a14:imgEffect>
                      <a14:backgroundRemoval t="0" b="76146" l="0" r="89984"/>
                    </a14:imgEffect>
                  </a14:imgLayer>
                </a14:imgProps>
              </a:ext>
              <a:ext uri="{28A0092B-C50C-407E-A947-70E740481C1C}">
                <a14:useLocalDpi xmlns:a14="http://schemas.microsoft.com/office/drawing/2010/main"/>
              </a:ext>
            </a:extLst>
          </a:blip>
          <a:srcRect l="3710" t="15315" r="15018" b="33642"/>
          <a:stretch/>
        </p:blipFill>
        <p:spPr bwMode="auto">
          <a:xfrm>
            <a:off x="413655" y="5091768"/>
            <a:ext cx="718459" cy="274889"/>
          </a:xfrm>
          <a:prstGeom prst="rect">
            <a:avLst/>
          </a:prstGeom>
          <a:noFill/>
          <a:extLst>
            <a:ext uri="{909E8E84-426E-40DD-AFC4-6F175D3DCCD1}">
              <a14:hiddenFill xmlns:a14="http://schemas.microsoft.com/office/drawing/2010/main">
                <a:solidFill>
                  <a:srgbClr val="FFFFFF"/>
                </a:solidFill>
              </a14:hiddenFill>
            </a:ext>
          </a:extLst>
        </p:spPr>
      </p:pic>
      <p:sp>
        <p:nvSpPr>
          <p:cNvPr id="14" name="Slide Number Placeholder 7"/>
          <p:cNvSpPr>
            <a:spLocks noGrp="1"/>
          </p:cNvSpPr>
          <p:nvPr/>
        </p:nvSpPr>
        <p:spPr>
          <a:xfrm>
            <a:off x="8482694" y="6310290"/>
            <a:ext cx="502920" cy="502920"/>
          </a:xfrm>
          <a:prstGeom prst="ellipse">
            <a:avLst/>
          </a:prstGeom>
          <a:noFill/>
          <a:ln w="19050">
            <a:noFill/>
          </a:ln>
        </p:spPr>
        <p:txBody>
          <a:bodyPr vert="horz" lIns="9144" tIns="9144" rIns="9144" bIns="9144" rtlCol="0" anchor="ctr">
            <a:normAutofit/>
          </a:bodyPr>
          <a:lstStyle>
            <a:defPPr>
              <a:defRPr lang="en-US"/>
            </a:defPPr>
            <a:lvl1pPr marL="0" algn="ctr" defTabSz="914400" rtl="0" eaLnBrk="1" latinLnBrk="0" hangingPunct="1">
              <a:defRPr sz="165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400"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
        <p:nvSpPr>
          <p:cNvPr id="2" name="Footer Placeholder 1">
            <a:extLst>
              <a:ext uri="{FF2B5EF4-FFF2-40B4-BE49-F238E27FC236}">
                <a16:creationId xmlns:a16="http://schemas.microsoft.com/office/drawing/2014/main" id="{105DFC82-8ED3-4227-99EB-86A0BA12AEF3}"/>
              </a:ext>
            </a:extLst>
          </p:cNvPr>
          <p:cNvSpPr>
            <a:spLocks noGrp="1"/>
          </p:cNvSpPr>
          <p:nvPr>
            <p:ph type="ftr" sz="quarter" idx="11"/>
          </p:nvPr>
        </p:nvSpPr>
        <p:spPr/>
        <p:txBody>
          <a:bodyPr/>
          <a:lstStyle/>
          <a:p>
            <a:pPr>
              <a:defRPr/>
            </a:pPr>
            <a:r>
              <a:rPr lang="en-US"/>
              <a:t>PPT-162-05</a:t>
            </a:r>
            <a:endParaRPr lang="en-US" dirty="0"/>
          </a:p>
        </p:txBody>
      </p:sp>
      <p:sp>
        <p:nvSpPr>
          <p:cNvPr id="3" name="Slide Number Placeholder 2">
            <a:extLst>
              <a:ext uri="{FF2B5EF4-FFF2-40B4-BE49-F238E27FC236}">
                <a16:creationId xmlns:a16="http://schemas.microsoft.com/office/drawing/2014/main" id="{57C18D9E-C149-4247-A7D2-8A257CA65DAA}"/>
              </a:ext>
            </a:extLst>
          </p:cNvPr>
          <p:cNvSpPr>
            <a:spLocks noGrp="1"/>
          </p:cNvSpPr>
          <p:nvPr>
            <p:ph type="sldNum" sz="quarter" idx="12"/>
          </p:nvPr>
        </p:nvSpPr>
        <p:spPr/>
        <p:txBody>
          <a:bodyPr/>
          <a:lstStyle/>
          <a:p>
            <a:pPr>
              <a:defRPr/>
            </a:pPr>
            <a:fld id="{FE122AA6-D333-4DE2-984A-5C69A963584C}" type="slidenum">
              <a:rPr lang="en-US" smtClean="0"/>
              <a:pPr>
                <a:defRPr/>
              </a:pPr>
              <a:t>33</a:t>
            </a:fld>
            <a:endParaRPr lang="en-US" dirty="0"/>
          </a:p>
        </p:txBody>
      </p:sp>
    </p:spTree>
    <p:extLst>
      <p:ext uri="{BB962C8B-B14F-4D97-AF65-F5344CB8AC3E}">
        <p14:creationId xmlns:p14="http://schemas.microsoft.com/office/powerpoint/2010/main" val="163457592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itle 1">
            <a:extLst>
              <a:ext uri="{FF2B5EF4-FFF2-40B4-BE49-F238E27FC236}">
                <a16:creationId xmlns:a16="http://schemas.microsoft.com/office/drawing/2014/main" id="{151A42D0-43AF-4939-8844-7FFAC3E78497}"/>
              </a:ext>
            </a:extLst>
          </p:cNvPr>
          <p:cNvSpPr>
            <a:spLocks noGrp="1"/>
          </p:cNvSpPr>
          <p:nvPr>
            <p:ph type="title"/>
          </p:nvPr>
        </p:nvSpPr>
        <p:spPr>
          <a:xfrm>
            <a:off x="628650" y="250372"/>
            <a:ext cx="7886700" cy="598714"/>
          </a:xfrm>
        </p:spPr>
        <p:txBody>
          <a:bodyPr>
            <a:normAutofit/>
          </a:bodyPr>
          <a:lstStyle/>
          <a:p>
            <a:pPr algn="ctr"/>
            <a:r>
              <a:rPr lang="en-US" sz="2200" dirty="0">
                <a:latin typeface="Berlin Sans FB Demi" pitchFamily="34" charset="0"/>
              </a:rPr>
              <a:t>Examples of Safety Sensitive Positions</a:t>
            </a:r>
          </a:p>
        </p:txBody>
      </p:sp>
      <p:pic>
        <p:nvPicPr>
          <p:cNvPr id="6" name="Picture 4" descr="Related image"/>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934404" y="3509281"/>
            <a:ext cx="3970110" cy="3126463"/>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2">
            <a:extLst>
              <a:ext uri="{FF2B5EF4-FFF2-40B4-BE49-F238E27FC236}">
                <a16:creationId xmlns:a16="http://schemas.microsoft.com/office/drawing/2014/main" id="{052CC88F-307A-4659-9A7E-C3E3FC3AE387}"/>
              </a:ext>
            </a:extLst>
          </p:cNvPr>
          <p:cNvSpPr>
            <a:spLocks noGrp="1"/>
          </p:cNvSpPr>
          <p:nvPr>
            <p:ph idx="1"/>
          </p:nvPr>
        </p:nvSpPr>
        <p:spPr>
          <a:xfrm>
            <a:off x="846364" y="878568"/>
            <a:ext cx="7886700" cy="5761718"/>
          </a:xfrm>
        </p:spPr>
        <p:txBody>
          <a:bodyPr>
            <a:normAutofit/>
          </a:bodyPr>
          <a:lstStyle/>
          <a:p>
            <a:pPr marL="0" indent="0">
              <a:lnSpc>
                <a:spcPct val="100000"/>
              </a:lnSpc>
              <a:spcBef>
                <a:spcPts val="0"/>
              </a:spcBef>
              <a:buNone/>
            </a:pPr>
            <a:r>
              <a:rPr lang="en-US" sz="1600" dirty="0">
                <a:latin typeface="Calibri" pitchFamily="34" charset="0"/>
                <a:cs typeface="Calibri" pitchFamily="34" charset="0"/>
              </a:rPr>
              <a:t>An employer whose business is not regulated by federal guidelines may still have safety sensitive positions to consider when it comes to PA Act 16 and medical marijuana. A prime example would be any employee who operates machinery.</a:t>
            </a:r>
          </a:p>
          <a:p>
            <a:pPr marL="0" indent="0">
              <a:lnSpc>
                <a:spcPct val="100000"/>
              </a:lnSpc>
              <a:spcBef>
                <a:spcPts val="0"/>
              </a:spcBef>
              <a:buNone/>
            </a:pPr>
            <a:endParaRPr lang="en-US" sz="1600" dirty="0">
              <a:latin typeface="Calibri" pitchFamily="34" charset="0"/>
              <a:cs typeface="Calibri" pitchFamily="34" charset="0"/>
            </a:endParaRPr>
          </a:p>
          <a:p>
            <a:pPr marL="0" indent="0">
              <a:lnSpc>
                <a:spcPct val="100000"/>
              </a:lnSpc>
              <a:spcBef>
                <a:spcPts val="0"/>
              </a:spcBef>
              <a:buNone/>
            </a:pPr>
            <a:r>
              <a:rPr lang="en-US" sz="1600" dirty="0">
                <a:latin typeface="Calibri" pitchFamily="34" charset="0"/>
                <a:cs typeface="Calibri" pitchFamily="34" charset="0"/>
              </a:rPr>
              <a:t>Labeling a job as “safety sensitive” should be always be considered when the employees job performance could directly affect the safety and welfare of the employee—or ANY other employee(s).</a:t>
            </a:r>
          </a:p>
          <a:p>
            <a:pPr marL="0" indent="0">
              <a:lnSpc>
                <a:spcPct val="100000"/>
              </a:lnSpc>
              <a:spcBef>
                <a:spcPts val="0"/>
              </a:spcBef>
              <a:buNone/>
            </a:pPr>
            <a:endParaRPr lang="en-US" sz="1600" dirty="0">
              <a:latin typeface="Calibri" pitchFamily="34" charset="0"/>
              <a:cs typeface="Calibri" pitchFamily="34" charset="0"/>
            </a:endParaRPr>
          </a:p>
          <a:p>
            <a:pPr marL="0" indent="0">
              <a:lnSpc>
                <a:spcPct val="100000"/>
              </a:lnSpc>
              <a:spcBef>
                <a:spcPts val="0"/>
              </a:spcBef>
              <a:buNone/>
            </a:pPr>
            <a:r>
              <a:rPr lang="en-US" sz="1600" dirty="0">
                <a:latin typeface="Calibri" pitchFamily="34" charset="0"/>
                <a:cs typeface="Calibri" pitchFamily="34" charset="0"/>
              </a:rPr>
              <a:t>Keep in mind when assigning safety sensitive jobs, The burden of proof falls on the employer to demonstrate that an employee’s inability or impaired ability to preform job duties would result in a direct threat to the employee or others.</a:t>
            </a:r>
          </a:p>
          <a:p>
            <a:pPr marL="0" indent="0">
              <a:lnSpc>
                <a:spcPct val="100000"/>
              </a:lnSpc>
              <a:spcBef>
                <a:spcPts val="0"/>
              </a:spcBef>
              <a:buNone/>
            </a:pPr>
            <a:endParaRPr lang="en-US" sz="1600" dirty="0">
              <a:latin typeface="Calibri" pitchFamily="34" charset="0"/>
              <a:cs typeface="Calibri" pitchFamily="34" charset="0"/>
            </a:endParaRPr>
          </a:p>
          <a:p>
            <a:pPr marL="0" indent="0">
              <a:lnSpc>
                <a:spcPct val="100000"/>
              </a:lnSpc>
              <a:spcBef>
                <a:spcPts val="0"/>
              </a:spcBef>
              <a:buNone/>
            </a:pPr>
            <a:r>
              <a:rPr lang="en-US" sz="1600" dirty="0">
                <a:latin typeface="Calibri" pitchFamily="34" charset="0"/>
                <a:cs typeface="Calibri" pitchFamily="34" charset="0"/>
              </a:rPr>
              <a:t>To learn more about safety sensitive positions and</a:t>
            </a:r>
          </a:p>
          <a:p>
            <a:pPr marL="0" indent="0">
              <a:lnSpc>
                <a:spcPct val="100000"/>
              </a:lnSpc>
              <a:spcBef>
                <a:spcPts val="0"/>
              </a:spcBef>
              <a:buNone/>
            </a:pPr>
            <a:r>
              <a:rPr lang="en-US" sz="1600" dirty="0">
                <a:latin typeface="Calibri" pitchFamily="34" charset="0"/>
                <a:cs typeface="Calibri" pitchFamily="34" charset="0"/>
              </a:rPr>
              <a:t>ensure your job descriptions are on target, visit the</a:t>
            </a:r>
          </a:p>
          <a:p>
            <a:pPr marL="0" indent="0">
              <a:lnSpc>
                <a:spcPct val="100000"/>
              </a:lnSpc>
              <a:spcBef>
                <a:spcPts val="0"/>
              </a:spcBef>
              <a:buNone/>
            </a:pPr>
            <a:r>
              <a:rPr lang="en-US" sz="1600" dirty="0">
                <a:latin typeface="Calibri" pitchFamily="34" charset="0"/>
                <a:cs typeface="Calibri" pitchFamily="34" charset="0"/>
              </a:rPr>
              <a:t>official websites below.</a:t>
            </a:r>
          </a:p>
          <a:p>
            <a:pPr marL="0" indent="0">
              <a:lnSpc>
                <a:spcPct val="100000"/>
              </a:lnSpc>
              <a:spcBef>
                <a:spcPts val="0"/>
              </a:spcBef>
              <a:buNone/>
            </a:pPr>
            <a:endParaRPr lang="en-US" sz="1600" dirty="0">
              <a:latin typeface="Calibri" pitchFamily="34" charset="0"/>
              <a:cs typeface="Calibri" pitchFamily="34" charset="0"/>
            </a:endParaRPr>
          </a:p>
          <a:p>
            <a:pPr marL="0" indent="0">
              <a:lnSpc>
                <a:spcPct val="100000"/>
              </a:lnSpc>
              <a:spcBef>
                <a:spcPts val="0"/>
              </a:spcBef>
              <a:buNone/>
            </a:pPr>
            <a:r>
              <a:rPr lang="en-US" sz="1600" b="1" dirty="0">
                <a:latin typeface="Calibri" pitchFamily="34" charset="0"/>
                <a:cs typeface="Calibri" pitchFamily="34" charset="0"/>
              </a:rPr>
              <a:t>Occupational Safety and Health Administration</a:t>
            </a:r>
          </a:p>
          <a:p>
            <a:pPr marL="0" indent="0">
              <a:lnSpc>
                <a:spcPct val="100000"/>
              </a:lnSpc>
              <a:spcBef>
                <a:spcPts val="0"/>
              </a:spcBef>
              <a:buNone/>
            </a:pPr>
            <a:r>
              <a:rPr lang="en-US" sz="1600" dirty="0">
                <a:latin typeface="Calibri" pitchFamily="34" charset="0"/>
                <a:cs typeface="Calibri" pitchFamily="34" charset="0"/>
              </a:rPr>
              <a:t>https://www.osha.gov/</a:t>
            </a:r>
          </a:p>
          <a:p>
            <a:pPr marL="0" indent="0">
              <a:lnSpc>
                <a:spcPct val="100000"/>
              </a:lnSpc>
              <a:spcBef>
                <a:spcPts val="0"/>
              </a:spcBef>
              <a:buNone/>
            </a:pPr>
            <a:endParaRPr lang="en-US" sz="1600" b="1" dirty="0">
              <a:latin typeface="Calibri" pitchFamily="34" charset="0"/>
              <a:cs typeface="Calibri" pitchFamily="34" charset="0"/>
            </a:endParaRPr>
          </a:p>
          <a:p>
            <a:pPr marL="0" indent="0">
              <a:lnSpc>
                <a:spcPct val="100000"/>
              </a:lnSpc>
              <a:spcBef>
                <a:spcPts val="0"/>
              </a:spcBef>
              <a:buNone/>
            </a:pPr>
            <a:r>
              <a:rPr lang="en-US" sz="1600" b="1" dirty="0">
                <a:latin typeface="Calibri" pitchFamily="34" charset="0"/>
                <a:cs typeface="Calibri" pitchFamily="34" charset="0"/>
              </a:rPr>
              <a:t>Substance Abuse and Mental Health Services Administration</a:t>
            </a:r>
            <a:endParaRPr lang="en-US" sz="1600" dirty="0">
              <a:latin typeface="Calibri" pitchFamily="34" charset="0"/>
              <a:cs typeface="Calibri" pitchFamily="34" charset="0"/>
            </a:endParaRPr>
          </a:p>
          <a:p>
            <a:pPr marL="0" indent="0">
              <a:lnSpc>
                <a:spcPct val="100000"/>
              </a:lnSpc>
              <a:spcBef>
                <a:spcPts val="0"/>
              </a:spcBef>
              <a:buNone/>
            </a:pPr>
            <a:r>
              <a:rPr lang="en-US" sz="1600" dirty="0">
                <a:latin typeface="Calibri" pitchFamily="34" charset="0"/>
                <a:cs typeface="Calibri" pitchFamily="34" charset="0"/>
              </a:rPr>
              <a:t>https://www.samhsa.gov/workplace/legal/federal-laws/</a:t>
            </a:r>
          </a:p>
          <a:p>
            <a:pPr marL="0" indent="0">
              <a:lnSpc>
                <a:spcPct val="100000"/>
              </a:lnSpc>
              <a:spcBef>
                <a:spcPts val="0"/>
              </a:spcBef>
              <a:buNone/>
            </a:pPr>
            <a:r>
              <a:rPr lang="en-US" sz="1600" dirty="0">
                <a:latin typeface="Calibri" pitchFamily="34" charset="0"/>
                <a:cs typeface="Calibri" pitchFamily="34" charset="0"/>
              </a:rPr>
              <a:t>safety-security-sensitive</a:t>
            </a:r>
            <a:endParaRPr lang="en-US" sz="1600" dirty="0"/>
          </a:p>
        </p:txBody>
      </p:sp>
      <p:pic>
        <p:nvPicPr>
          <p:cNvPr id="8" name="Picture 6" descr="Image result for Occupational Safety and Health Administration"/>
          <p:cNvPicPr>
            <a:picLocks noChangeAspect="1" noChangeArrowheads="1"/>
          </p:cNvPicPr>
          <p:nvPr/>
        </p:nvPicPr>
        <p:blipFill>
          <a:blip r:embed="rId4" cstate="email">
            <a:extLst>
              <a:ext uri="{BEBA8EAE-BF5A-486C-A8C5-ECC9F3942E4B}">
                <a14:imgProps xmlns:a14="http://schemas.microsoft.com/office/drawing/2010/main">
                  <a14:imgLayer r:embed="rId5">
                    <a14:imgEffect>
                      <a14:backgroundRemoval t="0" b="100000" l="0" r="100000"/>
                    </a14:imgEffect>
                  </a14:imgLayer>
                </a14:imgProps>
              </a:ext>
              <a:ext uri="{28A0092B-C50C-407E-A947-70E740481C1C}">
                <a14:useLocalDpi xmlns:a14="http://schemas.microsoft.com/office/drawing/2010/main"/>
              </a:ext>
            </a:extLst>
          </a:blip>
          <a:srcRect/>
          <a:stretch>
            <a:fillRect/>
          </a:stretch>
        </p:blipFill>
        <p:spPr bwMode="auto">
          <a:xfrm>
            <a:off x="229054" y="838200"/>
            <a:ext cx="652690" cy="40165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Image result for Occupational Safety and Health Administration"/>
          <p:cNvPicPr>
            <a:picLocks noChangeAspect="1" noChangeArrowheads="1"/>
          </p:cNvPicPr>
          <p:nvPr/>
        </p:nvPicPr>
        <p:blipFill>
          <a:blip r:embed="rId4" cstate="email">
            <a:extLst>
              <a:ext uri="{BEBA8EAE-BF5A-486C-A8C5-ECC9F3942E4B}">
                <a14:imgProps xmlns:a14="http://schemas.microsoft.com/office/drawing/2010/main">
                  <a14:imgLayer r:embed="rId5">
                    <a14:imgEffect>
                      <a14:backgroundRemoval t="0" b="100000" l="0" r="100000"/>
                    </a14:imgEffect>
                  </a14:imgLayer>
                </a14:imgProps>
              </a:ext>
              <a:ext uri="{28A0092B-C50C-407E-A947-70E740481C1C}">
                <a14:useLocalDpi xmlns:a14="http://schemas.microsoft.com/office/drawing/2010/main"/>
              </a:ext>
            </a:extLst>
          </a:blip>
          <a:srcRect/>
          <a:stretch>
            <a:fillRect/>
          </a:stretch>
        </p:blipFill>
        <p:spPr bwMode="auto">
          <a:xfrm>
            <a:off x="218168" y="1817914"/>
            <a:ext cx="652690" cy="40165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Image result for Occupational Safety and Health Administration"/>
          <p:cNvPicPr>
            <a:picLocks noChangeAspect="1" noChangeArrowheads="1"/>
          </p:cNvPicPr>
          <p:nvPr/>
        </p:nvPicPr>
        <p:blipFill>
          <a:blip r:embed="rId4" cstate="email">
            <a:extLst>
              <a:ext uri="{BEBA8EAE-BF5A-486C-A8C5-ECC9F3942E4B}">
                <a14:imgProps xmlns:a14="http://schemas.microsoft.com/office/drawing/2010/main">
                  <a14:imgLayer r:embed="rId5">
                    <a14:imgEffect>
                      <a14:backgroundRemoval t="0" b="100000" l="0" r="100000"/>
                    </a14:imgEffect>
                  </a14:imgLayer>
                </a14:imgProps>
              </a:ext>
              <a:ext uri="{28A0092B-C50C-407E-A947-70E740481C1C}">
                <a14:useLocalDpi xmlns:a14="http://schemas.microsoft.com/office/drawing/2010/main"/>
              </a:ext>
            </a:extLst>
          </a:blip>
          <a:srcRect/>
          <a:stretch>
            <a:fillRect/>
          </a:stretch>
        </p:blipFill>
        <p:spPr bwMode="auto">
          <a:xfrm>
            <a:off x="196397" y="2786743"/>
            <a:ext cx="652690" cy="40165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6" descr="Image result for Occupational Safety and Health Administration"/>
          <p:cNvPicPr>
            <a:picLocks noChangeAspect="1" noChangeArrowheads="1"/>
          </p:cNvPicPr>
          <p:nvPr/>
        </p:nvPicPr>
        <p:blipFill>
          <a:blip r:embed="rId4" cstate="email">
            <a:extLst>
              <a:ext uri="{BEBA8EAE-BF5A-486C-A8C5-ECC9F3942E4B}">
                <a14:imgProps xmlns:a14="http://schemas.microsoft.com/office/drawing/2010/main">
                  <a14:imgLayer r:embed="rId5">
                    <a14:imgEffect>
                      <a14:backgroundRemoval t="0" b="100000" l="0" r="100000"/>
                    </a14:imgEffect>
                  </a14:imgLayer>
                </a14:imgProps>
              </a:ext>
              <a:ext uri="{28A0092B-C50C-407E-A947-70E740481C1C}">
                <a14:useLocalDpi xmlns:a14="http://schemas.microsoft.com/office/drawing/2010/main"/>
              </a:ext>
            </a:extLst>
          </a:blip>
          <a:srcRect/>
          <a:stretch>
            <a:fillRect/>
          </a:stretch>
        </p:blipFill>
        <p:spPr bwMode="auto">
          <a:xfrm>
            <a:off x="174627" y="3777342"/>
            <a:ext cx="652690" cy="40165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6" descr="Image result for Occupational Safety and Health Administration"/>
          <p:cNvPicPr>
            <a:picLocks noChangeAspect="1" noChangeArrowheads="1"/>
          </p:cNvPicPr>
          <p:nvPr/>
        </p:nvPicPr>
        <p:blipFill>
          <a:blip r:embed="rId4" cstate="email">
            <a:extLst>
              <a:ext uri="{BEBA8EAE-BF5A-486C-A8C5-ECC9F3942E4B}">
                <a14:imgProps xmlns:a14="http://schemas.microsoft.com/office/drawing/2010/main">
                  <a14:imgLayer r:embed="rId5">
                    <a14:imgEffect>
                      <a14:backgroundRemoval t="0" b="100000" l="0" r="100000"/>
                    </a14:imgEffect>
                  </a14:imgLayer>
                </a14:imgProps>
              </a:ext>
              <a:ext uri="{28A0092B-C50C-407E-A947-70E740481C1C}">
                <a14:useLocalDpi xmlns:a14="http://schemas.microsoft.com/office/drawing/2010/main"/>
              </a:ext>
            </a:extLst>
          </a:blip>
          <a:srcRect/>
          <a:stretch>
            <a:fillRect/>
          </a:stretch>
        </p:blipFill>
        <p:spPr bwMode="auto">
          <a:xfrm>
            <a:off x="174625" y="4735286"/>
            <a:ext cx="652690" cy="401656"/>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6" descr="Image result for Occupational Safety and Health Administration"/>
          <p:cNvPicPr>
            <a:picLocks noChangeAspect="1" noChangeArrowheads="1"/>
          </p:cNvPicPr>
          <p:nvPr/>
        </p:nvPicPr>
        <p:blipFill>
          <a:blip r:embed="rId4" cstate="email">
            <a:extLst>
              <a:ext uri="{BEBA8EAE-BF5A-486C-A8C5-ECC9F3942E4B}">
                <a14:imgProps xmlns:a14="http://schemas.microsoft.com/office/drawing/2010/main">
                  <a14:imgLayer r:embed="rId5">
                    <a14:imgEffect>
                      <a14:backgroundRemoval t="0" b="100000" l="0" r="100000"/>
                    </a14:imgEffect>
                  </a14:imgLayer>
                </a14:imgProps>
              </a:ext>
              <a:ext uri="{28A0092B-C50C-407E-A947-70E740481C1C}">
                <a14:useLocalDpi xmlns:a14="http://schemas.microsoft.com/office/drawing/2010/main"/>
              </a:ext>
            </a:extLst>
          </a:blip>
          <a:srcRect/>
          <a:stretch>
            <a:fillRect/>
          </a:stretch>
        </p:blipFill>
        <p:spPr bwMode="auto">
          <a:xfrm>
            <a:off x="174626" y="5486399"/>
            <a:ext cx="652690" cy="401656"/>
          </a:xfrm>
          <a:prstGeom prst="rect">
            <a:avLst/>
          </a:prstGeom>
          <a:noFill/>
          <a:extLst>
            <a:ext uri="{909E8E84-426E-40DD-AFC4-6F175D3DCCD1}">
              <a14:hiddenFill xmlns:a14="http://schemas.microsoft.com/office/drawing/2010/main">
                <a:solidFill>
                  <a:srgbClr val="FFFFFF"/>
                </a:solidFill>
              </a14:hiddenFill>
            </a:ext>
          </a:extLst>
        </p:spPr>
      </p:pic>
      <p:sp>
        <p:nvSpPr>
          <p:cNvPr id="14" name="Slide Number Placeholder 7"/>
          <p:cNvSpPr>
            <a:spLocks noGrp="1"/>
          </p:cNvSpPr>
          <p:nvPr/>
        </p:nvSpPr>
        <p:spPr>
          <a:xfrm>
            <a:off x="8481604" y="6299005"/>
            <a:ext cx="502920" cy="502920"/>
          </a:xfrm>
          <a:prstGeom prst="ellipse">
            <a:avLst/>
          </a:prstGeom>
          <a:noFill/>
          <a:ln w="19050">
            <a:noFill/>
          </a:ln>
        </p:spPr>
        <p:txBody>
          <a:bodyPr vert="horz" lIns="9144" tIns="9144" rIns="9144" bIns="9144" rtlCol="0" anchor="ctr">
            <a:normAutofit/>
          </a:bodyPr>
          <a:lstStyle>
            <a:defPPr>
              <a:defRPr lang="en-US"/>
            </a:defPPr>
            <a:lvl1pPr marL="0" algn="ctr" defTabSz="914400" rtl="0" eaLnBrk="1" latinLnBrk="0" hangingPunct="1">
              <a:defRPr sz="165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400"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
        <p:nvSpPr>
          <p:cNvPr id="2" name="Footer Placeholder 1">
            <a:extLst>
              <a:ext uri="{FF2B5EF4-FFF2-40B4-BE49-F238E27FC236}">
                <a16:creationId xmlns:a16="http://schemas.microsoft.com/office/drawing/2014/main" id="{2E5CB1E8-4FE1-4DFC-BF7E-C3A2656C6E33}"/>
              </a:ext>
            </a:extLst>
          </p:cNvPr>
          <p:cNvSpPr>
            <a:spLocks noGrp="1"/>
          </p:cNvSpPr>
          <p:nvPr>
            <p:ph type="ftr" sz="quarter" idx="11"/>
          </p:nvPr>
        </p:nvSpPr>
        <p:spPr/>
        <p:txBody>
          <a:bodyPr/>
          <a:lstStyle/>
          <a:p>
            <a:pPr>
              <a:defRPr/>
            </a:pPr>
            <a:r>
              <a:rPr lang="en-US"/>
              <a:t>PPT-162-05</a:t>
            </a:r>
            <a:endParaRPr lang="en-US" dirty="0"/>
          </a:p>
        </p:txBody>
      </p:sp>
      <p:sp>
        <p:nvSpPr>
          <p:cNvPr id="3" name="Slide Number Placeholder 2">
            <a:extLst>
              <a:ext uri="{FF2B5EF4-FFF2-40B4-BE49-F238E27FC236}">
                <a16:creationId xmlns:a16="http://schemas.microsoft.com/office/drawing/2014/main" id="{EDB8D112-15F7-4C3E-BD69-589BCB59BD84}"/>
              </a:ext>
            </a:extLst>
          </p:cNvPr>
          <p:cNvSpPr>
            <a:spLocks noGrp="1"/>
          </p:cNvSpPr>
          <p:nvPr>
            <p:ph type="sldNum" sz="quarter" idx="12"/>
          </p:nvPr>
        </p:nvSpPr>
        <p:spPr/>
        <p:txBody>
          <a:bodyPr/>
          <a:lstStyle/>
          <a:p>
            <a:pPr>
              <a:defRPr/>
            </a:pPr>
            <a:fld id="{FE122AA6-D333-4DE2-984A-5C69A963584C}" type="slidenum">
              <a:rPr lang="en-US" smtClean="0"/>
              <a:pPr>
                <a:defRPr/>
              </a:pPr>
              <a:t>34</a:t>
            </a:fld>
            <a:endParaRPr lang="en-US" dirty="0"/>
          </a:p>
        </p:txBody>
      </p:sp>
    </p:spTree>
    <p:extLst>
      <p:ext uri="{BB962C8B-B14F-4D97-AF65-F5344CB8AC3E}">
        <p14:creationId xmlns:p14="http://schemas.microsoft.com/office/powerpoint/2010/main" val="360477911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a:solidFill>
                  <a:schemeClr val="bg1"/>
                </a:solidFill>
                <a:latin typeface="Verdana" pitchFamily="34" charset="0"/>
              </a:rPr>
              <a:t>Employers Need to Know…</a:t>
            </a:r>
          </a:p>
        </p:txBody>
      </p:sp>
      <p:sp>
        <p:nvSpPr>
          <p:cNvPr id="4099" name="Subtitle 2"/>
          <p:cNvSpPr>
            <a:spLocks noGrp="1"/>
          </p:cNvSpPr>
          <p:nvPr>
            <p:ph type="subTitle" idx="1"/>
          </p:nvPr>
        </p:nvSpPr>
        <p:spPr>
          <a:xfrm>
            <a:off x="762000" y="1371600"/>
            <a:ext cx="7924800" cy="4648200"/>
          </a:xfrm>
        </p:spPr>
        <p:txBody>
          <a:bodyPr/>
          <a:lstStyle/>
          <a:p>
            <a:pPr marL="342900" indent="-342900" algn="l">
              <a:buFont typeface="Wingdings" panose="05000000000000000000" pitchFamily="2" charset="2"/>
              <a:buChar char="§"/>
            </a:pPr>
            <a:r>
              <a:rPr lang="en-US" dirty="0">
                <a:solidFill>
                  <a:schemeClr val="tx1"/>
                </a:solidFill>
              </a:rPr>
              <a:t>Employees with a MM card should be treated like any other employee with prescription medication that could affect their ability to carry out their duties of employment.</a:t>
            </a:r>
          </a:p>
          <a:p>
            <a:pPr algn="l"/>
            <a:endParaRPr lang="en-US" dirty="0">
              <a:solidFill>
                <a:schemeClr val="tx1"/>
              </a:solidFill>
            </a:endParaRPr>
          </a:p>
          <a:p>
            <a:pPr marL="342900" indent="-342900" algn="l">
              <a:buFont typeface="Wingdings" panose="05000000000000000000" pitchFamily="2" charset="2"/>
              <a:buChar char="§"/>
            </a:pPr>
            <a:r>
              <a:rPr lang="en-US" dirty="0">
                <a:solidFill>
                  <a:schemeClr val="tx1"/>
                </a:solidFill>
              </a:rPr>
              <a:t>The regular principles around duty to accommodate apply.</a:t>
            </a:r>
          </a:p>
          <a:p>
            <a:pPr algn="just"/>
            <a:endParaRPr lang="en-US" dirty="0">
              <a:solidFill>
                <a:schemeClr val="tx1"/>
              </a:solidFill>
            </a:endParaRPr>
          </a:p>
          <a:p>
            <a:pPr marL="342900" indent="-342900" algn="l">
              <a:buFont typeface="Wingdings" panose="05000000000000000000" pitchFamily="2" charset="2"/>
              <a:buChar char="§"/>
            </a:pPr>
            <a:r>
              <a:rPr lang="en-US" dirty="0">
                <a:solidFill>
                  <a:schemeClr val="tx1"/>
                </a:solidFill>
              </a:rPr>
              <a:t>Accommodation does not mean allowing an employee to carry out his or her duties while impaired. </a:t>
            </a:r>
          </a:p>
          <a:p>
            <a:pPr algn="l" eaLnBrk="1" hangingPunct="1"/>
            <a:endParaRPr lang="en-US" dirty="0">
              <a:solidFill>
                <a:schemeClr val="tx1"/>
              </a:solidFill>
            </a:endParaRP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35</a:t>
            </a:fld>
            <a:endParaRPr lang="en-US" sz="1400" dirty="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a:solidFill>
                  <a:schemeClr val="bg1"/>
                </a:solidFill>
                <a:latin typeface="Verdana" pitchFamily="34" charset="0"/>
              </a:rPr>
              <a:t>PPT-162-05</a:t>
            </a:r>
            <a:endParaRPr lang="en-US" sz="1400" dirty="0">
              <a:solidFill>
                <a:schemeClr val="bg1"/>
              </a:solidFill>
              <a:latin typeface="Verdana" pitchFamily="34" charset="0"/>
            </a:endParaRPr>
          </a:p>
        </p:txBody>
      </p:sp>
    </p:spTree>
    <p:extLst>
      <p:ext uri="{BB962C8B-B14F-4D97-AF65-F5344CB8AC3E}">
        <p14:creationId xmlns:p14="http://schemas.microsoft.com/office/powerpoint/2010/main" val="243838001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a:solidFill>
                  <a:schemeClr val="bg1"/>
                </a:solidFill>
                <a:latin typeface="Verdana" pitchFamily="34" charset="0"/>
              </a:rPr>
              <a:t>Employers Need to Know…</a:t>
            </a:r>
          </a:p>
        </p:txBody>
      </p:sp>
      <p:sp>
        <p:nvSpPr>
          <p:cNvPr id="4099" name="Subtitle 2"/>
          <p:cNvSpPr>
            <a:spLocks noGrp="1"/>
          </p:cNvSpPr>
          <p:nvPr>
            <p:ph type="subTitle" idx="1"/>
          </p:nvPr>
        </p:nvSpPr>
        <p:spPr>
          <a:xfrm>
            <a:off x="782472" y="1345394"/>
            <a:ext cx="7924800" cy="4648200"/>
          </a:xfrm>
        </p:spPr>
        <p:txBody>
          <a:bodyPr/>
          <a:lstStyle/>
          <a:p>
            <a:pPr marL="342900" indent="-342900" algn="l">
              <a:buFont typeface="Wingdings" panose="05000000000000000000" pitchFamily="2" charset="2"/>
              <a:buChar char="§"/>
            </a:pPr>
            <a:r>
              <a:rPr lang="en-US" dirty="0">
                <a:solidFill>
                  <a:schemeClr val="tx1"/>
                </a:solidFill>
              </a:rPr>
              <a:t>An employer must carry out its health and safety due diligence at the same time it accommodates an employee. </a:t>
            </a:r>
          </a:p>
          <a:p>
            <a:pPr marL="342900" indent="-342900" algn="just">
              <a:buFont typeface="Wingdings" panose="05000000000000000000" pitchFamily="2" charset="2"/>
              <a:buChar char="§"/>
            </a:pPr>
            <a:endParaRPr lang="en-US" dirty="0">
              <a:solidFill>
                <a:schemeClr val="tx1"/>
              </a:solidFill>
            </a:endParaRPr>
          </a:p>
          <a:p>
            <a:pPr marL="342900" indent="-342900" algn="l">
              <a:buFont typeface="Wingdings" panose="05000000000000000000" pitchFamily="2" charset="2"/>
              <a:buChar char="§"/>
            </a:pPr>
            <a:r>
              <a:rPr lang="en-US" dirty="0">
                <a:solidFill>
                  <a:schemeClr val="tx1"/>
                </a:solidFill>
              </a:rPr>
              <a:t>Safety-sensitive positions, may mean reassigning an employee to a non-safety-sensitive position.</a:t>
            </a:r>
          </a:p>
          <a:p>
            <a:pPr algn="just"/>
            <a:r>
              <a:rPr lang="en-US" dirty="0">
                <a:solidFill>
                  <a:schemeClr val="tx1"/>
                </a:solidFill>
              </a:rPr>
              <a:t> </a:t>
            </a:r>
          </a:p>
          <a:p>
            <a:pPr marL="342900" indent="-342900" algn="l">
              <a:buFont typeface="Wingdings" panose="05000000000000000000" pitchFamily="2" charset="2"/>
              <a:buChar char="§"/>
            </a:pPr>
            <a:r>
              <a:rPr lang="en-US" dirty="0">
                <a:solidFill>
                  <a:schemeClr val="tx1"/>
                </a:solidFill>
              </a:rPr>
              <a:t>Employers can set limits if the employee says they need to smoke on the job, such as where and when they can smoke.</a:t>
            </a:r>
          </a:p>
          <a:p>
            <a:pPr algn="l"/>
            <a:r>
              <a:rPr lang="en-US" dirty="0"/>
              <a:t> </a:t>
            </a:r>
          </a:p>
          <a:p>
            <a:pPr algn="l" eaLnBrk="1" hangingPunct="1"/>
            <a:endParaRPr lang="en-US" dirty="0">
              <a:solidFill>
                <a:schemeClr val="tx1"/>
              </a:solidFill>
            </a:endParaRP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36</a:t>
            </a:fld>
            <a:endParaRPr lang="en-US" sz="1400" dirty="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a:solidFill>
                  <a:schemeClr val="bg1"/>
                </a:solidFill>
                <a:latin typeface="Verdana" pitchFamily="34" charset="0"/>
              </a:rPr>
              <a:t>PPT-162-05</a:t>
            </a:r>
            <a:endParaRPr lang="en-US" sz="1400" dirty="0">
              <a:solidFill>
                <a:schemeClr val="bg1"/>
              </a:solidFill>
              <a:latin typeface="Verdana" pitchFamily="34" charset="0"/>
            </a:endParaRPr>
          </a:p>
        </p:txBody>
      </p:sp>
    </p:spTree>
    <p:extLst>
      <p:ext uri="{BB962C8B-B14F-4D97-AF65-F5344CB8AC3E}">
        <p14:creationId xmlns:p14="http://schemas.microsoft.com/office/powerpoint/2010/main" val="193254190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a:solidFill>
                  <a:schemeClr val="bg1"/>
                </a:solidFill>
                <a:latin typeface="Verdana" pitchFamily="34" charset="0"/>
              </a:rPr>
              <a:t>Employer Proactive Actions</a:t>
            </a:r>
          </a:p>
        </p:txBody>
      </p:sp>
      <p:sp>
        <p:nvSpPr>
          <p:cNvPr id="4099" name="Subtitle 2"/>
          <p:cNvSpPr>
            <a:spLocks noGrp="1"/>
          </p:cNvSpPr>
          <p:nvPr>
            <p:ph type="subTitle" idx="1"/>
          </p:nvPr>
        </p:nvSpPr>
        <p:spPr>
          <a:xfrm>
            <a:off x="304800" y="1066800"/>
            <a:ext cx="5715000" cy="5181600"/>
          </a:xfrm>
        </p:spPr>
        <p:txBody>
          <a:bodyPr/>
          <a:lstStyle/>
          <a:p>
            <a:pPr marL="342900" indent="-342900" algn="l">
              <a:buFont typeface="Wingdings" panose="05000000000000000000" pitchFamily="2" charset="2"/>
              <a:buChar char="§"/>
            </a:pPr>
            <a:r>
              <a:rPr lang="en-US" dirty="0">
                <a:solidFill>
                  <a:schemeClr val="tx1"/>
                </a:solidFill>
              </a:rPr>
              <a:t>Re-examine workplace drug and alcohol policies. Focus on prescription and non-prescription medication segments.</a:t>
            </a:r>
          </a:p>
          <a:p>
            <a:pPr algn="l"/>
            <a:endParaRPr lang="en-US" dirty="0">
              <a:solidFill>
                <a:schemeClr val="tx1"/>
              </a:solidFill>
            </a:endParaRPr>
          </a:p>
          <a:p>
            <a:pPr marL="342900" indent="-342900" algn="l">
              <a:buFont typeface="Wingdings" panose="05000000000000000000" pitchFamily="2" charset="2"/>
              <a:buChar char="§"/>
            </a:pPr>
            <a:r>
              <a:rPr lang="en-US" dirty="0">
                <a:solidFill>
                  <a:schemeClr val="tx1"/>
                </a:solidFill>
              </a:rPr>
              <a:t>Require an employee drug prescription disclosure, which may impair their safe work performance.   </a:t>
            </a:r>
          </a:p>
          <a:p>
            <a:pPr marL="342900" indent="-342900" algn="l">
              <a:buFont typeface="Wingdings" panose="05000000000000000000" pitchFamily="2" charset="2"/>
              <a:buChar char="§"/>
            </a:pPr>
            <a:endParaRPr lang="en-US" dirty="0">
              <a:solidFill>
                <a:schemeClr val="tx1"/>
              </a:solidFill>
            </a:endParaRPr>
          </a:p>
          <a:p>
            <a:pPr marL="342900" indent="-342900" algn="l">
              <a:buFont typeface="Wingdings" panose="05000000000000000000" pitchFamily="2" charset="2"/>
              <a:buChar char="§"/>
            </a:pPr>
            <a:r>
              <a:rPr lang="en-US" dirty="0">
                <a:solidFill>
                  <a:schemeClr val="tx1"/>
                </a:solidFill>
              </a:rPr>
              <a:t>Prohibit employee in a safety-sensitive position from working while impaired.</a:t>
            </a:r>
          </a:p>
          <a:p>
            <a:pPr algn="l"/>
            <a:endParaRPr lang="en-US" dirty="0"/>
          </a:p>
          <a:p>
            <a:pPr algn="l" eaLnBrk="1" hangingPunct="1"/>
            <a:endParaRPr lang="en-US" dirty="0">
              <a:solidFill>
                <a:schemeClr val="tx1"/>
              </a:solidFill>
            </a:endParaRP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37</a:t>
            </a:fld>
            <a:endParaRPr lang="en-US" sz="1400" dirty="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a:solidFill>
                  <a:schemeClr val="bg1"/>
                </a:solidFill>
                <a:latin typeface="Verdana" pitchFamily="34" charset="0"/>
              </a:rPr>
              <a:t>PPT-162-05</a:t>
            </a:r>
            <a:endParaRPr lang="en-US" sz="1400" dirty="0">
              <a:solidFill>
                <a:schemeClr val="bg1"/>
              </a:solidFill>
              <a:latin typeface="Verdana" pitchFamily="34" charset="0"/>
            </a:endParaRPr>
          </a:p>
        </p:txBody>
      </p:sp>
      <p:pic>
        <p:nvPicPr>
          <p:cNvPr id="23554" name="Picture 2" descr="C:\Users\stlane\Pictures\x med marijuana\rinj.com.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6172200" y="1447800"/>
            <a:ext cx="2721935" cy="1903227"/>
          </a:xfrm>
          <a:prstGeom prst="rect">
            <a:avLst/>
          </a:prstGeom>
          <a:noFill/>
          <a:extLst>
            <a:ext uri="{909E8E84-426E-40DD-AFC4-6F175D3DCCD1}">
              <a14:hiddenFill xmlns:a14="http://schemas.microsoft.com/office/drawing/2010/main">
                <a:solidFill>
                  <a:srgbClr val="FFFFFF"/>
                </a:solidFill>
              </a14:hiddenFill>
            </a:ext>
          </a:extLst>
        </p:spPr>
      </p:pic>
      <p:pic>
        <p:nvPicPr>
          <p:cNvPr id="23555" name="Picture 3" descr="C:\Users\stlane\Pictures\x med marijuana\blog.airgeorgian.ca.jpg"/>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6172200" y="3818086"/>
            <a:ext cx="2636876" cy="20293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624757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a:solidFill>
                  <a:schemeClr val="bg1"/>
                </a:solidFill>
                <a:latin typeface="Verdana" pitchFamily="34" charset="0"/>
              </a:rPr>
              <a:t>Employer Proactive Actions</a:t>
            </a:r>
          </a:p>
        </p:txBody>
      </p:sp>
      <p:sp>
        <p:nvSpPr>
          <p:cNvPr id="4099" name="Subtitle 2"/>
          <p:cNvSpPr>
            <a:spLocks noGrp="1"/>
          </p:cNvSpPr>
          <p:nvPr>
            <p:ph type="subTitle" idx="1"/>
          </p:nvPr>
        </p:nvSpPr>
        <p:spPr>
          <a:xfrm>
            <a:off x="609600" y="1295400"/>
            <a:ext cx="7924800" cy="4800600"/>
          </a:xfrm>
        </p:spPr>
        <p:txBody>
          <a:bodyPr/>
          <a:lstStyle/>
          <a:p>
            <a:pPr marL="342900" indent="-342900" algn="l">
              <a:buFont typeface="Wingdings" panose="05000000000000000000" pitchFamily="2" charset="2"/>
              <a:buChar char="§"/>
            </a:pPr>
            <a:r>
              <a:rPr lang="en-US" dirty="0">
                <a:solidFill>
                  <a:schemeClr val="tx1"/>
                </a:solidFill>
              </a:rPr>
              <a:t>Set a process for obtaining additional medical information to facilitate accommodation.</a:t>
            </a:r>
          </a:p>
          <a:p>
            <a:pPr algn="l"/>
            <a:endParaRPr lang="en-US" dirty="0">
              <a:solidFill>
                <a:schemeClr val="tx1"/>
              </a:solidFill>
            </a:endParaRPr>
          </a:p>
          <a:p>
            <a:pPr marL="342900" indent="-342900" algn="l">
              <a:buFont typeface="Wingdings" panose="05000000000000000000" pitchFamily="2" charset="2"/>
              <a:buChar char="§"/>
            </a:pPr>
            <a:r>
              <a:rPr lang="en-US" dirty="0">
                <a:solidFill>
                  <a:schemeClr val="tx1"/>
                </a:solidFill>
              </a:rPr>
              <a:t>Those involved in the accommodation process:</a:t>
            </a:r>
          </a:p>
          <a:p>
            <a:pPr algn="l"/>
            <a:endParaRPr lang="en-US" sz="1400" dirty="0">
              <a:solidFill>
                <a:schemeClr val="tx1"/>
              </a:solidFill>
            </a:endParaRPr>
          </a:p>
          <a:p>
            <a:pPr algn="l"/>
            <a:r>
              <a:rPr lang="en-US" dirty="0">
                <a:solidFill>
                  <a:schemeClr val="tx1"/>
                </a:solidFill>
              </a:rPr>
              <a:t>   -  Employer</a:t>
            </a:r>
          </a:p>
          <a:p>
            <a:pPr marL="342900" indent="-342900" algn="l">
              <a:buFont typeface="Courier New" panose="02070309020205020404" pitchFamily="49" charset="0"/>
              <a:buChar char="o"/>
            </a:pPr>
            <a:endParaRPr lang="en-US" dirty="0">
              <a:solidFill>
                <a:schemeClr val="tx1"/>
              </a:solidFill>
            </a:endParaRPr>
          </a:p>
          <a:p>
            <a:pPr algn="l"/>
            <a:r>
              <a:rPr lang="en-US" dirty="0">
                <a:solidFill>
                  <a:schemeClr val="tx1"/>
                </a:solidFill>
              </a:rPr>
              <a:t>   -  Employee </a:t>
            </a:r>
          </a:p>
          <a:p>
            <a:pPr marL="342900" indent="-342900" algn="l">
              <a:buFont typeface="Courier New" panose="02070309020205020404" pitchFamily="49" charset="0"/>
              <a:buChar char="o"/>
            </a:pPr>
            <a:endParaRPr lang="en-US" dirty="0">
              <a:solidFill>
                <a:schemeClr val="tx1"/>
              </a:solidFill>
            </a:endParaRPr>
          </a:p>
          <a:p>
            <a:pPr algn="l"/>
            <a:r>
              <a:rPr lang="en-US" dirty="0">
                <a:solidFill>
                  <a:schemeClr val="tx1"/>
                </a:solidFill>
              </a:rPr>
              <a:t>   -  Union</a:t>
            </a:r>
          </a:p>
          <a:p>
            <a:pPr algn="l" eaLnBrk="1" hangingPunct="1"/>
            <a:endParaRPr lang="en-US" dirty="0">
              <a:solidFill>
                <a:schemeClr val="tx1"/>
              </a:solidFill>
            </a:endParaRP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38</a:t>
            </a:fld>
            <a:endParaRPr lang="en-US" sz="1400" dirty="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a:solidFill>
                  <a:schemeClr val="bg1"/>
                </a:solidFill>
                <a:latin typeface="Verdana" pitchFamily="34" charset="0"/>
              </a:rPr>
              <a:t>PPT-162-05</a:t>
            </a:r>
            <a:endParaRPr lang="en-US" sz="1400" dirty="0">
              <a:solidFill>
                <a:schemeClr val="bg1"/>
              </a:solidFill>
              <a:latin typeface="Verdana" pitchFamily="34" charset="0"/>
            </a:endParaRPr>
          </a:p>
        </p:txBody>
      </p:sp>
      <p:pic>
        <p:nvPicPr>
          <p:cNvPr id="2" name="Picture 2" descr="C:\Users\stlane\Pictures\x med marijuana\alliantcreditunion.org.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319516" y="3352800"/>
            <a:ext cx="4038600" cy="26945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47804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600" dirty="0">
                <a:solidFill>
                  <a:schemeClr val="bg1"/>
                </a:solidFill>
                <a:latin typeface="Verdana" pitchFamily="34" charset="0"/>
              </a:rPr>
              <a:t>Company Drug/Alcohol Policy</a:t>
            </a:r>
          </a:p>
        </p:txBody>
      </p:sp>
      <p:sp>
        <p:nvSpPr>
          <p:cNvPr id="4099" name="Subtitle 2"/>
          <p:cNvSpPr>
            <a:spLocks noGrp="1"/>
          </p:cNvSpPr>
          <p:nvPr>
            <p:ph type="subTitle" idx="1"/>
          </p:nvPr>
        </p:nvSpPr>
        <p:spPr>
          <a:xfrm>
            <a:off x="304800" y="1066800"/>
            <a:ext cx="5638800" cy="5181600"/>
          </a:xfrm>
        </p:spPr>
        <p:txBody>
          <a:bodyPr/>
          <a:lstStyle/>
          <a:p>
            <a:pPr marL="342900" indent="-342900" algn="l">
              <a:buFont typeface="Wingdings" panose="05000000000000000000" pitchFamily="2" charset="2"/>
              <a:buChar char="§"/>
            </a:pPr>
            <a:r>
              <a:rPr lang="en-US" dirty="0">
                <a:solidFill>
                  <a:schemeClr val="tx1"/>
                </a:solidFill>
              </a:rPr>
              <a:t>Identify restrictions on use of medical marijuana in the workplace (e.g., where and when).</a:t>
            </a:r>
          </a:p>
          <a:p>
            <a:pPr algn="l"/>
            <a:endParaRPr lang="en-US" dirty="0">
              <a:solidFill>
                <a:schemeClr val="tx1"/>
              </a:solidFill>
            </a:endParaRPr>
          </a:p>
          <a:p>
            <a:pPr marL="342900" indent="-342900" algn="l">
              <a:buFont typeface="Wingdings" panose="05000000000000000000" pitchFamily="2" charset="2"/>
              <a:buChar char="§"/>
            </a:pPr>
            <a:r>
              <a:rPr lang="en-US" dirty="0">
                <a:solidFill>
                  <a:schemeClr val="tx1"/>
                </a:solidFill>
              </a:rPr>
              <a:t>Identify breach of the policy actions i.e., discipline.</a:t>
            </a:r>
          </a:p>
          <a:p>
            <a:pPr algn="l"/>
            <a:endParaRPr lang="en-US" dirty="0">
              <a:solidFill>
                <a:schemeClr val="tx1"/>
              </a:solidFill>
            </a:endParaRPr>
          </a:p>
          <a:p>
            <a:pPr marL="342900" indent="-342900" algn="l">
              <a:buFont typeface="Wingdings" panose="05000000000000000000" pitchFamily="2" charset="2"/>
              <a:buChar char="§"/>
            </a:pPr>
            <a:r>
              <a:rPr lang="en-US" dirty="0">
                <a:solidFill>
                  <a:schemeClr val="tx1"/>
                </a:solidFill>
              </a:rPr>
              <a:t>Employers should advise employees and candidates that such medical opinions will be required prior to the worker’s taking on safety sensitive work.</a:t>
            </a:r>
          </a:p>
          <a:p>
            <a:pPr algn="l" eaLnBrk="1" hangingPunct="1"/>
            <a:endParaRPr lang="en-US" dirty="0">
              <a:solidFill>
                <a:schemeClr val="tx1"/>
              </a:solidFill>
            </a:endParaRP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39</a:t>
            </a:fld>
            <a:endParaRPr lang="en-US" sz="1400" dirty="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a:solidFill>
                  <a:schemeClr val="bg1"/>
                </a:solidFill>
                <a:latin typeface="Verdana" pitchFamily="34" charset="0"/>
              </a:rPr>
              <a:t>PPT-162-05</a:t>
            </a:r>
            <a:endParaRPr lang="en-US" sz="1400" dirty="0">
              <a:solidFill>
                <a:schemeClr val="bg1"/>
              </a:solidFill>
              <a:latin typeface="Verdana" pitchFamily="34" charset="0"/>
            </a:endParaRPr>
          </a:p>
        </p:txBody>
      </p:sp>
      <p:pic>
        <p:nvPicPr>
          <p:cNvPr id="21506" name="Picture 2" descr="C:\Users\stlane\Pictures\x med marijuana\blog.bradfordpublishing.com.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5662723" y="1828800"/>
            <a:ext cx="3276600" cy="30869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10458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a:solidFill>
                  <a:schemeClr val="bg1"/>
                </a:solidFill>
                <a:latin typeface="Verdana" pitchFamily="34" charset="0"/>
              </a:rPr>
              <a:t>Topics</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4</a:t>
            </a:fld>
            <a:endParaRPr lang="en-US" sz="1400" dirty="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a:solidFill>
                  <a:schemeClr val="bg1"/>
                </a:solidFill>
                <a:latin typeface="Verdana" pitchFamily="34" charset="0"/>
              </a:rPr>
              <a:t>PPT-162-05</a:t>
            </a:r>
            <a:endParaRPr lang="en-US" sz="1400" dirty="0">
              <a:solidFill>
                <a:schemeClr val="bg1"/>
              </a:solidFill>
              <a:latin typeface="Verdana" pitchFamily="34" charset="0"/>
            </a:endParaRPr>
          </a:p>
        </p:txBody>
      </p:sp>
      <p:sp>
        <p:nvSpPr>
          <p:cNvPr id="2" name="Rectangle 1">
            <a:extLst>
              <a:ext uri="{FF2B5EF4-FFF2-40B4-BE49-F238E27FC236}">
                <a16:creationId xmlns:a16="http://schemas.microsoft.com/office/drawing/2014/main" id="{5878F37F-E53D-41C5-9FF6-022E2CE7AAE1}"/>
              </a:ext>
            </a:extLst>
          </p:cNvPr>
          <p:cNvSpPr/>
          <p:nvPr/>
        </p:nvSpPr>
        <p:spPr>
          <a:xfrm>
            <a:off x="1066800" y="1225689"/>
            <a:ext cx="7620000" cy="5632311"/>
          </a:xfrm>
          <a:prstGeom prst="rect">
            <a:avLst/>
          </a:prstGeom>
        </p:spPr>
        <p:txBody>
          <a:bodyPr wrap="square">
            <a:spAutoFit/>
          </a:bodyPr>
          <a:lstStyle/>
          <a:p>
            <a:pPr marL="342900" indent="-342900">
              <a:spcBef>
                <a:spcPts val="0"/>
              </a:spcBef>
              <a:buFont typeface="Wingdings" panose="05000000000000000000" pitchFamily="2" charset="2"/>
              <a:buChar char="§"/>
            </a:pPr>
            <a:r>
              <a:rPr lang="en-US" sz="2400" dirty="0">
                <a:cs typeface="Times New Roman" pitchFamily="18" charset="0"/>
              </a:rPr>
              <a:t>Employer Drug/Alcohol Policy</a:t>
            </a:r>
          </a:p>
          <a:p>
            <a:pPr marL="342900" indent="-342900">
              <a:spcBef>
                <a:spcPts val="0"/>
              </a:spcBef>
              <a:buFont typeface="Wingdings" panose="05000000000000000000" pitchFamily="2" charset="2"/>
              <a:buChar char="§"/>
            </a:pPr>
            <a:endParaRPr lang="en-US" sz="2400" dirty="0">
              <a:cs typeface="Times New Roman" pitchFamily="18" charset="0"/>
            </a:endParaRPr>
          </a:p>
          <a:p>
            <a:pPr marL="342900" indent="-342900">
              <a:spcBef>
                <a:spcPts val="0"/>
              </a:spcBef>
              <a:buFont typeface="Wingdings" panose="05000000000000000000" pitchFamily="2" charset="2"/>
              <a:buChar char="§"/>
            </a:pPr>
            <a:r>
              <a:rPr lang="en-US" sz="2400" dirty="0">
                <a:cs typeface="Times New Roman" pitchFamily="18" charset="0"/>
              </a:rPr>
              <a:t>Workplace drug testing</a:t>
            </a:r>
          </a:p>
          <a:p>
            <a:pPr>
              <a:spcBef>
                <a:spcPts val="0"/>
              </a:spcBef>
            </a:pPr>
            <a:endParaRPr lang="en-US" sz="2400" dirty="0">
              <a:cs typeface="Times New Roman" pitchFamily="18" charset="0"/>
            </a:endParaRPr>
          </a:p>
          <a:p>
            <a:pPr marL="342900" indent="-342900">
              <a:spcBef>
                <a:spcPts val="0"/>
              </a:spcBef>
              <a:buFont typeface="Wingdings" panose="05000000000000000000" pitchFamily="2" charset="2"/>
              <a:buChar char="§"/>
            </a:pPr>
            <a:r>
              <a:rPr lang="en-US" sz="2400" dirty="0">
                <a:cs typeface="Times New Roman" pitchFamily="18" charset="0"/>
              </a:rPr>
              <a:t>Employers’ vs. Workers’ rights</a:t>
            </a:r>
          </a:p>
          <a:p>
            <a:pPr>
              <a:spcBef>
                <a:spcPts val="0"/>
              </a:spcBef>
            </a:pPr>
            <a:endParaRPr lang="en-US" sz="2400" dirty="0">
              <a:cs typeface="Times New Roman" pitchFamily="18" charset="0"/>
            </a:endParaRPr>
          </a:p>
          <a:p>
            <a:pPr marL="342900" indent="-342900">
              <a:spcBef>
                <a:spcPts val="0"/>
              </a:spcBef>
              <a:buFont typeface="Wingdings" panose="05000000000000000000" pitchFamily="2" charset="2"/>
              <a:buChar char="§"/>
            </a:pPr>
            <a:r>
              <a:rPr lang="en-US" altLang="en-US" sz="2400" dirty="0"/>
              <a:t>Predictors of what’s to come</a:t>
            </a:r>
          </a:p>
          <a:p>
            <a:pPr marL="342900" indent="-342900">
              <a:spcBef>
                <a:spcPts val="0"/>
              </a:spcBef>
              <a:buFont typeface="Wingdings" panose="05000000000000000000" pitchFamily="2" charset="2"/>
              <a:buChar char="§"/>
            </a:pPr>
            <a:endParaRPr lang="en-US" altLang="en-US" sz="2400" dirty="0"/>
          </a:p>
          <a:p>
            <a:pPr marL="342900" indent="-342900">
              <a:spcBef>
                <a:spcPts val="0"/>
              </a:spcBef>
              <a:buFont typeface="Wingdings" panose="05000000000000000000" pitchFamily="2" charset="2"/>
              <a:buChar char="§"/>
            </a:pPr>
            <a:r>
              <a:rPr lang="en-US" altLang="en-US" sz="2400" dirty="0"/>
              <a:t>Effects on job safety</a:t>
            </a:r>
          </a:p>
          <a:p>
            <a:pPr marL="457200" indent="-457200">
              <a:spcBef>
                <a:spcPts val="0"/>
              </a:spcBef>
              <a:buBlip>
                <a:blip r:embed="rId3"/>
              </a:buBlip>
            </a:pPr>
            <a:endParaRPr lang="en-US" altLang="en-US" sz="2400" dirty="0"/>
          </a:p>
          <a:p>
            <a:pPr marL="342900" indent="-342900">
              <a:spcBef>
                <a:spcPts val="0"/>
              </a:spcBef>
              <a:buFont typeface="Wingdings" panose="05000000000000000000" pitchFamily="2" charset="2"/>
              <a:buChar char="§"/>
            </a:pPr>
            <a:r>
              <a:rPr lang="en-US" altLang="en-US" sz="2400" dirty="0"/>
              <a:t>Marijuana use results</a:t>
            </a:r>
          </a:p>
          <a:p>
            <a:pPr marL="342900" indent="-342900">
              <a:spcBef>
                <a:spcPts val="0"/>
              </a:spcBef>
              <a:buFont typeface="Wingdings" panose="05000000000000000000" pitchFamily="2" charset="2"/>
              <a:buChar char="§"/>
            </a:pPr>
            <a:endParaRPr lang="en-US" sz="2400" dirty="0">
              <a:cs typeface="Times New Roman" pitchFamily="18" charset="0"/>
            </a:endParaRPr>
          </a:p>
          <a:p>
            <a:pPr marL="342900" indent="-342900">
              <a:spcBef>
                <a:spcPts val="0"/>
              </a:spcBef>
              <a:buFont typeface="Wingdings" panose="05000000000000000000" pitchFamily="2" charset="2"/>
              <a:buChar char="§"/>
            </a:pPr>
            <a:r>
              <a:rPr lang="en-US" sz="2400" dirty="0">
                <a:cs typeface="Times New Roman" pitchFamily="18" charset="0"/>
              </a:rPr>
              <a:t>Legal facts</a:t>
            </a:r>
          </a:p>
          <a:p>
            <a:pPr marL="342900" indent="-342900">
              <a:spcBef>
                <a:spcPts val="0"/>
              </a:spcBef>
              <a:buFont typeface="Wingdings" panose="05000000000000000000" pitchFamily="2" charset="2"/>
              <a:buChar char="§"/>
            </a:pPr>
            <a:endParaRPr lang="en-US" sz="2400" dirty="0">
              <a:cs typeface="Times New Roman" pitchFamily="18" charset="0"/>
            </a:endParaRPr>
          </a:p>
          <a:p>
            <a:pPr>
              <a:spcBef>
                <a:spcPts val="0"/>
              </a:spcBef>
            </a:pPr>
            <a:endParaRPr lang="en-US" sz="2400" dirty="0">
              <a:cs typeface="Times New Roman" pitchFamily="18" charset="0"/>
            </a:endParaRPr>
          </a:p>
        </p:txBody>
      </p:sp>
      <p:pic>
        <p:nvPicPr>
          <p:cNvPr id="3" name="Picture 2">
            <a:extLst>
              <a:ext uri="{FF2B5EF4-FFF2-40B4-BE49-F238E27FC236}">
                <a16:creationId xmlns:a16="http://schemas.microsoft.com/office/drawing/2014/main" id="{3BF59BFB-F69B-464B-B58A-9B872282CE1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876800" y="3911319"/>
            <a:ext cx="3845050" cy="2162175"/>
          </a:xfrm>
          <a:prstGeom prst="rect">
            <a:avLst/>
          </a:prstGeom>
        </p:spPr>
      </p:pic>
    </p:spTree>
    <p:extLst>
      <p:ext uri="{BB962C8B-B14F-4D97-AF65-F5344CB8AC3E}">
        <p14:creationId xmlns:p14="http://schemas.microsoft.com/office/powerpoint/2010/main" val="192838575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a:solidFill>
                  <a:schemeClr val="bg1"/>
                </a:solidFill>
                <a:latin typeface="Verdana" pitchFamily="34" charset="0"/>
              </a:rPr>
              <a:t>Medical Department Actions</a:t>
            </a:r>
          </a:p>
        </p:txBody>
      </p:sp>
      <p:sp>
        <p:nvSpPr>
          <p:cNvPr id="4099" name="Subtitle 2"/>
          <p:cNvSpPr>
            <a:spLocks noGrp="1"/>
          </p:cNvSpPr>
          <p:nvPr>
            <p:ph type="subTitle" idx="1"/>
          </p:nvPr>
        </p:nvSpPr>
        <p:spPr>
          <a:xfrm>
            <a:off x="609600" y="1295400"/>
            <a:ext cx="5181600" cy="4876800"/>
          </a:xfrm>
        </p:spPr>
        <p:txBody>
          <a:bodyPr/>
          <a:lstStyle/>
          <a:p>
            <a:pPr algn="l"/>
            <a:r>
              <a:rPr lang="en-US" dirty="0">
                <a:solidFill>
                  <a:schemeClr val="tx1"/>
                </a:solidFill>
              </a:rPr>
              <a:t>Obtain guidance from physicians:</a:t>
            </a:r>
          </a:p>
          <a:p>
            <a:pPr algn="l"/>
            <a:endParaRPr lang="en-US" dirty="0">
              <a:solidFill>
                <a:schemeClr val="tx1"/>
              </a:solidFill>
            </a:endParaRPr>
          </a:p>
          <a:p>
            <a:pPr marL="342900" indent="-342900" algn="l">
              <a:buFont typeface="Wingdings" panose="05000000000000000000" pitchFamily="2" charset="2"/>
              <a:buChar char="§"/>
            </a:pPr>
            <a:r>
              <a:rPr lang="en-US" dirty="0">
                <a:solidFill>
                  <a:schemeClr val="tx1"/>
                </a:solidFill>
              </a:rPr>
              <a:t>How to treat medical marijuana cases </a:t>
            </a:r>
          </a:p>
          <a:p>
            <a:pPr marL="342900" indent="-342900" algn="l" eaLnBrk="1" hangingPunct="1">
              <a:buFont typeface="Wingdings" panose="05000000000000000000" pitchFamily="2" charset="2"/>
              <a:buChar char="§"/>
            </a:pPr>
            <a:endParaRPr lang="en-US" dirty="0">
              <a:solidFill>
                <a:schemeClr val="tx1"/>
              </a:solidFill>
            </a:endParaRPr>
          </a:p>
          <a:p>
            <a:pPr marL="342900" indent="-342900" algn="l" eaLnBrk="1" hangingPunct="1">
              <a:buFont typeface="Wingdings" panose="05000000000000000000" pitchFamily="2" charset="2"/>
              <a:buChar char="§"/>
            </a:pPr>
            <a:r>
              <a:rPr lang="en-US" dirty="0">
                <a:solidFill>
                  <a:schemeClr val="tx1"/>
                </a:solidFill>
              </a:rPr>
              <a:t>Understands the possible effects of its use versus workplace safety</a:t>
            </a:r>
          </a:p>
          <a:p>
            <a:pPr algn="l" eaLnBrk="1" hangingPunct="1"/>
            <a:endParaRPr lang="en-US" dirty="0">
              <a:solidFill>
                <a:schemeClr val="tx1"/>
              </a:solidFill>
            </a:endParaRPr>
          </a:p>
          <a:p>
            <a:pPr marL="342900" indent="-342900" algn="l" eaLnBrk="1" hangingPunct="1">
              <a:buFont typeface="Wingdings" panose="05000000000000000000" pitchFamily="2" charset="2"/>
              <a:buChar char="§"/>
            </a:pPr>
            <a:r>
              <a:rPr lang="en-US" dirty="0">
                <a:solidFill>
                  <a:schemeClr val="tx1"/>
                </a:solidFill>
              </a:rPr>
              <a:t>Assist in guideline creation</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40</a:t>
            </a:fld>
            <a:endParaRPr lang="en-US" sz="1400" dirty="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a:solidFill>
                  <a:schemeClr val="bg1"/>
                </a:solidFill>
                <a:latin typeface="Verdana" pitchFamily="34" charset="0"/>
              </a:rPr>
              <a:t>PPT-162-05</a:t>
            </a:r>
            <a:endParaRPr lang="en-US" sz="1400" dirty="0">
              <a:solidFill>
                <a:schemeClr val="bg1"/>
              </a:solidFill>
              <a:latin typeface="Verdana" pitchFamily="34" charset="0"/>
            </a:endParaRPr>
          </a:p>
        </p:txBody>
      </p:sp>
      <p:pic>
        <p:nvPicPr>
          <p:cNvPr id="6" name="Picture 2" descr="C:\Users\stlane\Pictures\x med marijuana\medicalmarijuanainc.com.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5943600" y="1447800"/>
            <a:ext cx="2899284" cy="43554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847946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a:solidFill>
                  <a:schemeClr val="bg1"/>
                </a:solidFill>
                <a:latin typeface="Verdana" pitchFamily="34" charset="0"/>
              </a:rPr>
              <a:t>Medical Department Actions</a:t>
            </a:r>
          </a:p>
        </p:txBody>
      </p:sp>
      <p:sp>
        <p:nvSpPr>
          <p:cNvPr id="4099" name="Subtitle 2"/>
          <p:cNvSpPr>
            <a:spLocks noGrp="1"/>
          </p:cNvSpPr>
          <p:nvPr>
            <p:ph type="subTitle" idx="1"/>
          </p:nvPr>
        </p:nvSpPr>
        <p:spPr>
          <a:xfrm>
            <a:off x="450376" y="1371600"/>
            <a:ext cx="8153400" cy="4572000"/>
          </a:xfrm>
        </p:spPr>
        <p:txBody>
          <a:bodyPr/>
          <a:lstStyle/>
          <a:p>
            <a:pPr marL="342900" indent="-342900" algn="l">
              <a:buFont typeface="Wingdings" panose="05000000000000000000" pitchFamily="2" charset="2"/>
              <a:buChar char="§"/>
            </a:pPr>
            <a:r>
              <a:rPr lang="en-US" b="1" dirty="0">
                <a:solidFill>
                  <a:schemeClr val="tx1"/>
                </a:solidFill>
              </a:rPr>
              <a:t>Occupational Health physician</a:t>
            </a:r>
            <a:r>
              <a:rPr lang="en-US" dirty="0">
                <a:solidFill>
                  <a:schemeClr val="tx1"/>
                </a:solidFill>
              </a:rPr>
              <a:t>: acts as liaison between your organization and the employee’s family doctor to understand the condition prescribed for, the dosage, side effects, etc.</a:t>
            </a:r>
          </a:p>
          <a:p>
            <a:pPr algn="just"/>
            <a:endParaRPr lang="en-US" dirty="0">
              <a:solidFill>
                <a:schemeClr val="tx1"/>
              </a:solidFill>
            </a:endParaRPr>
          </a:p>
          <a:p>
            <a:pPr marL="342900" indent="-342900" algn="l">
              <a:buFont typeface="Wingdings" panose="05000000000000000000" pitchFamily="2" charset="2"/>
              <a:buChar char="§"/>
            </a:pPr>
            <a:r>
              <a:rPr lang="en-US" dirty="0">
                <a:solidFill>
                  <a:schemeClr val="tx1"/>
                </a:solidFill>
              </a:rPr>
              <a:t>Provide expert advice and support in developing a comprehensive and effective drug and alcohol policy and when dealing with complex cases.</a:t>
            </a:r>
          </a:p>
          <a:p>
            <a:pPr algn="l"/>
            <a:endParaRPr lang="en-US" dirty="0">
              <a:solidFill>
                <a:schemeClr val="tx1"/>
              </a:solidFill>
            </a:endParaRPr>
          </a:p>
          <a:p>
            <a:pPr marL="342900" indent="-342900" algn="l">
              <a:buFont typeface="Wingdings" panose="05000000000000000000" pitchFamily="2" charset="2"/>
              <a:buChar char="§"/>
            </a:pPr>
            <a:r>
              <a:rPr lang="en-US" dirty="0">
                <a:solidFill>
                  <a:schemeClr val="tx1"/>
                </a:solidFill>
              </a:rPr>
              <a:t>Set a means to obtain additional medical information to facilitate accommodation.</a:t>
            </a:r>
          </a:p>
          <a:p>
            <a:pPr algn="l" eaLnBrk="1" hangingPunct="1"/>
            <a:endParaRPr lang="en-US" dirty="0">
              <a:solidFill>
                <a:schemeClr val="tx1"/>
              </a:solidFill>
            </a:endParaRP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41</a:t>
            </a:fld>
            <a:endParaRPr lang="en-US" sz="1400" dirty="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a:solidFill>
                  <a:schemeClr val="bg1"/>
                </a:solidFill>
                <a:latin typeface="Verdana" pitchFamily="34" charset="0"/>
              </a:rPr>
              <a:t>PPT-162-05</a:t>
            </a:r>
            <a:endParaRPr lang="en-US" sz="1400" dirty="0">
              <a:solidFill>
                <a:schemeClr val="bg1"/>
              </a:solidFill>
              <a:latin typeface="Verdana" pitchFamily="34" charset="0"/>
            </a:endParaRPr>
          </a:p>
        </p:txBody>
      </p:sp>
    </p:spTree>
    <p:extLst>
      <p:ext uri="{BB962C8B-B14F-4D97-AF65-F5344CB8AC3E}">
        <p14:creationId xmlns:p14="http://schemas.microsoft.com/office/powerpoint/2010/main" val="81775070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a:solidFill>
                  <a:schemeClr val="bg1"/>
                </a:solidFill>
                <a:latin typeface="Verdana" pitchFamily="34" charset="0"/>
              </a:rPr>
              <a:t>Workplace Drug Testing</a:t>
            </a:r>
          </a:p>
        </p:txBody>
      </p:sp>
      <p:sp>
        <p:nvSpPr>
          <p:cNvPr id="4099" name="Subtitle 2"/>
          <p:cNvSpPr>
            <a:spLocks noGrp="1"/>
          </p:cNvSpPr>
          <p:nvPr>
            <p:ph type="subTitle" idx="1"/>
          </p:nvPr>
        </p:nvSpPr>
        <p:spPr>
          <a:xfrm>
            <a:off x="762000" y="1426712"/>
            <a:ext cx="7924800" cy="4419600"/>
          </a:xfrm>
        </p:spPr>
        <p:txBody>
          <a:bodyPr/>
          <a:lstStyle/>
          <a:p>
            <a:pPr marL="342900" indent="-342900" algn="just">
              <a:buFont typeface="Wingdings" panose="05000000000000000000" pitchFamily="2" charset="2"/>
              <a:buChar char="§"/>
            </a:pPr>
            <a:r>
              <a:rPr lang="en-US" dirty="0">
                <a:solidFill>
                  <a:schemeClr val="tx1"/>
                </a:solidFill>
              </a:rPr>
              <a:t>To promote safety</a:t>
            </a:r>
          </a:p>
          <a:p>
            <a:pPr marL="342900" indent="-342900" algn="just">
              <a:buFont typeface="Wingdings" panose="05000000000000000000" pitchFamily="2" charset="2"/>
              <a:buChar char="§"/>
            </a:pPr>
            <a:endParaRPr lang="en-US" sz="800" b="1" i="1" dirty="0">
              <a:solidFill>
                <a:schemeClr val="tx1"/>
              </a:solidFill>
            </a:endParaRPr>
          </a:p>
          <a:p>
            <a:pPr marL="342900" indent="-342900" algn="just">
              <a:buFont typeface="Wingdings" panose="05000000000000000000" pitchFamily="2" charset="2"/>
              <a:buChar char="§"/>
            </a:pPr>
            <a:r>
              <a:rPr lang="en-US" dirty="0">
                <a:solidFill>
                  <a:schemeClr val="tx1"/>
                </a:solidFill>
              </a:rPr>
              <a:t>Required for safety-sensitive positions </a:t>
            </a:r>
          </a:p>
          <a:p>
            <a:pPr marL="342900" indent="-342900" algn="just">
              <a:buFont typeface="Wingdings" panose="05000000000000000000" pitchFamily="2" charset="2"/>
              <a:buChar char="§"/>
            </a:pPr>
            <a:endParaRPr lang="en-US" sz="800" dirty="0">
              <a:solidFill>
                <a:schemeClr val="tx1"/>
              </a:solidFill>
            </a:endParaRPr>
          </a:p>
          <a:p>
            <a:pPr marL="342900" indent="-342900" algn="l">
              <a:buFont typeface="Wingdings" panose="05000000000000000000" pitchFamily="2" charset="2"/>
              <a:buChar char="§"/>
            </a:pPr>
            <a:r>
              <a:rPr lang="en-US" dirty="0">
                <a:solidFill>
                  <a:schemeClr val="tx1"/>
                </a:solidFill>
              </a:rPr>
              <a:t>Develop a clear drug and alcohol policy to maintaining a safe working environment and limit legal liability </a:t>
            </a:r>
          </a:p>
          <a:p>
            <a:pPr algn="just"/>
            <a:r>
              <a:rPr lang="en-US" sz="800" dirty="0">
                <a:solidFill>
                  <a:schemeClr val="tx1"/>
                </a:solidFill>
              </a:rPr>
              <a:t> </a:t>
            </a:r>
          </a:p>
          <a:p>
            <a:pPr marL="342900" indent="-342900" algn="l">
              <a:buFont typeface="Wingdings" panose="05000000000000000000" pitchFamily="2" charset="2"/>
              <a:buChar char="§"/>
            </a:pPr>
            <a:r>
              <a:rPr lang="en-US" dirty="0">
                <a:solidFill>
                  <a:schemeClr val="tx1"/>
                </a:solidFill>
              </a:rPr>
              <a:t>Non-discrimination: employees who are registered marijuana patients can generally only be terminated for using marijuana if they use or possess marijuana while they are at work or come to work under the influence</a:t>
            </a:r>
          </a:p>
          <a:p>
            <a:pPr algn="l" eaLnBrk="1" hangingPunct="1"/>
            <a:endParaRPr lang="en-US" dirty="0">
              <a:solidFill>
                <a:schemeClr val="tx1"/>
              </a:solidFill>
            </a:endParaRP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42</a:t>
            </a:fld>
            <a:endParaRPr lang="en-US" sz="1400" dirty="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a:solidFill>
                  <a:schemeClr val="bg1"/>
                </a:solidFill>
                <a:latin typeface="Verdana" pitchFamily="34" charset="0"/>
              </a:rPr>
              <a:t>PPT-162-05</a:t>
            </a:r>
            <a:endParaRPr lang="en-US" sz="1400" dirty="0">
              <a:solidFill>
                <a:schemeClr val="bg1"/>
              </a:solidFill>
              <a:latin typeface="Verdana" pitchFamily="34" charset="0"/>
            </a:endParaRPr>
          </a:p>
        </p:txBody>
      </p:sp>
    </p:spTree>
    <p:extLst>
      <p:ext uri="{BB962C8B-B14F-4D97-AF65-F5344CB8AC3E}">
        <p14:creationId xmlns:p14="http://schemas.microsoft.com/office/powerpoint/2010/main" val="169090324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a:solidFill>
                  <a:schemeClr val="bg1"/>
                </a:solidFill>
                <a:latin typeface="Verdana" pitchFamily="34" charset="0"/>
              </a:rPr>
              <a:t>Workplace Drug Testing</a:t>
            </a:r>
          </a:p>
        </p:txBody>
      </p:sp>
      <p:sp>
        <p:nvSpPr>
          <p:cNvPr id="4099" name="Subtitle 2"/>
          <p:cNvSpPr>
            <a:spLocks noGrp="1"/>
          </p:cNvSpPr>
          <p:nvPr>
            <p:ph type="subTitle" idx="1"/>
          </p:nvPr>
        </p:nvSpPr>
        <p:spPr>
          <a:xfrm>
            <a:off x="609600" y="1219200"/>
            <a:ext cx="7924800" cy="4800600"/>
          </a:xfrm>
        </p:spPr>
        <p:txBody>
          <a:bodyPr/>
          <a:lstStyle/>
          <a:p>
            <a:pPr algn="l"/>
            <a:r>
              <a:rPr lang="en-US" dirty="0">
                <a:solidFill>
                  <a:srgbClr val="0718B9"/>
                </a:solidFill>
              </a:rPr>
              <a:t>Does CBD Show Up in a Workplace Drug Test?</a:t>
            </a:r>
          </a:p>
          <a:p>
            <a:pPr algn="l"/>
            <a:endParaRPr lang="en-US" sz="1400" i="1" dirty="0">
              <a:solidFill>
                <a:srgbClr val="0070C0"/>
              </a:solidFill>
            </a:endParaRPr>
          </a:p>
          <a:p>
            <a:pPr marL="342900" indent="-342900" algn="l">
              <a:buFont typeface="Wingdings" panose="05000000000000000000" pitchFamily="2" charset="2"/>
              <a:buChar char="§"/>
            </a:pPr>
            <a:r>
              <a:rPr lang="en-US" sz="2200" dirty="0">
                <a:solidFill>
                  <a:schemeClr val="tx1"/>
                </a:solidFill>
                <a:ea typeface="Verdana" panose="020B0604030504040204" pitchFamily="34" charset="0"/>
                <a:cs typeface="Verdana" panose="020B0604030504040204" pitchFamily="34" charset="0"/>
              </a:rPr>
              <a:t>No. Drug tests check for THC. Most CBD products only contain trace amounts of THC. It will not show up on standard drug screens companies perform, as this cannabinoid is not an indication of impairment.</a:t>
            </a:r>
          </a:p>
          <a:p>
            <a:pPr marL="342900" indent="-342900" algn="just">
              <a:buFont typeface="Wingdings" panose="05000000000000000000" pitchFamily="2" charset="2"/>
              <a:buChar char="§"/>
            </a:pPr>
            <a:endParaRPr lang="en-US" sz="2200" dirty="0">
              <a:solidFill>
                <a:schemeClr val="tx1"/>
              </a:solidFill>
              <a:ea typeface="Verdana" panose="020B0604030504040204" pitchFamily="34" charset="0"/>
              <a:cs typeface="Verdana" panose="020B0604030504040204" pitchFamily="34" charset="0"/>
            </a:endParaRPr>
          </a:p>
          <a:p>
            <a:pPr marL="342900" indent="-342900" algn="l">
              <a:buFont typeface="Wingdings" panose="05000000000000000000" pitchFamily="2" charset="2"/>
              <a:buChar char="§"/>
            </a:pPr>
            <a:r>
              <a:rPr lang="en-US" sz="2200" dirty="0">
                <a:solidFill>
                  <a:schemeClr val="tx1"/>
                </a:solidFill>
                <a:ea typeface="Verdana" panose="020B0604030504040204" pitchFamily="34" charset="0"/>
                <a:cs typeface="Verdana" panose="020B0604030504040204" pitchFamily="34" charset="0"/>
              </a:rPr>
              <a:t>At most companies, the use of CBD for medical purposes is not grounds for dismissal or workplace discipline.</a:t>
            </a:r>
          </a:p>
          <a:p>
            <a:pPr marL="342900" indent="-342900" algn="just">
              <a:buFont typeface="Wingdings" panose="05000000000000000000" pitchFamily="2" charset="2"/>
              <a:buChar char="§"/>
            </a:pPr>
            <a:endParaRPr lang="en-US" sz="2200" dirty="0">
              <a:solidFill>
                <a:schemeClr val="tx1"/>
              </a:solidFill>
            </a:endParaRPr>
          </a:p>
          <a:p>
            <a:pPr marL="342900" indent="-342900" algn="l">
              <a:buFont typeface="Wingdings" panose="05000000000000000000" pitchFamily="2" charset="2"/>
              <a:buChar char="§"/>
            </a:pPr>
            <a:r>
              <a:rPr lang="en-US" sz="2200" dirty="0">
                <a:solidFill>
                  <a:schemeClr val="tx1"/>
                </a:solidFill>
              </a:rPr>
              <a:t>Employees should thoroughly acquaint themselves with their Workplace Drug Policy.</a:t>
            </a:r>
          </a:p>
          <a:p>
            <a:pPr algn="l"/>
            <a:endParaRPr lang="en-US" sz="2200" dirty="0">
              <a:solidFill>
                <a:schemeClr val="tx1"/>
              </a:solidFill>
            </a:endParaRPr>
          </a:p>
          <a:p>
            <a:pPr algn="l" eaLnBrk="1" hangingPunct="1"/>
            <a:endParaRPr lang="en-US" dirty="0">
              <a:solidFill>
                <a:schemeClr val="tx1"/>
              </a:solidFill>
            </a:endParaRP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43</a:t>
            </a:fld>
            <a:endParaRPr lang="en-US" sz="1400" dirty="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a:solidFill>
                  <a:schemeClr val="bg1"/>
                </a:solidFill>
                <a:latin typeface="Verdana" pitchFamily="34" charset="0"/>
              </a:rPr>
              <a:t>PPT-162-05</a:t>
            </a:r>
            <a:endParaRPr lang="en-US" sz="1400" dirty="0">
              <a:solidFill>
                <a:schemeClr val="bg1"/>
              </a:solidFill>
              <a:latin typeface="Verdana" pitchFamily="34" charset="0"/>
            </a:endParaRPr>
          </a:p>
        </p:txBody>
      </p:sp>
    </p:spTree>
    <p:extLst>
      <p:ext uri="{BB962C8B-B14F-4D97-AF65-F5344CB8AC3E}">
        <p14:creationId xmlns:p14="http://schemas.microsoft.com/office/powerpoint/2010/main" val="4142863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99">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099">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09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a:solidFill>
                  <a:schemeClr val="bg1"/>
                </a:solidFill>
                <a:latin typeface="Verdana" pitchFamily="34" charset="0"/>
              </a:rPr>
              <a:t>Workplace Drug Testing</a:t>
            </a:r>
          </a:p>
        </p:txBody>
      </p:sp>
      <p:sp>
        <p:nvSpPr>
          <p:cNvPr id="4099" name="Subtitle 2"/>
          <p:cNvSpPr>
            <a:spLocks noGrp="1"/>
          </p:cNvSpPr>
          <p:nvPr>
            <p:ph type="subTitle" idx="1"/>
          </p:nvPr>
        </p:nvSpPr>
        <p:spPr>
          <a:xfrm>
            <a:off x="609600" y="1295400"/>
            <a:ext cx="7924800" cy="4800600"/>
          </a:xfrm>
        </p:spPr>
        <p:txBody>
          <a:bodyPr/>
          <a:lstStyle/>
          <a:p>
            <a:pPr algn="l"/>
            <a:r>
              <a:rPr lang="en-US" dirty="0">
                <a:solidFill>
                  <a:schemeClr val="tx1"/>
                </a:solidFill>
                <a:ea typeface="Verdana" panose="020B0604030504040204" pitchFamily="34" charset="0"/>
                <a:cs typeface="Verdana" panose="020B0604030504040204" pitchFamily="34" charset="0"/>
              </a:rPr>
              <a:t>OSHA regulations should be reviewed since   those regarding drug testing and how it can      be accomplished have been recently updated.</a:t>
            </a:r>
          </a:p>
          <a:p>
            <a:pPr algn="just"/>
            <a:endParaRPr lang="en-US" dirty="0">
              <a:solidFill>
                <a:schemeClr val="tx1"/>
              </a:solidFill>
              <a:ea typeface="Verdana" panose="020B0604030504040204" pitchFamily="34" charset="0"/>
              <a:cs typeface="Verdana" panose="020B0604030504040204" pitchFamily="34" charset="0"/>
            </a:endParaRPr>
          </a:p>
          <a:p>
            <a:pPr algn="l"/>
            <a:r>
              <a:rPr lang="en-US" b="1" dirty="0">
                <a:solidFill>
                  <a:schemeClr val="tx1"/>
                </a:solidFill>
                <a:ea typeface="Verdana" panose="020B0604030504040204" pitchFamily="34" charset="0"/>
                <a:cs typeface="Verdana" panose="020B0604030504040204" pitchFamily="34" charset="0"/>
              </a:rPr>
              <a:t>October 11, 2018</a:t>
            </a:r>
            <a:r>
              <a:rPr lang="en-US" dirty="0">
                <a:solidFill>
                  <a:schemeClr val="tx1"/>
                </a:solidFill>
                <a:ea typeface="Verdana" panose="020B0604030504040204" pitchFamily="34" charset="0"/>
                <a:cs typeface="Verdana" panose="020B0604030504040204" pitchFamily="34" charset="0"/>
              </a:rPr>
              <a:t>: OSHA does not prohibit post-incident drug testing. Employers who conduct post-incident drug testing do so to promote workplace safety and health. Action taken under post-incident drug testing would only violate 29 C.F.R. §1904.35(b)(1)(iv) if employer took the action to penalize the employee for reporting the injury or illness.</a:t>
            </a:r>
          </a:p>
          <a:p>
            <a:pPr algn="l"/>
            <a:endParaRPr lang="en-US" dirty="0">
              <a:solidFill>
                <a:schemeClr val="tx1"/>
              </a:solidFill>
              <a:ea typeface="Verdana" panose="020B0604030504040204" pitchFamily="34" charset="0"/>
              <a:cs typeface="Verdana" panose="020B0604030504040204" pitchFamily="34" charset="0"/>
            </a:endParaRPr>
          </a:p>
          <a:p>
            <a:pPr algn="l" eaLnBrk="1" hangingPunct="1"/>
            <a:endParaRPr lang="en-US" dirty="0">
              <a:solidFill>
                <a:schemeClr val="tx1"/>
              </a:solidFill>
            </a:endParaRP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44</a:t>
            </a:fld>
            <a:endParaRPr lang="en-US" sz="1400" dirty="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a:solidFill>
                  <a:schemeClr val="bg1"/>
                </a:solidFill>
                <a:latin typeface="Verdana" pitchFamily="34" charset="0"/>
              </a:rPr>
              <a:t>PPT-162-05</a:t>
            </a:r>
            <a:endParaRPr lang="en-US" sz="1400" dirty="0">
              <a:solidFill>
                <a:schemeClr val="bg1"/>
              </a:solidFill>
              <a:latin typeface="Verdana" pitchFamily="34" charset="0"/>
            </a:endParaRPr>
          </a:p>
        </p:txBody>
      </p:sp>
    </p:spTree>
    <p:extLst>
      <p:ext uri="{BB962C8B-B14F-4D97-AF65-F5344CB8AC3E}">
        <p14:creationId xmlns:p14="http://schemas.microsoft.com/office/powerpoint/2010/main" val="37836536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a:solidFill>
                  <a:schemeClr val="bg1"/>
                </a:solidFill>
                <a:latin typeface="Verdana" pitchFamily="34" charset="0"/>
              </a:rPr>
              <a:t>Workplace Drug Testing</a:t>
            </a:r>
          </a:p>
        </p:txBody>
      </p:sp>
      <p:sp>
        <p:nvSpPr>
          <p:cNvPr id="4099" name="Subtitle 2"/>
          <p:cNvSpPr>
            <a:spLocks noGrp="1"/>
          </p:cNvSpPr>
          <p:nvPr>
            <p:ph type="subTitle" idx="1"/>
          </p:nvPr>
        </p:nvSpPr>
        <p:spPr>
          <a:xfrm>
            <a:off x="724469" y="1371600"/>
            <a:ext cx="7924800" cy="4800600"/>
          </a:xfrm>
        </p:spPr>
        <p:txBody>
          <a:bodyPr/>
          <a:lstStyle/>
          <a:p>
            <a:pPr algn="l"/>
            <a:r>
              <a:rPr lang="en-US" dirty="0">
                <a:solidFill>
                  <a:schemeClr val="tx1"/>
                </a:solidFill>
                <a:ea typeface="Verdana" panose="020B0604030504040204" pitchFamily="34" charset="0"/>
                <a:cs typeface="Verdana" panose="020B0604030504040204" pitchFamily="34" charset="0"/>
              </a:rPr>
              <a:t>Most instances of workplace drug testing are permissible under 29 C.F.R. §1904.35(b)(1)(iv).  Examples of permissible drug testing include:</a:t>
            </a:r>
          </a:p>
          <a:p>
            <a:pPr algn="l"/>
            <a:endParaRPr lang="en-US" sz="1600" i="1" dirty="0">
              <a:solidFill>
                <a:srgbClr val="0070C0"/>
              </a:solidFill>
            </a:endParaRPr>
          </a:p>
          <a:p>
            <a:pPr marL="342900" indent="-342900" algn="l">
              <a:buFont typeface="Wingdings" panose="05000000000000000000" pitchFamily="2" charset="2"/>
              <a:buChar char="§"/>
            </a:pPr>
            <a:r>
              <a:rPr lang="en-US" dirty="0">
                <a:solidFill>
                  <a:schemeClr val="tx1"/>
                </a:solidFill>
              </a:rPr>
              <a:t>Random drug testing</a:t>
            </a:r>
          </a:p>
          <a:p>
            <a:pPr marL="342900" indent="-342900" algn="l">
              <a:buFont typeface="Wingdings" panose="05000000000000000000" pitchFamily="2" charset="2"/>
              <a:buChar char="§"/>
            </a:pPr>
            <a:r>
              <a:rPr lang="en-US" dirty="0">
                <a:solidFill>
                  <a:schemeClr val="tx1"/>
                </a:solidFill>
                <a:ea typeface="Verdana" panose="020B0604030504040204" pitchFamily="34" charset="0"/>
                <a:cs typeface="Verdana" panose="020B0604030504040204" pitchFamily="34" charset="0"/>
              </a:rPr>
              <a:t>Drug testing unrelated to reporting of work-related injury or illness</a:t>
            </a:r>
          </a:p>
          <a:p>
            <a:pPr marL="342900" indent="-342900" algn="l">
              <a:buFont typeface="Wingdings" panose="05000000000000000000" pitchFamily="2" charset="2"/>
              <a:buChar char="§"/>
            </a:pPr>
            <a:r>
              <a:rPr lang="en-US" dirty="0">
                <a:solidFill>
                  <a:schemeClr val="tx1"/>
                </a:solidFill>
                <a:ea typeface="Verdana" panose="020B0604030504040204" pitchFamily="34" charset="0"/>
                <a:cs typeface="Verdana" panose="020B0604030504040204" pitchFamily="34" charset="0"/>
              </a:rPr>
              <a:t>Drug testing under state workers’ compensation law</a:t>
            </a:r>
          </a:p>
          <a:p>
            <a:pPr marL="342900" indent="-342900" algn="l">
              <a:buFont typeface="Wingdings" panose="05000000000000000000" pitchFamily="2" charset="2"/>
              <a:buChar char="§"/>
            </a:pPr>
            <a:r>
              <a:rPr lang="en-US" dirty="0">
                <a:solidFill>
                  <a:schemeClr val="tx1"/>
                </a:solidFill>
                <a:ea typeface="Verdana" panose="020B0604030504040204" pitchFamily="34" charset="0"/>
                <a:cs typeface="Verdana" panose="020B0604030504040204" pitchFamily="34" charset="0"/>
              </a:rPr>
              <a:t>Drug testing under federal law, such as a U.S. Department of Transportation rule</a:t>
            </a:r>
          </a:p>
          <a:p>
            <a:pPr marL="342900" indent="-342900" algn="l">
              <a:buFont typeface="Wingdings" panose="05000000000000000000" pitchFamily="2" charset="2"/>
              <a:buChar char="§"/>
            </a:pPr>
            <a:endParaRPr lang="en-US" dirty="0">
              <a:solidFill>
                <a:schemeClr val="tx1"/>
              </a:solidFill>
              <a:ea typeface="Verdana" panose="020B0604030504040204" pitchFamily="34" charset="0"/>
              <a:cs typeface="Verdana" panose="020B0604030504040204" pitchFamily="34" charset="0"/>
            </a:endParaRPr>
          </a:p>
          <a:p>
            <a:pPr algn="l" eaLnBrk="1" hangingPunct="1"/>
            <a:endParaRPr lang="en-US" dirty="0">
              <a:solidFill>
                <a:schemeClr val="tx1"/>
              </a:solidFill>
            </a:endParaRP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45</a:t>
            </a:fld>
            <a:endParaRPr lang="en-US" sz="1400" dirty="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a:solidFill>
                  <a:schemeClr val="bg1"/>
                </a:solidFill>
                <a:latin typeface="Verdana" pitchFamily="34" charset="0"/>
              </a:rPr>
              <a:t>PPT-162-05</a:t>
            </a:r>
            <a:endParaRPr lang="en-US" sz="1400" dirty="0">
              <a:solidFill>
                <a:schemeClr val="bg1"/>
              </a:solidFill>
              <a:latin typeface="Verdana" pitchFamily="34" charset="0"/>
            </a:endParaRPr>
          </a:p>
        </p:txBody>
      </p:sp>
    </p:spTree>
    <p:extLst>
      <p:ext uri="{BB962C8B-B14F-4D97-AF65-F5344CB8AC3E}">
        <p14:creationId xmlns:p14="http://schemas.microsoft.com/office/powerpoint/2010/main" val="191458762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a:solidFill>
                  <a:schemeClr val="bg1"/>
                </a:solidFill>
                <a:latin typeface="Verdana" pitchFamily="34" charset="0"/>
              </a:rPr>
              <a:t>Workplace Drug Testing</a:t>
            </a:r>
          </a:p>
        </p:txBody>
      </p:sp>
      <p:sp>
        <p:nvSpPr>
          <p:cNvPr id="4099" name="Subtitle 2"/>
          <p:cNvSpPr>
            <a:spLocks noGrp="1"/>
          </p:cNvSpPr>
          <p:nvPr>
            <p:ph type="subTitle" idx="1"/>
          </p:nvPr>
        </p:nvSpPr>
        <p:spPr>
          <a:xfrm>
            <a:off x="609600" y="1905000"/>
            <a:ext cx="7924800" cy="3733800"/>
          </a:xfrm>
        </p:spPr>
        <p:txBody>
          <a:bodyPr/>
          <a:lstStyle/>
          <a:p>
            <a:pPr algn="just"/>
            <a:r>
              <a:rPr lang="en-US" dirty="0">
                <a:solidFill>
                  <a:schemeClr val="tx1"/>
                </a:solidFill>
                <a:ea typeface="Verdana" panose="020B0604030504040204" pitchFamily="34" charset="0"/>
                <a:cs typeface="Verdana" panose="020B0604030504040204" pitchFamily="34" charset="0"/>
              </a:rPr>
              <a:t>Examples of permissible drug testing include:</a:t>
            </a:r>
          </a:p>
          <a:p>
            <a:pPr algn="just"/>
            <a:endParaRPr lang="en-US" sz="1600" i="1" dirty="0">
              <a:solidFill>
                <a:srgbClr val="0070C0"/>
              </a:solidFill>
            </a:endParaRPr>
          </a:p>
          <a:p>
            <a:pPr marL="342900" indent="-342900" algn="l">
              <a:buFont typeface="Wingdings" panose="05000000000000000000" pitchFamily="2" charset="2"/>
              <a:buChar char="§"/>
            </a:pPr>
            <a:r>
              <a:rPr lang="en-US" dirty="0">
                <a:solidFill>
                  <a:schemeClr val="tx1"/>
                </a:solidFill>
                <a:ea typeface="Verdana" panose="020B0604030504040204" pitchFamily="34" charset="0"/>
                <a:cs typeface="Verdana" panose="020B0604030504040204" pitchFamily="34" charset="0"/>
              </a:rPr>
              <a:t>Drug testing to evaluate the root cause of a workplace incident that harmed or could have harmed employees. If the employer chooses to use drug testing to investigate the incident, the employer should test all employees whose conduct could have contributed to the incident, not just the employees who reported injuries.</a:t>
            </a:r>
          </a:p>
          <a:p>
            <a:pPr marL="342900" indent="-342900" algn="just">
              <a:buFont typeface="Wingdings" panose="05000000000000000000" pitchFamily="2" charset="2"/>
              <a:buChar char="§"/>
            </a:pPr>
            <a:endParaRPr lang="en-US" dirty="0">
              <a:solidFill>
                <a:schemeClr val="tx1"/>
              </a:solidFill>
              <a:ea typeface="Verdana" panose="020B0604030504040204" pitchFamily="34" charset="0"/>
              <a:cs typeface="Verdana" panose="020B0604030504040204" pitchFamily="34" charset="0"/>
            </a:endParaRPr>
          </a:p>
          <a:p>
            <a:pPr algn="l" eaLnBrk="1" hangingPunct="1"/>
            <a:endParaRPr lang="en-US" dirty="0">
              <a:solidFill>
                <a:schemeClr val="tx1"/>
              </a:solidFill>
            </a:endParaRP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46</a:t>
            </a:fld>
            <a:endParaRPr lang="en-US" sz="1400" dirty="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a:solidFill>
                  <a:schemeClr val="bg1"/>
                </a:solidFill>
                <a:latin typeface="Verdana" pitchFamily="34" charset="0"/>
              </a:rPr>
              <a:t>PPT-162-05</a:t>
            </a:r>
            <a:endParaRPr lang="en-US" sz="1400" dirty="0">
              <a:solidFill>
                <a:schemeClr val="bg1"/>
              </a:solidFill>
              <a:latin typeface="Verdana" pitchFamily="34" charset="0"/>
            </a:endParaRPr>
          </a:p>
        </p:txBody>
      </p:sp>
    </p:spTree>
    <p:extLst>
      <p:ext uri="{BB962C8B-B14F-4D97-AF65-F5344CB8AC3E}">
        <p14:creationId xmlns:p14="http://schemas.microsoft.com/office/powerpoint/2010/main" val="32236876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a:solidFill>
                  <a:schemeClr val="bg1"/>
                </a:solidFill>
                <a:latin typeface="Verdana" pitchFamily="34" charset="0"/>
              </a:rPr>
              <a:t>Workplace Drug Testing</a:t>
            </a:r>
          </a:p>
        </p:txBody>
      </p:sp>
      <p:sp>
        <p:nvSpPr>
          <p:cNvPr id="4099" name="Subtitle 2"/>
          <p:cNvSpPr>
            <a:spLocks noGrp="1"/>
          </p:cNvSpPr>
          <p:nvPr>
            <p:ph type="subTitle" idx="1"/>
          </p:nvPr>
        </p:nvSpPr>
        <p:spPr>
          <a:xfrm>
            <a:off x="609600" y="1219200"/>
            <a:ext cx="7924800" cy="4800600"/>
          </a:xfrm>
        </p:spPr>
        <p:txBody>
          <a:bodyPr/>
          <a:lstStyle/>
          <a:p>
            <a:pPr algn="l"/>
            <a:r>
              <a:rPr lang="en-US" dirty="0">
                <a:solidFill>
                  <a:srgbClr val="0718B9"/>
                </a:solidFill>
              </a:rPr>
              <a:t>EXCEPTIONS</a:t>
            </a:r>
          </a:p>
          <a:p>
            <a:pPr algn="l"/>
            <a:endParaRPr lang="en-US" sz="1400" i="1" dirty="0">
              <a:solidFill>
                <a:srgbClr val="0070C0"/>
              </a:solidFill>
            </a:endParaRPr>
          </a:p>
          <a:p>
            <a:pPr marL="342900" indent="-342900" algn="l">
              <a:buFont typeface="Wingdings" panose="05000000000000000000" pitchFamily="2" charset="2"/>
              <a:buChar char="§"/>
            </a:pPr>
            <a:r>
              <a:rPr lang="en-US" sz="2200" dirty="0">
                <a:solidFill>
                  <a:schemeClr val="tx1"/>
                </a:solidFill>
              </a:rPr>
              <a:t>Employers </a:t>
            </a:r>
            <a:r>
              <a:rPr lang="en-US" sz="2200" dirty="0">
                <a:solidFill>
                  <a:schemeClr val="tx1"/>
                </a:solidFill>
                <a:ea typeface="Verdana" panose="020B0604030504040204" pitchFamily="34" charset="0"/>
                <a:cs typeface="Verdana" panose="020B0604030504040204" pitchFamily="34" charset="0"/>
              </a:rPr>
              <a:t>cannot discriminate against workers for using medical marijuana in their off hours.</a:t>
            </a:r>
          </a:p>
          <a:p>
            <a:pPr marL="342900" indent="-342900" algn="l">
              <a:buFont typeface="Wingdings" panose="05000000000000000000" pitchFamily="2" charset="2"/>
              <a:buChar char="§"/>
            </a:pPr>
            <a:r>
              <a:rPr lang="en-US" sz="2200" dirty="0">
                <a:solidFill>
                  <a:schemeClr val="tx1"/>
                </a:solidFill>
                <a:ea typeface="Verdana" panose="020B0604030504040204" pitchFamily="34" charset="0"/>
                <a:cs typeface="Verdana" panose="020B0604030504040204" pitchFamily="34" charset="0"/>
              </a:rPr>
              <a:t>Companies may bar workers from bringing marijuana to the office or worksite, and they can ban them from coming to work under the influence.</a:t>
            </a:r>
            <a:endParaRPr lang="en-US" sz="2200" dirty="0">
              <a:solidFill>
                <a:schemeClr val="tx1"/>
              </a:solidFill>
            </a:endParaRPr>
          </a:p>
          <a:p>
            <a:pPr marL="342900" indent="-342900" algn="l">
              <a:buFont typeface="Wingdings" panose="05000000000000000000" pitchFamily="2" charset="2"/>
              <a:buChar char="§"/>
            </a:pPr>
            <a:r>
              <a:rPr lang="en-US" sz="2200" dirty="0">
                <a:solidFill>
                  <a:schemeClr val="tx1"/>
                </a:solidFill>
              </a:rPr>
              <a:t>Employees with federally regulated jobs—like commercial driver or pilots—can be terminated (or never hired) for failing drug tests, even if they are legal medical marijuana users.</a:t>
            </a:r>
          </a:p>
          <a:p>
            <a:pPr marL="342900" indent="-342900" algn="l">
              <a:buFont typeface="Wingdings" panose="05000000000000000000" pitchFamily="2" charset="2"/>
              <a:buChar char="§"/>
            </a:pPr>
            <a:r>
              <a:rPr lang="en-US" sz="2200" dirty="0">
                <a:solidFill>
                  <a:schemeClr val="tx1"/>
                </a:solidFill>
              </a:rPr>
              <a:t>Another exception is that employers can still maintain a sober work environment.</a:t>
            </a:r>
          </a:p>
          <a:p>
            <a:pPr algn="l" eaLnBrk="1" hangingPunct="1"/>
            <a:endParaRPr lang="en-US" dirty="0">
              <a:solidFill>
                <a:schemeClr val="tx1"/>
              </a:solidFill>
            </a:endParaRP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47</a:t>
            </a:fld>
            <a:endParaRPr lang="en-US" sz="1400" dirty="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a:solidFill>
                  <a:schemeClr val="bg1"/>
                </a:solidFill>
                <a:latin typeface="Verdana" pitchFamily="34" charset="0"/>
              </a:rPr>
              <a:t>PPT-162-05</a:t>
            </a:r>
            <a:endParaRPr lang="en-US" sz="1400" dirty="0">
              <a:solidFill>
                <a:schemeClr val="bg1"/>
              </a:solidFill>
              <a:latin typeface="Verdana" pitchFamily="34" charset="0"/>
            </a:endParaRPr>
          </a:p>
        </p:txBody>
      </p:sp>
    </p:spTree>
    <p:extLst>
      <p:ext uri="{BB962C8B-B14F-4D97-AF65-F5344CB8AC3E}">
        <p14:creationId xmlns:p14="http://schemas.microsoft.com/office/powerpoint/2010/main" val="200548420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a:solidFill>
                  <a:schemeClr val="bg1"/>
                </a:solidFill>
                <a:latin typeface="Verdana" pitchFamily="34" charset="0"/>
              </a:rPr>
              <a:t>Safety Concerns</a:t>
            </a:r>
          </a:p>
        </p:txBody>
      </p:sp>
      <p:sp>
        <p:nvSpPr>
          <p:cNvPr id="4099" name="Subtitle 2"/>
          <p:cNvSpPr>
            <a:spLocks noGrp="1"/>
          </p:cNvSpPr>
          <p:nvPr>
            <p:ph type="subTitle" idx="1"/>
          </p:nvPr>
        </p:nvSpPr>
        <p:spPr>
          <a:xfrm>
            <a:off x="387824" y="1310090"/>
            <a:ext cx="5181600" cy="5029200"/>
          </a:xfrm>
        </p:spPr>
        <p:txBody>
          <a:bodyPr/>
          <a:lstStyle/>
          <a:p>
            <a:pPr marL="342900" indent="-342900" algn="l">
              <a:buFont typeface="Wingdings" panose="05000000000000000000" pitchFamily="2" charset="2"/>
              <a:buChar char="§"/>
            </a:pPr>
            <a:r>
              <a:rPr lang="en-US" dirty="0">
                <a:solidFill>
                  <a:schemeClr val="tx1"/>
                </a:solidFill>
              </a:rPr>
              <a:t>Marijuana is a mind-altering drug that contains more than 400 chemicals, according to      the Drug Enforcement Administration (DEA). </a:t>
            </a:r>
          </a:p>
          <a:p>
            <a:pPr marL="342900" indent="-342900" algn="l">
              <a:buFont typeface="Wingdings" panose="05000000000000000000" pitchFamily="2" charset="2"/>
              <a:buChar char="§"/>
            </a:pPr>
            <a:r>
              <a:rPr lang="en-US" dirty="0">
                <a:solidFill>
                  <a:schemeClr val="tx1"/>
                </a:solidFill>
              </a:rPr>
              <a:t>For those in a safety-sensitive position, the drug can pose dangers, both short-term and long-term. </a:t>
            </a:r>
          </a:p>
          <a:p>
            <a:pPr marL="342900" indent="-342900" algn="l">
              <a:buFont typeface="Wingdings" panose="05000000000000000000" pitchFamily="2" charset="2"/>
              <a:buChar char="§"/>
            </a:pPr>
            <a:r>
              <a:rPr lang="en-US" dirty="0">
                <a:solidFill>
                  <a:schemeClr val="tx1"/>
                </a:solidFill>
              </a:rPr>
              <a:t>Also the potency levels may not be known or have adverse effects.</a:t>
            </a:r>
          </a:p>
          <a:p>
            <a:pPr algn="l" eaLnBrk="1" hangingPunct="1"/>
            <a:endParaRPr lang="en-US" dirty="0">
              <a:solidFill>
                <a:schemeClr val="tx1"/>
              </a:solidFill>
            </a:endParaRP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48</a:t>
            </a:fld>
            <a:endParaRPr lang="en-US" sz="1400" dirty="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a:solidFill>
                  <a:schemeClr val="bg1"/>
                </a:solidFill>
                <a:latin typeface="Verdana" pitchFamily="34" charset="0"/>
              </a:rPr>
              <a:t>PPT-162-05</a:t>
            </a:r>
            <a:endParaRPr lang="en-US" sz="1400" dirty="0">
              <a:solidFill>
                <a:schemeClr val="bg1"/>
              </a:solidFill>
              <a:latin typeface="Verdana" pitchFamily="34" charset="0"/>
            </a:endParaRPr>
          </a:p>
        </p:txBody>
      </p:sp>
      <p:pic>
        <p:nvPicPr>
          <p:cNvPr id="12290" name="Picture 2" descr="C:\Users\stlane\Pictures\x med marijuana\nationaldrugscreening.com.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569424" y="1676400"/>
            <a:ext cx="3299114" cy="152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824991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600" dirty="0">
                <a:solidFill>
                  <a:schemeClr val="bg1"/>
                </a:solidFill>
                <a:latin typeface="Verdana" pitchFamily="34" charset="0"/>
              </a:rPr>
              <a:t>Employers’ vs Workers’ Rights</a:t>
            </a:r>
          </a:p>
        </p:txBody>
      </p:sp>
      <p:sp>
        <p:nvSpPr>
          <p:cNvPr id="4099" name="Subtitle 2"/>
          <p:cNvSpPr>
            <a:spLocks noGrp="1"/>
          </p:cNvSpPr>
          <p:nvPr>
            <p:ph type="subTitle" idx="1"/>
          </p:nvPr>
        </p:nvSpPr>
        <p:spPr>
          <a:xfrm>
            <a:off x="609600" y="1568450"/>
            <a:ext cx="8229600" cy="5289550"/>
          </a:xfrm>
        </p:spPr>
        <p:txBody>
          <a:bodyPr/>
          <a:lstStyle/>
          <a:p>
            <a:pPr marL="342900" indent="-342900" algn="l">
              <a:buFont typeface="Wingdings" panose="05000000000000000000" pitchFamily="2" charset="2"/>
              <a:buChar char="§"/>
            </a:pPr>
            <a:r>
              <a:rPr lang="en-US" dirty="0">
                <a:solidFill>
                  <a:schemeClr val="tx1"/>
                </a:solidFill>
              </a:rPr>
              <a:t>If an employer can prove a worker is impaired  on the job, then that employer can take action regardless of the residing state.</a:t>
            </a:r>
          </a:p>
          <a:p>
            <a:pPr marL="342900" indent="-342900" algn="l">
              <a:buFont typeface="Wingdings" panose="05000000000000000000" pitchFamily="2" charset="2"/>
              <a:buChar char="§"/>
            </a:pPr>
            <a:r>
              <a:rPr lang="en-US" dirty="0">
                <a:solidFill>
                  <a:schemeClr val="tx1"/>
                </a:solidFill>
              </a:rPr>
              <a:t>No impairment, but tests positive? Does the employer have the right to fire that worker as part of its drug-free workplace policy?</a:t>
            </a:r>
          </a:p>
          <a:p>
            <a:pPr marL="342900" indent="-342900" algn="l">
              <a:buFont typeface="Wingdings" panose="05000000000000000000" pitchFamily="2" charset="2"/>
              <a:buChar char="§"/>
            </a:pPr>
            <a:r>
              <a:rPr lang="en-US" dirty="0">
                <a:solidFill>
                  <a:schemeClr val="tx1"/>
                </a:solidFill>
              </a:rPr>
              <a:t>Colorado’s </a:t>
            </a:r>
            <a:r>
              <a:rPr lang="en-US" i="1" dirty="0">
                <a:solidFill>
                  <a:schemeClr val="tx1"/>
                </a:solidFill>
              </a:rPr>
              <a:t>Coats v. Dish Network may provide guidance or set precedent</a:t>
            </a:r>
            <a:r>
              <a:rPr lang="en-US" dirty="0">
                <a:solidFill>
                  <a:schemeClr val="tx1"/>
                </a:solidFill>
              </a:rPr>
              <a:t>. </a:t>
            </a:r>
          </a:p>
          <a:p>
            <a:pPr marL="342900" indent="-342900" algn="l">
              <a:buFont typeface="Wingdings" panose="05000000000000000000" pitchFamily="2" charset="2"/>
              <a:buChar char="§"/>
            </a:pPr>
            <a:r>
              <a:rPr lang="en-US" dirty="0">
                <a:solidFill>
                  <a:schemeClr val="tx1"/>
                </a:solidFill>
              </a:rPr>
              <a:t>In some states, judges have ruled on the side    of employers. </a:t>
            </a:r>
          </a:p>
          <a:p>
            <a:pPr algn="l" eaLnBrk="1" hangingPunct="1"/>
            <a:endParaRPr lang="en-US" dirty="0">
              <a:solidFill>
                <a:schemeClr val="tx1"/>
              </a:solidFill>
            </a:endParaRP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49</a:t>
            </a:fld>
            <a:endParaRPr lang="en-US" sz="1400" dirty="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a:solidFill>
                  <a:schemeClr val="bg1"/>
                </a:solidFill>
                <a:latin typeface="Verdana" pitchFamily="34" charset="0"/>
              </a:rPr>
              <a:t>PPT-162-05</a:t>
            </a:r>
            <a:endParaRPr lang="en-US" sz="1400" dirty="0">
              <a:solidFill>
                <a:schemeClr val="bg1"/>
              </a:solidFill>
              <a:latin typeface="Verdana" pitchFamily="34" charset="0"/>
            </a:endParaRPr>
          </a:p>
        </p:txBody>
      </p:sp>
    </p:spTree>
    <p:extLst>
      <p:ext uri="{BB962C8B-B14F-4D97-AF65-F5344CB8AC3E}">
        <p14:creationId xmlns:p14="http://schemas.microsoft.com/office/powerpoint/2010/main" val="40206445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a:solidFill>
                  <a:schemeClr val="bg1"/>
                </a:solidFill>
                <a:latin typeface="Verdana" pitchFamily="34" charset="0"/>
              </a:rPr>
              <a:t>Objectives</a:t>
            </a:r>
          </a:p>
        </p:txBody>
      </p:sp>
      <p:sp>
        <p:nvSpPr>
          <p:cNvPr id="4099" name="Subtitle 2"/>
          <p:cNvSpPr>
            <a:spLocks noGrp="1"/>
          </p:cNvSpPr>
          <p:nvPr>
            <p:ph type="subTitle" idx="1"/>
          </p:nvPr>
        </p:nvSpPr>
        <p:spPr>
          <a:xfrm>
            <a:off x="609600" y="1654175"/>
            <a:ext cx="8077200" cy="3962400"/>
          </a:xfrm>
        </p:spPr>
        <p:txBody>
          <a:bodyPr/>
          <a:lstStyle/>
          <a:p>
            <a:pPr marL="342900" indent="-342900" algn="l">
              <a:buFont typeface="Wingdings" panose="05000000000000000000" pitchFamily="2" charset="2"/>
              <a:buChar char="§"/>
            </a:pPr>
            <a:r>
              <a:rPr lang="en-US" dirty="0">
                <a:solidFill>
                  <a:schemeClr val="tx1"/>
                </a:solidFill>
              </a:rPr>
              <a:t>Understand and define the distinction between marijuana and “medical marijuana.” </a:t>
            </a:r>
          </a:p>
          <a:p>
            <a:pPr marL="342900" indent="-342900" algn="l">
              <a:buFont typeface="Wingdings" panose="05000000000000000000" pitchFamily="2" charset="2"/>
              <a:buChar char="§"/>
            </a:pPr>
            <a:endParaRPr lang="en-US" dirty="0">
              <a:solidFill>
                <a:schemeClr val="tx1"/>
              </a:solidFill>
            </a:endParaRPr>
          </a:p>
          <a:p>
            <a:pPr marL="342900" indent="-342900" algn="l">
              <a:buFont typeface="Wingdings" panose="05000000000000000000" pitchFamily="2" charset="2"/>
              <a:buChar char="§"/>
            </a:pPr>
            <a:r>
              <a:rPr lang="en-US" dirty="0">
                <a:solidFill>
                  <a:schemeClr val="tx1"/>
                </a:solidFill>
              </a:rPr>
              <a:t>Describe various serious medical conditions when medical marijuana is used.</a:t>
            </a:r>
          </a:p>
          <a:p>
            <a:pPr marL="342900" indent="-342900" algn="l">
              <a:buFont typeface="Wingdings" panose="05000000000000000000" pitchFamily="2" charset="2"/>
              <a:buChar char="§"/>
            </a:pPr>
            <a:endParaRPr lang="en-US" dirty="0">
              <a:solidFill>
                <a:schemeClr val="tx1"/>
              </a:solidFill>
            </a:endParaRPr>
          </a:p>
          <a:p>
            <a:pPr algn="l"/>
            <a:r>
              <a:rPr lang="en-US" dirty="0">
                <a:solidFill>
                  <a:schemeClr val="tx1"/>
                </a:solidFill>
              </a:rPr>
              <a:t> </a:t>
            </a:r>
          </a:p>
          <a:p>
            <a:pPr algn="l" eaLnBrk="1" hangingPunct="1"/>
            <a:endParaRPr lang="en-US" dirty="0">
              <a:solidFill>
                <a:schemeClr val="tx1"/>
              </a:solidFill>
            </a:endParaRP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5</a:t>
            </a:fld>
            <a:endParaRPr lang="en-US" sz="1400" dirty="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a:solidFill>
                  <a:schemeClr val="bg1"/>
                </a:solidFill>
                <a:latin typeface="Verdana" pitchFamily="34" charset="0"/>
              </a:rPr>
              <a:t>PPT-162-05</a:t>
            </a:r>
            <a:endParaRPr lang="en-US" sz="1400" dirty="0">
              <a:solidFill>
                <a:schemeClr val="bg1"/>
              </a:solidFill>
              <a:latin typeface="Verdana" pitchFamily="34" charset="0"/>
            </a:endParaRPr>
          </a:p>
        </p:txBody>
      </p:sp>
      <p:pic>
        <p:nvPicPr>
          <p:cNvPr id="3" name="Picture 2">
            <a:extLst>
              <a:ext uri="{FF2B5EF4-FFF2-40B4-BE49-F238E27FC236}">
                <a16:creationId xmlns:a16="http://schemas.microsoft.com/office/drawing/2014/main" id="{75BDF4A7-2FDF-4385-9339-78056914DA7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489230" y="3820923"/>
            <a:ext cx="2165539" cy="2165539"/>
          </a:xfrm>
          <a:prstGeom prst="rect">
            <a:avLst/>
          </a:prstGeom>
        </p:spPr>
      </p:pic>
    </p:spTree>
    <p:extLst>
      <p:ext uri="{BB962C8B-B14F-4D97-AF65-F5344CB8AC3E}">
        <p14:creationId xmlns:p14="http://schemas.microsoft.com/office/powerpoint/2010/main" val="204870743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600" dirty="0">
                <a:solidFill>
                  <a:schemeClr val="bg1"/>
                </a:solidFill>
                <a:latin typeface="Verdana" pitchFamily="34" charset="0"/>
              </a:rPr>
              <a:t>Predictors of What is to Come</a:t>
            </a:r>
          </a:p>
        </p:txBody>
      </p:sp>
      <p:sp>
        <p:nvSpPr>
          <p:cNvPr id="4099" name="Subtitle 2"/>
          <p:cNvSpPr>
            <a:spLocks noGrp="1"/>
          </p:cNvSpPr>
          <p:nvPr>
            <p:ph type="subTitle" idx="1"/>
          </p:nvPr>
        </p:nvSpPr>
        <p:spPr>
          <a:xfrm>
            <a:off x="457200" y="1428198"/>
            <a:ext cx="8229600" cy="4414354"/>
          </a:xfrm>
        </p:spPr>
        <p:txBody>
          <a:bodyPr/>
          <a:lstStyle/>
          <a:p>
            <a:pPr marL="342900" indent="-342900" algn="l">
              <a:buFont typeface="Wingdings" panose="05000000000000000000" pitchFamily="2" charset="2"/>
              <a:buChar char="§"/>
            </a:pPr>
            <a:r>
              <a:rPr lang="en-US" dirty="0">
                <a:solidFill>
                  <a:schemeClr val="tx1"/>
                </a:solidFill>
                <a:ea typeface="Verdana" panose="020B0604030504040204" pitchFamily="34" charset="0"/>
                <a:cs typeface="Verdana" panose="020B0604030504040204" pitchFamily="34" charset="0"/>
              </a:rPr>
              <a:t>In 2015, the Colorado Supreme Court decided that the termination of an employee using medical marijuana was justified because marijuana is still illegal under federal law.</a:t>
            </a:r>
          </a:p>
          <a:p>
            <a:pPr marL="342900" indent="-342900" algn="just">
              <a:buFont typeface="Wingdings" panose="05000000000000000000" pitchFamily="2" charset="2"/>
              <a:buChar char="§"/>
            </a:pPr>
            <a:endParaRPr lang="en-US" dirty="0">
              <a:solidFill>
                <a:schemeClr val="tx1"/>
              </a:solidFill>
              <a:ea typeface="Verdana" panose="020B0604030504040204" pitchFamily="34" charset="0"/>
              <a:cs typeface="Verdana" panose="020B0604030504040204" pitchFamily="34" charset="0"/>
            </a:endParaRPr>
          </a:p>
          <a:p>
            <a:pPr marL="342900" indent="-342900" algn="l">
              <a:buFont typeface="Wingdings" panose="05000000000000000000" pitchFamily="2" charset="2"/>
              <a:buChar char="§"/>
            </a:pPr>
            <a:r>
              <a:rPr lang="en-US" dirty="0">
                <a:solidFill>
                  <a:schemeClr val="tx1"/>
                </a:solidFill>
              </a:rPr>
              <a:t>In s</a:t>
            </a:r>
            <a:r>
              <a:rPr lang="en-US" dirty="0">
                <a:solidFill>
                  <a:schemeClr val="tx1"/>
                </a:solidFill>
                <a:ea typeface="Verdana" panose="020B0604030504040204" pitchFamily="34" charset="0"/>
                <a:cs typeface="Verdana" panose="020B0604030504040204" pitchFamily="34" charset="0"/>
              </a:rPr>
              <a:t>tates that have made medical marijuana legal, employees are finding protection under the state disability laws. The courts were initially in favor of the employer; however, the courts are quickly shifting decisions in favor of the employee.</a:t>
            </a:r>
          </a:p>
          <a:p>
            <a:pPr marL="342900" indent="-342900" algn="l">
              <a:buFont typeface="Wingdings" panose="05000000000000000000" pitchFamily="2" charset="2"/>
              <a:buChar char="§"/>
            </a:pPr>
            <a:endParaRPr lang="en-US" dirty="0">
              <a:solidFill>
                <a:schemeClr val="tx1"/>
              </a:solidFill>
              <a:ea typeface="Verdana" panose="020B0604030504040204" pitchFamily="34" charset="0"/>
              <a:cs typeface="Verdana" panose="020B0604030504040204" pitchFamily="34" charset="0"/>
            </a:endParaRPr>
          </a:p>
          <a:p>
            <a:pPr marL="342900" indent="-342900" algn="l">
              <a:buFont typeface="Wingdings" panose="05000000000000000000" pitchFamily="2" charset="2"/>
              <a:buChar char="§"/>
            </a:pPr>
            <a:endParaRPr lang="en-US" dirty="0">
              <a:solidFill>
                <a:schemeClr val="tx1"/>
              </a:solidFill>
              <a:latin typeface="Calibri" pitchFamily="34" charset="0"/>
              <a:cs typeface="Calibri" pitchFamily="34" charset="0"/>
            </a:endParaRPr>
          </a:p>
          <a:p>
            <a:pPr marL="342900" indent="-342900" algn="l">
              <a:buFont typeface="Wingdings" panose="05000000000000000000" pitchFamily="2" charset="2"/>
              <a:buChar char="§"/>
            </a:pPr>
            <a:endParaRPr lang="en-US" dirty="0">
              <a:solidFill>
                <a:schemeClr val="tx1"/>
              </a:solidFill>
            </a:endParaRP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50</a:t>
            </a:fld>
            <a:endParaRPr lang="en-US" sz="1400" dirty="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a:solidFill>
                  <a:schemeClr val="bg1"/>
                </a:solidFill>
                <a:latin typeface="Verdana" pitchFamily="34" charset="0"/>
              </a:rPr>
              <a:t>PPT-162-05</a:t>
            </a:r>
            <a:endParaRPr lang="en-US" sz="1400" dirty="0">
              <a:solidFill>
                <a:schemeClr val="bg1"/>
              </a:solidFill>
              <a:latin typeface="Verdana" pitchFamily="34" charset="0"/>
            </a:endParaRPr>
          </a:p>
        </p:txBody>
      </p:sp>
    </p:spTree>
    <p:extLst>
      <p:ext uri="{BB962C8B-B14F-4D97-AF65-F5344CB8AC3E}">
        <p14:creationId xmlns:p14="http://schemas.microsoft.com/office/powerpoint/2010/main" val="258620412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600" dirty="0">
                <a:solidFill>
                  <a:schemeClr val="bg1"/>
                </a:solidFill>
                <a:latin typeface="Verdana" pitchFamily="34" charset="0"/>
              </a:rPr>
              <a:t>Predictors of What is to Come</a:t>
            </a:r>
          </a:p>
        </p:txBody>
      </p:sp>
      <p:sp>
        <p:nvSpPr>
          <p:cNvPr id="4099" name="Subtitle 2"/>
          <p:cNvSpPr>
            <a:spLocks noGrp="1"/>
          </p:cNvSpPr>
          <p:nvPr>
            <p:ph type="subTitle" idx="1"/>
          </p:nvPr>
        </p:nvSpPr>
        <p:spPr>
          <a:xfrm>
            <a:off x="427630" y="1327150"/>
            <a:ext cx="8229600" cy="4191000"/>
          </a:xfrm>
        </p:spPr>
        <p:txBody>
          <a:bodyPr/>
          <a:lstStyle/>
          <a:p>
            <a:pPr marL="342900" indent="-342900" algn="l">
              <a:buFont typeface="Wingdings" panose="05000000000000000000" pitchFamily="2" charset="2"/>
              <a:buChar char="§"/>
            </a:pPr>
            <a:r>
              <a:rPr lang="en-US" dirty="0">
                <a:solidFill>
                  <a:schemeClr val="tx1"/>
                </a:solidFill>
                <a:ea typeface="Verdana" panose="020B0604030504040204" pitchFamily="34" charset="0"/>
                <a:cs typeface="Verdana" panose="020B0604030504040204" pitchFamily="34" charset="0"/>
              </a:rPr>
              <a:t>In May of 2017, in Rhode Island, a job candidate was not hired because she disclosed to her potential employer that she was a legal MM cardholder. She informed the employer that she would not pass a pre-employment drug screen. When she was not hired, she sued the employer for discrimination. The court found in favor of the potential employee.</a:t>
            </a:r>
          </a:p>
          <a:p>
            <a:pPr marL="342900" indent="-342900" algn="l">
              <a:buFont typeface="Wingdings" panose="05000000000000000000" pitchFamily="2" charset="2"/>
              <a:buChar char="§"/>
            </a:pPr>
            <a:endParaRPr lang="en-US" dirty="0">
              <a:solidFill>
                <a:schemeClr val="tx1"/>
              </a:solidFill>
              <a:latin typeface="Calibri" pitchFamily="34" charset="0"/>
              <a:cs typeface="Calibri" pitchFamily="34" charset="0"/>
            </a:endParaRPr>
          </a:p>
          <a:p>
            <a:pPr marL="342900" indent="-342900" algn="l">
              <a:buFont typeface="Wingdings" panose="05000000000000000000" pitchFamily="2" charset="2"/>
              <a:buChar char="§"/>
            </a:pPr>
            <a:endParaRPr lang="en-US" dirty="0">
              <a:solidFill>
                <a:schemeClr val="tx1"/>
              </a:solidFill>
            </a:endParaRP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51</a:t>
            </a:fld>
            <a:endParaRPr lang="en-US" sz="1400" dirty="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a:solidFill>
                  <a:schemeClr val="bg1"/>
                </a:solidFill>
                <a:latin typeface="Verdana" pitchFamily="34" charset="0"/>
              </a:rPr>
              <a:t>PPT-162-05</a:t>
            </a:r>
            <a:endParaRPr lang="en-US" sz="1400" dirty="0">
              <a:solidFill>
                <a:schemeClr val="bg1"/>
              </a:solidFill>
              <a:latin typeface="Verdana" pitchFamily="34" charset="0"/>
            </a:endParaRPr>
          </a:p>
        </p:txBody>
      </p:sp>
      <p:pic>
        <p:nvPicPr>
          <p:cNvPr id="6" name="Picture 8" descr="Can I Be Fired for Having Medical Marijuana?">
            <a:extLst>
              <a:ext uri="{FF2B5EF4-FFF2-40B4-BE49-F238E27FC236}">
                <a16:creationId xmlns:a16="http://schemas.microsoft.com/office/drawing/2014/main" id="{CF23815C-8065-4E15-8638-0D6A7E5F3337}"/>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105400" y="4191000"/>
            <a:ext cx="2689830" cy="1981200"/>
          </a:xfrm>
          <a:prstGeom prst="rect">
            <a:avLst/>
          </a:prstGeom>
          <a:noFill/>
          <a:ln w="12700">
            <a:solidFill>
              <a:srgbClr val="00B0F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234307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600" dirty="0">
                <a:solidFill>
                  <a:schemeClr val="bg1"/>
                </a:solidFill>
                <a:latin typeface="Verdana" pitchFamily="34" charset="0"/>
              </a:rPr>
              <a:t>Predictors of What is to Come</a:t>
            </a:r>
          </a:p>
        </p:txBody>
      </p:sp>
      <p:sp>
        <p:nvSpPr>
          <p:cNvPr id="4099" name="Subtitle 2"/>
          <p:cNvSpPr>
            <a:spLocks noGrp="1"/>
          </p:cNvSpPr>
          <p:nvPr>
            <p:ph type="subTitle" idx="1"/>
          </p:nvPr>
        </p:nvSpPr>
        <p:spPr>
          <a:xfrm>
            <a:off x="304800" y="1143000"/>
            <a:ext cx="8382000" cy="4566754"/>
          </a:xfrm>
        </p:spPr>
        <p:txBody>
          <a:bodyPr/>
          <a:lstStyle/>
          <a:p>
            <a:pPr marL="342900" indent="-342900" algn="l">
              <a:buFont typeface="Wingdings" panose="05000000000000000000" pitchFamily="2" charset="2"/>
              <a:buChar char="§"/>
            </a:pPr>
            <a:r>
              <a:rPr lang="en-US" sz="2000" dirty="0">
                <a:solidFill>
                  <a:schemeClr val="tx1"/>
                </a:solidFill>
                <a:ea typeface="Verdana" panose="020B0604030504040204" pitchFamily="34" charset="0"/>
                <a:cs typeface="Verdana" panose="020B0604030504040204" pitchFamily="34" charset="0"/>
              </a:rPr>
              <a:t>In July of 2017, the Massachusetts High Court heard the case of an employee who sued her employer for discrimination under the states discrimination laws. She   had been fired for failing a drug test while being legally registered as a medical marijuana user.</a:t>
            </a:r>
          </a:p>
          <a:p>
            <a:pPr marL="342900" indent="-342900" algn="just">
              <a:buFont typeface="Wingdings" panose="05000000000000000000" pitchFamily="2" charset="2"/>
              <a:buChar char="§"/>
            </a:pPr>
            <a:endParaRPr lang="en-US" sz="2000" dirty="0">
              <a:solidFill>
                <a:schemeClr val="tx1"/>
              </a:solidFill>
              <a:ea typeface="Verdana" panose="020B0604030504040204" pitchFamily="34" charset="0"/>
              <a:cs typeface="Verdana" panose="020B0604030504040204" pitchFamily="34" charset="0"/>
            </a:endParaRPr>
          </a:p>
          <a:p>
            <a:pPr marL="342900" indent="-342900" algn="l">
              <a:buFont typeface="Wingdings" panose="05000000000000000000" pitchFamily="2" charset="2"/>
              <a:buChar char="§"/>
            </a:pPr>
            <a:r>
              <a:rPr lang="en-US" sz="2000" dirty="0">
                <a:solidFill>
                  <a:schemeClr val="tx1"/>
                </a:solidFill>
                <a:ea typeface="Verdana" panose="020B0604030504040204" pitchFamily="34" charset="0"/>
                <a:cs typeface="Verdana" panose="020B0604030504040204" pitchFamily="34" charset="0"/>
              </a:rPr>
              <a:t>In turn, the employer argued that this was an unreasonable accommodation request as all marijuana use is illegal under federal law and is, therefore, a federal crime. The court disagreed with the employer and sided with the employee. </a:t>
            </a:r>
          </a:p>
          <a:p>
            <a:pPr marL="342900" indent="-342900" algn="just">
              <a:buFont typeface="Wingdings" panose="05000000000000000000" pitchFamily="2" charset="2"/>
              <a:buChar char="§"/>
            </a:pPr>
            <a:endParaRPr lang="en-US" sz="2000" dirty="0">
              <a:solidFill>
                <a:schemeClr val="tx1"/>
              </a:solidFill>
              <a:ea typeface="Verdana" panose="020B0604030504040204" pitchFamily="34" charset="0"/>
              <a:cs typeface="Verdana" panose="020B0604030504040204" pitchFamily="34" charset="0"/>
            </a:endParaRPr>
          </a:p>
          <a:p>
            <a:pPr marL="342900" indent="-342900" algn="l">
              <a:buFont typeface="Wingdings" panose="05000000000000000000" pitchFamily="2" charset="2"/>
              <a:buChar char="§"/>
            </a:pPr>
            <a:r>
              <a:rPr lang="en-US" sz="2000" dirty="0">
                <a:solidFill>
                  <a:schemeClr val="tx1"/>
                </a:solidFill>
                <a:ea typeface="Verdana" panose="020B0604030504040204" pitchFamily="34" charset="0"/>
                <a:cs typeface="Verdana" panose="020B0604030504040204" pitchFamily="34" charset="0"/>
              </a:rPr>
              <a:t>The court held that under the state’s disability discrimination law, employees have the right to seek a reasonable accommodation for MM use. The employer did not appeal the decision.</a:t>
            </a:r>
          </a:p>
          <a:p>
            <a:pPr algn="l"/>
            <a:endParaRPr lang="en-US" dirty="0">
              <a:solidFill>
                <a:schemeClr val="tx1"/>
              </a:solidFill>
              <a:latin typeface="Calibri" pitchFamily="34" charset="0"/>
              <a:cs typeface="Calibri" pitchFamily="34" charset="0"/>
            </a:endParaRPr>
          </a:p>
          <a:p>
            <a:pPr marL="342900" indent="-342900" algn="l">
              <a:buFont typeface="Wingdings" panose="05000000000000000000" pitchFamily="2" charset="2"/>
              <a:buChar char="§"/>
            </a:pPr>
            <a:endParaRPr lang="en-US" dirty="0">
              <a:solidFill>
                <a:schemeClr val="tx1"/>
              </a:solidFill>
            </a:endParaRP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52</a:t>
            </a:fld>
            <a:endParaRPr lang="en-US" sz="1400" dirty="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a:solidFill>
                  <a:schemeClr val="bg1"/>
                </a:solidFill>
                <a:latin typeface="Verdana" pitchFamily="34" charset="0"/>
              </a:rPr>
              <a:t>PPT-162-05</a:t>
            </a:r>
            <a:endParaRPr lang="en-US" sz="1400" dirty="0">
              <a:solidFill>
                <a:schemeClr val="bg1"/>
              </a:solidFill>
              <a:latin typeface="Verdana" pitchFamily="34" charset="0"/>
            </a:endParaRPr>
          </a:p>
        </p:txBody>
      </p:sp>
    </p:spTree>
    <p:extLst>
      <p:ext uri="{BB962C8B-B14F-4D97-AF65-F5344CB8AC3E}">
        <p14:creationId xmlns:p14="http://schemas.microsoft.com/office/powerpoint/2010/main" val="106900099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600" dirty="0">
                <a:solidFill>
                  <a:schemeClr val="bg1"/>
                </a:solidFill>
                <a:latin typeface="Verdana" pitchFamily="34" charset="0"/>
              </a:rPr>
              <a:t>Predictors of What is to Come</a:t>
            </a:r>
          </a:p>
        </p:txBody>
      </p:sp>
      <p:sp>
        <p:nvSpPr>
          <p:cNvPr id="4099" name="Subtitle 2"/>
          <p:cNvSpPr>
            <a:spLocks noGrp="1"/>
          </p:cNvSpPr>
          <p:nvPr>
            <p:ph type="subTitle" idx="1"/>
          </p:nvPr>
        </p:nvSpPr>
        <p:spPr>
          <a:xfrm>
            <a:off x="533400" y="1213954"/>
            <a:ext cx="8229600" cy="4876800"/>
          </a:xfrm>
        </p:spPr>
        <p:txBody>
          <a:bodyPr/>
          <a:lstStyle/>
          <a:p>
            <a:pPr marL="342900" indent="-342900" algn="l">
              <a:buFont typeface="Wingdings" panose="05000000000000000000" pitchFamily="2" charset="2"/>
              <a:buChar char="§"/>
            </a:pPr>
            <a:r>
              <a:rPr lang="en-US" sz="2000" dirty="0">
                <a:solidFill>
                  <a:schemeClr val="tx1"/>
                </a:solidFill>
                <a:ea typeface="Verdana" panose="020B0604030504040204" pitchFamily="34" charset="0"/>
                <a:cs typeface="Verdana" panose="020B0604030504040204" pitchFamily="34" charset="0"/>
              </a:rPr>
              <a:t>In August 2017, in Connecticut, a similar situation was heard. The employer appealed the decision of state court  to federal court. The Federal District Court rejected the employers Federal Pre-Emption Argument.</a:t>
            </a:r>
          </a:p>
          <a:p>
            <a:pPr marL="342900" indent="-342900" algn="just">
              <a:buFont typeface="Wingdings" panose="05000000000000000000" pitchFamily="2" charset="2"/>
              <a:buChar char="§"/>
            </a:pPr>
            <a:endParaRPr lang="en-US" sz="2000" dirty="0">
              <a:solidFill>
                <a:schemeClr val="tx1"/>
              </a:solidFill>
              <a:ea typeface="Verdana" panose="020B0604030504040204" pitchFamily="34" charset="0"/>
              <a:cs typeface="Verdana" panose="020B0604030504040204" pitchFamily="34" charset="0"/>
            </a:endParaRPr>
          </a:p>
          <a:p>
            <a:pPr marL="342900" indent="-342900" algn="l">
              <a:buFont typeface="Wingdings" panose="05000000000000000000" pitchFamily="2" charset="2"/>
              <a:buChar char="§"/>
            </a:pPr>
            <a:r>
              <a:rPr lang="en-US" sz="2000" dirty="0">
                <a:solidFill>
                  <a:schemeClr val="tx1"/>
                </a:solidFill>
                <a:ea typeface="Verdana" panose="020B0604030504040204" pitchFamily="34" charset="0"/>
                <a:cs typeface="Verdana" panose="020B0604030504040204" pitchFamily="34" charset="0"/>
              </a:rPr>
              <a:t>The court said the Federal Controlled Substance Act does not regulate employment and therefore does not make it illegal to employ a medical marijuana user.</a:t>
            </a:r>
          </a:p>
          <a:p>
            <a:pPr marL="342900" indent="-342900" algn="l">
              <a:buFont typeface="Wingdings" panose="05000000000000000000" pitchFamily="2" charset="2"/>
              <a:buChar char="§"/>
            </a:pPr>
            <a:endParaRPr lang="en-US" dirty="0">
              <a:solidFill>
                <a:schemeClr val="tx1"/>
              </a:solidFill>
            </a:endParaRP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53</a:t>
            </a:fld>
            <a:endParaRPr lang="en-US" sz="1400" dirty="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a:solidFill>
                  <a:schemeClr val="bg1"/>
                </a:solidFill>
                <a:latin typeface="Verdana" pitchFamily="34" charset="0"/>
              </a:rPr>
              <a:t>PPT-162-05</a:t>
            </a:r>
            <a:endParaRPr lang="en-US" sz="1400" dirty="0">
              <a:solidFill>
                <a:schemeClr val="bg1"/>
              </a:solidFill>
              <a:latin typeface="Verdana" pitchFamily="34" charset="0"/>
            </a:endParaRPr>
          </a:p>
        </p:txBody>
      </p:sp>
      <p:pic>
        <p:nvPicPr>
          <p:cNvPr id="6" name="Picture 2" descr="Image result for is it discrimination?">
            <a:extLst>
              <a:ext uri="{FF2B5EF4-FFF2-40B4-BE49-F238E27FC236}">
                <a16:creationId xmlns:a16="http://schemas.microsoft.com/office/drawing/2014/main" id="{8B1BD80D-6C82-4B07-BD7A-DB7AFB9BA5B2}"/>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988226" y="4114800"/>
            <a:ext cx="2802974" cy="1975954"/>
          </a:xfrm>
          <a:prstGeom prst="rect">
            <a:avLst/>
          </a:prstGeom>
          <a:noFill/>
          <a:ln w="12700">
            <a:solidFill>
              <a:schemeClr val="accent2"/>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98082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600" dirty="0">
                <a:solidFill>
                  <a:schemeClr val="bg1"/>
                </a:solidFill>
                <a:latin typeface="Verdana" pitchFamily="34" charset="0"/>
              </a:rPr>
              <a:t>Federal DOT Stance</a:t>
            </a:r>
          </a:p>
        </p:txBody>
      </p:sp>
      <p:sp>
        <p:nvSpPr>
          <p:cNvPr id="4099" name="Subtitle 2"/>
          <p:cNvSpPr>
            <a:spLocks noGrp="1"/>
          </p:cNvSpPr>
          <p:nvPr>
            <p:ph type="subTitle" idx="1"/>
          </p:nvPr>
        </p:nvSpPr>
        <p:spPr>
          <a:xfrm>
            <a:off x="457200" y="1295400"/>
            <a:ext cx="8229600" cy="4947754"/>
          </a:xfrm>
        </p:spPr>
        <p:txBody>
          <a:bodyPr/>
          <a:lstStyle/>
          <a:p>
            <a:r>
              <a:rPr lang="en-US" dirty="0">
                <a:solidFill>
                  <a:schemeClr val="tx1"/>
                </a:solidFill>
              </a:rPr>
              <a:t>Federal DOT Stance</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54</a:t>
            </a:fld>
            <a:endParaRPr lang="en-US" sz="1400" dirty="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a:solidFill>
                  <a:schemeClr val="bg1"/>
                </a:solidFill>
                <a:latin typeface="Verdana" pitchFamily="34" charset="0"/>
              </a:rPr>
              <a:t>PPT-162-05</a:t>
            </a:r>
            <a:endParaRPr lang="en-US" sz="1400" dirty="0">
              <a:solidFill>
                <a:schemeClr val="bg1"/>
              </a:solidFill>
              <a:latin typeface="Verdana" pitchFamily="34" charset="0"/>
            </a:endParaRPr>
          </a:p>
        </p:txBody>
      </p:sp>
      <p:sp>
        <p:nvSpPr>
          <p:cNvPr id="2" name="Rectangle 1">
            <a:extLst>
              <a:ext uri="{FF2B5EF4-FFF2-40B4-BE49-F238E27FC236}">
                <a16:creationId xmlns:a16="http://schemas.microsoft.com/office/drawing/2014/main" id="{16FC8839-0A7C-4286-87C6-8027416D6FED}"/>
              </a:ext>
            </a:extLst>
          </p:cNvPr>
          <p:cNvSpPr/>
          <p:nvPr/>
        </p:nvSpPr>
        <p:spPr>
          <a:xfrm>
            <a:off x="1620846" y="1954886"/>
            <a:ext cx="6512082" cy="2308324"/>
          </a:xfrm>
          <a:prstGeom prst="rect">
            <a:avLst/>
          </a:prstGeom>
        </p:spPr>
        <p:txBody>
          <a:bodyPr wrap="square">
            <a:spAutoFit/>
          </a:bodyPr>
          <a:lstStyle/>
          <a:p>
            <a:pPr marL="0" indent="0">
              <a:spcBef>
                <a:spcPts val="0"/>
              </a:spcBef>
            </a:pPr>
            <a:r>
              <a:rPr lang="en-US" sz="2400" dirty="0">
                <a:cs typeface="Calibri" pitchFamily="34" charset="0"/>
              </a:rPr>
              <a:t>We want to make it perfectly clear that the Department of Justice guidelines will have no bearing on the Department of Transportation's regulated drug testing program. We will not change our regulated drug testing program based upon these guidelines to federal prosecutors…</a:t>
            </a:r>
          </a:p>
        </p:txBody>
      </p:sp>
      <p:pic>
        <p:nvPicPr>
          <p:cNvPr id="8" name="Picture 2" descr="Image result for quotation marks">
            <a:extLst>
              <a:ext uri="{FF2B5EF4-FFF2-40B4-BE49-F238E27FC236}">
                <a16:creationId xmlns:a16="http://schemas.microsoft.com/office/drawing/2014/main" id="{7AE52B5F-FA76-4AE6-9FC4-D96AE9E52D1D}"/>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t="33137" r="50000"/>
          <a:stretch/>
        </p:blipFill>
        <p:spPr bwMode="auto">
          <a:xfrm>
            <a:off x="1102231" y="1954886"/>
            <a:ext cx="387037" cy="38672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8" descr="Image result for quotation marks">
            <a:extLst>
              <a:ext uri="{FF2B5EF4-FFF2-40B4-BE49-F238E27FC236}">
                <a16:creationId xmlns:a16="http://schemas.microsoft.com/office/drawing/2014/main" id="{87F899CA-7557-4066-ACD0-8A7B9216CFF0}"/>
              </a:ext>
            </a:extLst>
          </p:cNvPr>
          <p:cNvPicPr>
            <a:picLocks noChangeAspect="1" noChangeArrowheads="1"/>
          </p:cNvPicPr>
          <p:nvPr/>
        </p:nvPicPr>
        <p:blipFill rotWithShape="1">
          <a:blip r:embed="rId4" cstate="email">
            <a:extLst>
              <a:ext uri="{BEBA8EAE-BF5A-486C-A8C5-ECC9F3942E4B}">
                <a14:imgProps xmlns:a14="http://schemas.microsoft.com/office/drawing/2010/main">
                  <a14:imgLayer r:embed="rId5">
                    <a14:imgEffect>
                      <a14:backgroundRemoval t="0" b="79699" l="49157" r="100000">
                        <a14:foregroundMark x1="80899" y1="54887" x2="88202" y2="37218"/>
                        <a14:foregroundMark x1="88483" y1="36842" x2="75281" y2="31579"/>
                        <a14:foregroundMark x1="75000" y1="31955" x2="79775" y2="3383"/>
                        <a14:foregroundMark x1="79775" y1="3008" x2="98596" y2="22556"/>
                        <a14:foregroundMark x1="97191" y1="24060" x2="97753" y2="44737"/>
                        <a14:foregroundMark x1="97191" y1="40226" x2="83427" y2="60150"/>
                      </a14:backgroundRemoval>
                    </a14:imgEffect>
                  </a14:imgLayer>
                </a14:imgProps>
              </a:ext>
              <a:ext uri="{28A0092B-C50C-407E-A947-70E740481C1C}">
                <a14:useLocalDpi xmlns:a14="http://schemas.microsoft.com/office/drawing/2010/main"/>
              </a:ext>
            </a:extLst>
          </a:blip>
          <a:srcRect l="50000" t="12557" r="26654" b="40023"/>
          <a:stretch/>
        </p:blipFill>
        <p:spPr bwMode="auto">
          <a:xfrm>
            <a:off x="7723748" y="3863918"/>
            <a:ext cx="224033" cy="34001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0" descr="Image result for federal department of transportation">
            <a:extLst>
              <a:ext uri="{FF2B5EF4-FFF2-40B4-BE49-F238E27FC236}">
                <a16:creationId xmlns:a16="http://schemas.microsoft.com/office/drawing/2014/main" id="{049515CA-6C19-468E-BCD5-CDF10316D78D}"/>
              </a:ext>
            </a:extLst>
          </p:cNvPr>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l="21159" t="9509" r="21108" b="9056"/>
          <a:stretch/>
        </p:blipFill>
        <p:spPr bwMode="auto">
          <a:xfrm>
            <a:off x="3657600" y="4647641"/>
            <a:ext cx="1676401" cy="1483836"/>
          </a:xfrm>
          <a:prstGeom prst="rect">
            <a:avLst/>
          </a:prstGeom>
          <a:noFill/>
          <a:ln w="12700">
            <a:solidFill>
              <a:schemeClr val="accent3"/>
            </a:solidFill>
          </a:ln>
          <a:extLst>
            <a:ext uri="{909E8E84-426E-40DD-AFC4-6F175D3DCCD1}">
              <a14:hiddenFill xmlns:a14="http://schemas.microsoft.com/office/drawing/2010/main">
                <a:solidFill>
                  <a:srgbClr val="FFFFFF"/>
                </a:solidFill>
              </a14:hiddenFill>
            </a:ext>
          </a:extLst>
        </p:spPr>
      </p:pic>
      <p:pic>
        <p:nvPicPr>
          <p:cNvPr id="14" name="Picture 8" descr="Image result for quotation marks">
            <a:extLst>
              <a:ext uri="{FF2B5EF4-FFF2-40B4-BE49-F238E27FC236}">
                <a16:creationId xmlns:a16="http://schemas.microsoft.com/office/drawing/2014/main" id="{68955144-E220-440A-A8C7-AE81E3826731}"/>
              </a:ext>
            </a:extLst>
          </p:cNvPr>
          <p:cNvPicPr>
            <a:picLocks noChangeAspect="1" noChangeArrowheads="1"/>
          </p:cNvPicPr>
          <p:nvPr/>
        </p:nvPicPr>
        <p:blipFill rotWithShape="1">
          <a:blip r:embed="rId7" cstate="email">
            <a:extLst>
              <a:ext uri="{BEBA8EAE-BF5A-486C-A8C5-ECC9F3942E4B}">
                <a14:imgProps xmlns:a14="http://schemas.microsoft.com/office/drawing/2010/main">
                  <a14:imgLayer r:embed="rId8">
                    <a14:imgEffect>
                      <a14:backgroundRemoval t="0" b="79699" l="49157" r="100000">
                        <a14:foregroundMark x1="80899" y1="54887" x2="88202" y2="37218"/>
                        <a14:foregroundMark x1="88483" y1="36842" x2="75281" y2="31579"/>
                        <a14:foregroundMark x1="75000" y1="31955" x2="79775" y2="3383"/>
                        <a14:foregroundMark x1="79775" y1="3008" x2="98596" y2="22556"/>
                        <a14:foregroundMark x1="97191" y1="24060" x2="97753" y2="44737"/>
                        <a14:foregroundMark x1="97191" y1="40226" x2="83427" y2="60150"/>
                      </a14:backgroundRemoval>
                    </a14:imgEffect>
                  </a14:imgLayer>
                </a14:imgProps>
              </a:ext>
              <a:ext uri="{28A0092B-C50C-407E-A947-70E740481C1C}">
                <a14:useLocalDpi xmlns:a14="http://schemas.microsoft.com/office/drawing/2010/main"/>
              </a:ext>
            </a:extLst>
          </a:blip>
          <a:srcRect l="50000" t="12557" r="26654" b="40023"/>
          <a:stretch/>
        </p:blipFill>
        <p:spPr bwMode="auto">
          <a:xfrm>
            <a:off x="7528926" y="3895702"/>
            <a:ext cx="182148" cy="2764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411246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600" dirty="0">
                <a:solidFill>
                  <a:schemeClr val="bg1"/>
                </a:solidFill>
                <a:latin typeface="Verdana" pitchFamily="34" charset="0"/>
              </a:rPr>
              <a:t>Employers’ vs Workers’ Rights</a:t>
            </a:r>
          </a:p>
        </p:txBody>
      </p:sp>
      <p:sp>
        <p:nvSpPr>
          <p:cNvPr id="4099" name="Subtitle 2"/>
          <p:cNvSpPr>
            <a:spLocks noGrp="1"/>
          </p:cNvSpPr>
          <p:nvPr>
            <p:ph type="subTitle" idx="1"/>
          </p:nvPr>
        </p:nvSpPr>
        <p:spPr>
          <a:xfrm>
            <a:off x="665960" y="1219200"/>
            <a:ext cx="7924800" cy="4800600"/>
          </a:xfrm>
        </p:spPr>
        <p:txBody>
          <a:bodyPr/>
          <a:lstStyle/>
          <a:p>
            <a:pPr algn="l"/>
            <a:r>
              <a:rPr lang="en-US" dirty="0">
                <a:solidFill>
                  <a:schemeClr val="tx1"/>
                </a:solidFill>
              </a:rPr>
              <a:t>“State laws vary, but employers still have the right to enforce drug-free workplace policies and dismiss workers if they can prove impairment on the job, experts say.” </a:t>
            </a:r>
          </a:p>
          <a:p>
            <a:pPr algn="l"/>
            <a:endParaRPr lang="en-US" dirty="0">
              <a:solidFill>
                <a:schemeClr val="tx1"/>
              </a:solidFill>
            </a:endParaRPr>
          </a:p>
          <a:p>
            <a:pPr algn="l"/>
            <a:endParaRPr lang="en-US" dirty="0">
              <a:solidFill>
                <a:schemeClr val="tx1"/>
              </a:solidFill>
            </a:endParaRPr>
          </a:p>
          <a:p>
            <a:pPr algn="l"/>
            <a:endParaRPr lang="en-US" dirty="0">
              <a:solidFill>
                <a:schemeClr val="tx1"/>
              </a:solidFill>
            </a:endParaRPr>
          </a:p>
          <a:p>
            <a:pPr algn="l"/>
            <a:endParaRPr lang="en-US" dirty="0">
              <a:solidFill>
                <a:schemeClr val="tx1"/>
              </a:solidFill>
            </a:endParaRPr>
          </a:p>
          <a:p>
            <a:pPr algn="l"/>
            <a:endParaRPr lang="en-US" sz="2000" dirty="0">
              <a:solidFill>
                <a:schemeClr val="tx1"/>
              </a:solidFill>
            </a:endParaRPr>
          </a:p>
          <a:p>
            <a:pPr algn="l"/>
            <a:endParaRPr lang="en-US" sz="1600" dirty="0">
              <a:solidFill>
                <a:schemeClr val="tx1"/>
              </a:solidFill>
            </a:endParaRPr>
          </a:p>
          <a:p>
            <a:pPr algn="l"/>
            <a:endParaRPr lang="en-US" sz="2000" dirty="0">
              <a:solidFill>
                <a:schemeClr val="tx1"/>
              </a:solidFill>
            </a:endParaRPr>
          </a:p>
          <a:p>
            <a:pPr algn="l"/>
            <a:r>
              <a:rPr lang="en-US" sz="2000" dirty="0">
                <a:solidFill>
                  <a:schemeClr val="tx1"/>
                </a:solidFill>
              </a:rPr>
              <a:t>Julie Carter, Director of Environmental, Health and Safety, Roy Anderson Corp, Gulfport, MS</a:t>
            </a:r>
          </a:p>
          <a:p>
            <a:pPr algn="l" eaLnBrk="1" hangingPunct="1"/>
            <a:endParaRPr lang="en-US" dirty="0">
              <a:solidFill>
                <a:schemeClr val="tx1"/>
              </a:solidFill>
            </a:endParaRP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55</a:t>
            </a:fld>
            <a:endParaRPr lang="en-US" sz="1400" dirty="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a:solidFill>
                  <a:schemeClr val="bg1"/>
                </a:solidFill>
                <a:latin typeface="Verdana" pitchFamily="34" charset="0"/>
              </a:rPr>
              <a:t>PPT-162-05</a:t>
            </a:r>
            <a:endParaRPr lang="en-US" sz="1400" dirty="0">
              <a:solidFill>
                <a:schemeClr val="bg1"/>
              </a:solidFill>
              <a:latin typeface="Verdana" pitchFamily="34" charset="0"/>
            </a:endParaRPr>
          </a:p>
        </p:txBody>
      </p:sp>
      <p:pic>
        <p:nvPicPr>
          <p:cNvPr id="10242" name="Picture 2" descr="C:\Users\stlane\Pictures\x med marijuana\blog.employeersolutions.com.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000656" y="2971800"/>
            <a:ext cx="3142687" cy="22129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477945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a:solidFill>
                  <a:schemeClr val="bg1"/>
                </a:solidFill>
                <a:latin typeface="Verdana" pitchFamily="34" charset="0"/>
              </a:rPr>
              <a:t>Effects on Job Safety</a:t>
            </a:r>
          </a:p>
        </p:txBody>
      </p:sp>
      <p:sp>
        <p:nvSpPr>
          <p:cNvPr id="4099" name="Subtitle 2"/>
          <p:cNvSpPr>
            <a:spLocks noGrp="1"/>
          </p:cNvSpPr>
          <p:nvPr>
            <p:ph type="subTitle" idx="1"/>
          </p:nvPr>
        </p:nvSpPr>
        <p:spPr>
          <a:xfrm>
            <a:off x="457200" y="1066800"/>
            <a:ext cx="8229600" cy="4724400"/>
          </a:xfrm>
        </p:spPr>
        <p:txBody>
          <a:bodyPr/>
          <a:lstStyle/>
          <a:p>
            <a:pPr marL="342900" indent="-342900" algn="l">
              <a:buFont typeface="Wingdings" panose="05000000000000000000" pitchFamily="2" charset="2"/>
              <a:buChar char="§"/>
            </a:pPr>
            <a:r>
              <a:rPr lang="en-US" dirty="0">
                <a:solidFill>
                  <a:schemeClr val="tx1"/>
                </a:solidFill>
              </a:rPr>
              <a:t>“Marijuana is 10 to 20 times stronger today than in the 1960’s and 1970’s.”</a:t>
            </a:r>
          </a:p>
          <a:p>
            <a:pPr marL="342900" indent="-342900" algn="l">
              <a:buFont typeface="Wingdings" panose="05000000000000000000" pitchFamily="2" charset="2"/>
              <a:buChar char="§"/>
            </a:pPr>
            <a:r>
              <a:rPr lang="en-US" dirty="0">
                <a:solidFill>
                  <a:schemeClr val="tx1"/>
                </a:solidFill>
              </a:rPr>
              <a:t>“The THC component affects depth perception, reaction time, coordination and other motor skills and creates sensory distortion.”</a:t>
            </a:r>
          </a:p>
          <a:p>
            <a:pPr marL="342900" indent="-342900" algn="l">
              <a:buFont typeface="Wingdings" panose="05000000000000000000" pitchFamily="2" charset="2"/>
              <a:buChar char="§"/>
            </a:pPr>
            <a:r>
              <a:rPr lang="en-US" dirty="0">
                <a:solidFill>
                  <a:schemeClr val="tx1"/>
                </a:solidFill>
              </a:rPr>
              <a:t>“Those who tested positive had 55% more industrial accidents, 85% more injuries and 75% more absenteeism compared to those who tested negative.”</a:t>
            </a:r>
          </a:p>
          <a:p>
            <a:pPr marL="342900" indent="-342900" algn="l">
              <a:buFont typeface="Wingdings" panose="05000000000000000000" pitchFamily="2" charset="2"/>
              <a:buChar char="§"/>
            </a:pPr>
            <a:r>
              <a:rPr lang="en-US" dirty="0">
                <a:solidFill>
                  <a:schemeClr val="tx1"/>
                </a:solidFill>
              </a:rPr>
              <a:t>“It’s an addictive drug.”</a:t>
            </a:r>
          </a:p>
          <a:p>
            <a:pPr marL="342900" indent="-342900" algn="l">
              <a:buFont typeface="Wingdings" panose="05000000000000000000" pitchFamily="2" charset="2"/>
              <a:buChar char="§"/>
            </a:pPr>
            <a:r>
              <a:rPr lang="en-US" dirty="0">
                <a:solidFill>
                  <a:schemeClr val="tx1"/>
                </a:solidFill>
              </a:rPr>
              <a:t>“Car crashes involving marijuana increased 300% between 2010 and 2013 and continue to rise.”</a:t>
            </a:r>
          </a:p>
          <a:p>
            <a:pPr algn="l" eaLnBrk="1" hangingPunct="1"/>
            <a:endParaRPr lang="en-US" dirty="0">
              <a:solidFill>
                <a:schemeClr val="tx1"/>
              </a:solidFill>
            </a:endParaRP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56</a:t>
            </a:fld>
            <a:endParaRPr lang="en-US" sz="1400" dirty="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a:solidFill>
                  <a:schemeClr val="bg1"/>
                </a:solidFill>
                <a:latin typeface="Verdana" pitchFamily="34" charset="0"/>
              </a:rPr>
              <a:t>PPT-162-05</a:t>
            </a:r>
            <a:endParaRPr lang="en-US" sz="1400" dirty="0">
              <a:solidFill>
                <a:schemeClr val="bg1"/>
              </a:solidFill>
              <a:latin typeface="Verdana" pitchFamily="34" charset="0"/>
            </a:endParaRPr>
          </a:p>
        </p:txBody>
      </p:sp>
      <p:sp>
        <p:nvSpPr>
          <p:cNvPr id="2" name="TextBox 1"/>
          <p:cNvSpPr txBox="1"/>
          <p:nvPr/>
        </p:nvSpPr>
        <p:spPr>
          <a:xfrm>
            <a:off x="190500" y="5935275"/>
            <a:ext cx="8763000" cy="276999"/>
          </a:xfrm>
          <a:prstGeom prst="rect">
            <a:avLst/>
          </a:prstGeom>
          <a:noFill/>
        </p:spPr>
        <p:txBody>
          <a:bodyPr wrap="square" rtlCol="0">
            <a:spAutoFit/>
          </a:bodyPr>
          <a:lstStyle/>
          <a:p>
            <a:pPr lvl="0" algn="ctr" defTabSz="931774" eaLnBrk="0" hangingPunct="0">
              <a:spcBef>
                <a:spcPct val="30000"/>
              </a:spcBef>
              <a:defRPr/>
            </a:pPr>
            <a:r>
              <a:rPr lang="en-US" sz="1200" dirty="0">
                <a:solidFill>
                  <a:prstClr val="black"/>
                </a:solidFill>
                <a:latin typeface="Verdana" panose="020B0604030504040204" pitchFamily="34" charset="0"/>
                <a:ea typeface="Verdana" panose="020B0604030504040204" pitchFamily="34" charset="0"/>
                <a:cs typeface="Verdana" panose="020B0604030504040204" pitchFamily="34" charset="0"/>
              </a:rPr>
              <a:t>Christine Clearwater, president of Drug-free Solutions Group in a webinar for the National Safety Council</a:t>
            </a:r>
          </a:p>
        </p:txBody>
      </p:sp>
    </p:spTree>
    <p:extLst>
      <p:ext uri="{BB962C8B-B14F-4D97-AF65-F5344CB8AC3E}">
        <p14:creationId xmlns:p14="http://schemas.microsoft.com/office/powerpoint/2010/main" val="365241876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a:solidFill>
                  <a:schemeClr val="bg1"/>
                </a:solidFill>
                <a:latin typeface="Verdana" pitchFamily="34" charset="0"/>
              </a:rPr>
              <a:t>Use Results</a:t>
            </a:r>
          </a:p>
        </p:txBody>
      </p:sp>
      <p:sp>
        <p:nvSpPr>
          <p:cNvPr id="4099" name="Subtitle 2"/>
          <p:cNvSpPr>
            <a:spLocks noGrp="1"/>
          </p:cNvSpPr>
          <p:nvPr>
            <p:ph type="subTitle" idx="1"/>
          </p:nvPr>
        </p:nvSpPr>
        <p:spPr>
          <a:xfrm>
            <a:off x="457200" y="1219200"/>
            <a:ext cx="8229600" cy="4267200"/>
          </a:xfrm>
        </p:spPr>
        <p:txBody>
          <a:bodyPr/>
          <a:lstStyle/>
          <a:p>
            <a:pPr marL="342900" indent="-342900" algn="l">
              <a:buFont typeface="Wingdings" panose="05000000000000000000" pitchFamily="2" charset="2"/>
              <a:buChar char="§"/>
            </a:pPr>
            <a:r>
              <a:rPr lang="en-US" dirty="0">
                <a:solidFill>
                  <a:schemeClr val="tx1"/>
                </a:solidFill>
              </a:rPr>
              <a:t>Productivity – decreased</a:t>
            </a:r>
          </a:p>
          <a:p>
            <a:pPr marL="342900" indent="-342900" algn="l">
              <a:buFont typeface="Wingdings" panose="05000000000000000000" pitchFamily="2" charset="2"/>
              <a:buChar char="§"/>
            </a:pPr>
            <a:endParaRPr lang="en-US" sz="800" dirty="0">
              <a:solidFill>
                <a:schemeClr val="tx1"/>
              </a:solidFill>
            </a:endParaRPr>
          </a:p>
          <a:p>
            <a:pPr marL="342900" indent="-342900" algn="l">
              <a:buFont typeface="Wingdings" panose="05000000000000000000" pitchFamily="2" charset="2"/>
              <a:buChar char="§"/>
            </a:pPr>
            <a:r>
              <a:rPr lang="en-US" dirty="0">
                <a:solidFill>
                  <a:schemeClr val="tx1"/>
                </a:solidFill>
              </a:rPr>
              <a:t>Workers comp and unemployment comp claims-increased</a:t>
            </a:r>
          </a:p>
          <a:p>
            <a:pPr marL="342900" indent="-342900" algn="l">
              <a:buFont typeface="Wingdings" panose="05000000000000000000" pitchFamily="2" charset="2"/>
              <a:buChar char="§"/>
            </a:pPr>
            <a:endParaRPr lang="en-US" sz="800" dirty="0">
              <a:solidFill>
                <a:schemeClr val="tx1"/>
              </a:solidFill>
            </a:endParaRPr>
          </a:p>
          <a:p>
            <a:pPr marL="342900" indent="-342900" algn="l">
              <a:buFont typeface="Wingdings" panose="05000000000000000000" pitchFamily="2" charset="2"/>
              <a:buChar char="§"/>
            </a:pPr>
            <a:r>
              <a:rPr lang="en-US" dirty="0">
                <a:solidFill>
                  <a:schemeClr val="tx1"/>
                </a:solidFill>
              </a:rPr>
              <a:t>High turnover </a:t>
            </a:r>
          </a:p>
          <a:p>
            <a:pPr marL="342900" indent="-342900" algn="l">
              <a:buFont typeface="Wingdings" panose="05000000000000000000" pitchFamily="2" charset="2"/>
              <a:buChar char="§"/>
            </a:pPr>
            <a:endParaRPr lang="en-US" sz="800" dirty="0">
              <a:solidFill>
                <a:schemeClr val="tx1"/>
              </a:solidFill>
            </a:endParaRPr>
          </a:p>
          <a:p>
            <a:pPr marL="342900" indent="-342900" algn="l">
              <a:buFont typeface="Wingdings" panose="05000000000000000000" pitchFamily="2" charset="2"/>
              <a:buChar char="§"/>
            </a:pPr>
            <a:r>
              <a:rPr lang="en-US" dirty="0">
                <a:solidFill>
                  <a:schemeClr val="tx1"/>
                </a:solidFill>
              </a:rPr>
              <a:t>Lawsuits</a:t>
            </a:r>
          </a:p>
          <a:p>
            <a:pPr marL="342900" indent="-342900" algn="l">
              <a:buFont typeface="Wingdings" panose="05000000000000000000" pitchFamily="2" charset="2"/>
              <a:buChar char="§"/>
            </a:pPr>
            <a:endParaRPr lang="en-US" sz="800" dirty="0">
              <a:solidFill>
                <a:schemeClr val="tx1"/>
              </a:solidFill>
            </a:endParaRPr>
          </a:p>
          <a:p>
            <a:pPr marL="342900" indent="-342900" algn="l">
              <a:buFont typeface="Wingdings" panose="05000000000000000000" pitchFamily="2" charset="2"/>
              <a:buChar char="§"/>
            </a:pPr>
            <a:r>
              <a:rPr lang="en-US" dirty="0">
                <a:solidFill>
                  <a:schemeClr val="tx1"/>
                </a:solidFill>
              </a:rPr>
              <a:t>“Expect to pay $7,000 a year on an employee who uses drugs. About one in six has a substance abuse problem. Example: A company with 500 employees the expenditure would be about $600,000 a year.”</a:t>
            </a:r>
          </a:p>
          <a:p>
            <a:pPr marL="342900" indent="-342900" algn="l">
              <a:buFont typeface="Wingdings" panose="05000000000000000000" pitchFamily="2" charset="2"/>
              <a:buChar char="§"/>
            </a:pPr>
            <a:endParaRPr lang="en-US" dirty="0">
              <a:solidFill>
                <a:schemeClr val="tx1"/>
              </a:solidFill>
            </a:endParaRPr>
          </a:p>
          <a:p>
            <a:pPr algn="l" eaLnBrk="1" hangingPunct="1"/>
            <a:endParaRPr lang="en-US" dirty="0">
              <a:solidFill>
                <a:schemeClr val="tx1"/>
              </a:solidFill>
            </a:endParaRP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57</a:t>
            </a:fld>
            <a:endParaRPr lang="en-US" sz="1400" dirty="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a:solidFill>
                  <a:schemeClr val="bg1"/>
                </a:solidFill>
                <a:latin typeface="Verdana" pitchFamily="34" charset="0"/>
              </a:rPr>
              <a:t>PPT-162-05</a:t>
            </a:r>
            <a:endParaRPr lang="en-US" sz="1400" dirty="0">
              <a:solidFill>
                <a:schemeClr val="bg1"/>
              </a:solidFill>
              <a:latin typeface="Verdana" pitchFamily="34" charset="0"/>
            </a:endParaRPr>
          </a:p>
        </p:txBody>
      </p:sp>
      <p:sp>
        <p:nvSpPr>
          <p:cNvPr id="3" name="TextBox 2"/>
          <p:cNvSpPr txBox="1"/>
          <p:nvPr/>
        </p:nvSpPr>
        <p:spPr>
          <a:xfrm>
            <a:off x="304800" y="5927678"/>
            <a:ext cx="8534400" cy="276999"/>
          </a:xfrm>
          <a:prstGeom prst="rect">
            <a:avLst/>
          </a:prstGeom>
          <a:noFill/>
        </p:spPr>
        <p:txBody>
          <a:bodyPr wrap="square" rtlCol="0">
            <a:spAutoFit/>
          </a:bodyPr>
          <a:lstStyle/>
          <a:p>
            <a:pPr lvl="0" algn="ctr" defTabSz="931774" eaLnBrk="0" hangingPunct="0">
              <a:spcBef>
                <a:spcPct val="30000"/>
              </a:spcBef>
              <a:defRPr/>
            </a:pPr>
            <a:r>
              <a:rPr lang="en-US" sz="1200" dirty="0">
                <a:solidFill>
                  <a:prstClr val="black"/>
                </a:solidFill>
                <a:latin typeface="Verdana" panose="020B0604030504040204" pitchFamily="34" charset="0"/>
                <a:ea typeface="Verdana" panose="020B0604030504040204" pitchFamily="34" charset="0"/>
                <a:cs typeface="Verdana" panose="020B0604030504040204" pitchFamily="34" charset="0"/>
              </a:rPr>
              <a:t>Christine Clearwater, president of Drug-free Solutions Group in a webinar for the National Safety Council</a:t>
            </a:r>
          </a:p>
        </p:txBody>
      </p:sp>
      <p:pic>
        <p:nvPicPr>
          <p:cNvPr id="4" name="Picture 3">
            <a:extLst>
              <a:ext uri="{FF2B5EF4-FFF2-40B4-BE49-F238E27FC236}">
                <a16:creationId xmlns:a16="http://schemas.microsoft.com/office/drawing/2014/main" id="{628FBAAB-6D62-4AFF-913D-F6B45AAFF92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187825" y="2362200"/>
            <a:ext cx="3206750" cy="1536679"/>
          </a:xfrm>
          <a:prstGeom prst="rect">
            <a:avLst/>
          </a:prstGeom>
        </p:spPr>
      </p:pic>
    </p:spTree>
    <p:extLst>
      <p:ext uri="{BB962C8B-B14F-4D97-AF65-F5344CB8AC3E}">
        <p14:creationId xmlns:p14="http://schemas.microsoft.com/office/powerpoint/2010/main" val="244673611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a:solidFill>
                  <a:schemeClr val="bg1"/>
                </a:solidFill>
                <a:latin typeface="Verdana" pitchFamily="34" charset="0"/>
              </a:rPr>
              <a:t>Legal Facts</a:t>
            </a:r>
          </a:p>
        </p:txBody>
      </p:sp>
      <p:sp>
        <p:nvSpPr>
          <p:cNvPr id="4099" name="Subtitle 2"/>
          <p:cNvSpPr>
            <a:spLocks noGrp="1"/>
          </p:cNvSpPr>
          <p:nvPr>
            <p:ph type="subTitle" idx="1"/>
          </p:nvPr>
        </p:nvSpPr>
        <p:spPr>
          <a:xfrm>
            <a:off x="762000" y="1537553"/>
            <a:ext cx="7924800" cy="4800600"/>
          </a:xfrm>
        </p:spPr>
        <p:txBody>
          <a:bodyPr/>
          <a:lstStyle/>
          <a:p>
            <a:pPr marL="342900" indent="-342900" algn="l">
              <a:buFont typeface="Wingdings" panose="05000000000000000000" pitchFamily="2" charset="2"/>
              <a:buChar char="§"/>
            </a:pPr>
            <a:r>
              <a:rPr lang="en-US" dirty="0">
                <a:solidFill>
                  <a:schemeClr val="tx1"/>
                </a:solidFill>
              </a:rPr>
              <a:t>ADA sides with employer regarding medical marijuana.</a:t>
            </a:r>
          </a:p>
          <a:p>
            <a:pPr algn="just"/>
            <a:endParaRPr lang="en-US" dirty="0">
              <a:solidFill>
                <a:schemeClr val="tx1"/>
              </a:solidFill>
            </a:endParaRPr>
          </a:p>
          <a:p>
            <a:pPr marL="342900" indent="-342900" algn="l">
              <a:buFont typeface="Wingdings" panose="05000000000000000000" pitchFamily="2" charset="2"/>
              <a:buChar char="§"/>
            </a:pPr>
            <a:r>
              <a:rPr lang="en-US" dirty="0">
                <a:solidFill>
                  <a:schemeClr val="tx1"/>
                </a:solidFill>
              </a:rPr>
              <a:t>Most states will not pay workers comp to an employee under the influence at the time of an incident.</a:t>
            </a:r>
          </a:p>
          <a:p>
            <a:pPr algn="just"/>
            <a:endParaRPr lang="en-US" dirty="0">
              <a:solidFill>
                <a:schemeClr val="tx1"/>
              </a:solidFill>
            </a:endParaRPr>
          </a:p>
          <a:p>
            <a:pPr marL="342900" indent="-342900" algn="l">
              <a:buFont typeface="Wingdings" panose="05000000000000000000" pitchFamily="2" charset="2"/>
              <a:buChar char="§"/>
            </a:pPr>
            <a:r>
              <a:rPr lang="en-US" dirty="0">
                <a:solidFill>
                  <a:schemeClr val="tx1"/>
                </a:solidFill>
              </a:rPr>
              <a:t>Most state health insurance programs will not pay for medical marijuana.</a:t>
            </a:r>
          </a:p>
          <a:p>
            <a:pPr algn="l" eaLnBrk="1" hangingPunct="1"/>
            <a:endParaRPr lang="en-US" dirty="0">
              <a:solidFill>
                <a:schemeClr val="tx1"/>
              </a:solidFill>
            </a:endParaRP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58</a:t>
            </a:fld>
            <a:endParaRPr lang="en-US" sz="1400" dirty="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a:solidFill>
                  <a:schemeClr val="bg1"/>
                </a:solidFill>
                <a:latin typeface="Verdana" pitchFamily="34" charset="0"/>
              </a:rPr>
              <a:t>PPT-162-05</a:t>
            </a:r>
            <a:endParaRPr lang="en-US" sz="1400" dirty="0">
              <a:solidFill>
                <a:schemeClr val="bg1"/>
              </a:solidFill>
              <a:latin typeface="Verdana" pitchFamily="34" charset="0"/>
            </a:endParaRPr>
          </a:p>
        </p:txBody>
      </p:sp>
      <p:sp>
        <p:nvSpPr>
          <p:cNvPr id="3" name="Rectangle 2"/>
          <p:cNvSpPr/>
          <p:nvPr/>
        </p:nvSpPr>
        <p:spPr>
          <a:xfrm>
            <a:off x="457200" y="5687199"/>
            <a:ext cx="8229600" cy="276999"/>
          </a:xfrm>
          <a:prstGeom prst="rect">
            <a:avLst/>
          </a:prstGeom>
        </p:spPr>
        <p:txBody>
          <a:bodyPr wrap="square">
            <a:spAutoFit/>
          </a:bodyPr>
          <a:lstStyle/>
          <a:p>
            <a:pPr lvl="0" defTabSz="931774" eaLnBrk="0" hangingPunct="0">
              <a:spcBef>
                <a:spcPct val="30000"/>
              </a:spcBef>
              <a:defRPr/>
            </a:pPr>
            <a:r>
              <a:rPr lang="en-US" sz="1200" dirty="0">
                <a:solidFill>
                  <a:prstClr val="black"/>
                </a:solidFill>
                <a:latin typeface="Verdana" panose="020B0604030504040204" pitchFamily="34" charset="0"/>
                <a:ea typeface="Verdana" panose="020B0604030504040204" pitchFamily="34" charset="0"/>
                <a:cs typeface="Verdana" panose="020B0604030504040204" pitchFamily="34" charset="0"/>
              </a:rPr>
              <a:t>Christine Clearwater, president of Drug-free Solutions Group in a webinar for the National Safety Council</a:t>
            </a:r>
          </a:p>
        </p:txBody>
      </p:sp>
    </p:spTree>
    <p:extLst>
      <p:ext uri="{BB962C8B-B14F-4D97-AF65-F5344CB8AC3E}">
        <p14:creationId xmlns:p14="http://schemas.microsoft.com/office/powerpoint/2010/main" val="76747944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a:solidFill>
                  <a:schemeClr val="bg1"/>
                </a:solidFill>
                <a:latin typeface="Verdana" pitchFamily="34" charset="0"/>
              </a:rPr>
              <a:t>Employer Policy</a:t>
            </a:r>
          </a:p>
        </p:txBody>
      </p:sp>
      <p:sp>
        <p:nvSpPr>
          <p:cNvPr id="4099" name="Subtitle 2"/>
          <p:cNvSpPr>
            <a:spLocks noGrp="1"/>
          </p:cNvSpPr>
          <p:nvPr>
            <p:ph type="subTitle" idx="1"/>
          </p:nvPr>
        </p:nvSpPr>
        <p:spPr>
          <a:xfrm>
            <a:off x="685800" y="1295400"/>
            <a:ext cx="8153400" cy="4495800"/>
          </a:xfrm>
        </p:spPr>
        <p:txBody>
          <a:bodyPr/>
          <a:lstStyle/>
          <a:p>
            <a:pPr marL="342900" indent="-342900" algn="l">
              <a:buFont typeface="Wingdings" panose="05000000000000000000" pitchFamily="2" charset="2"/>
              <a:buChar char="§"/>
            </a:pPr>
            <a:r>
              <a:rPr lang="en-US" dirty="0">
                <a:solidFill>
                  <a:schemeClr val="tx1"/>
                </a:solidFill>
              </a:rPr>
              <a:t>Management training to make managers more likely to enforce the policy</a:t>
            </a:r>
          </a:p>
          <a:p>
            <a:pPr marL="342900" indent="-342900" algn="just">
              <a:buFont typeface="Wingdings" panose="05000000000000000000" pitchFamily="2" charset="2"/>
              <a:buChar char="§"/>
            </a:pPr>
            <a:endParaRPr lang="en-US" sz="800" dirty="0">
              <a:solidFill>
                <a:schemeClr val="tx1"/>
              </a:solidFill>
            </a:endParaRPr>
          </a:p>
          <a:p>
            <a:pPr marL="342900" indent="-342900" algn="l">
              <a:buFont typeface="Wingdings" panose="05000000000000000000" pitchFamily="2" charset="2"/>
              <a:buChar char="§"/>
            </a:pPr>
            <a:r>
              <a:rPr lang="en-US" dirty="0">
                <a:solidFill>
                  <a:schemeClr val="tx1"/>
                </a:solidFill>
              </a:rPr>
              <a:t>Access to support for employees with drug problems (formal assistance or referral to local resources)</a:t>
            </a:r>
          </a:p>
          <a:p>
            <a:pPr marL="342900" indent="-342900" algn="just">
              <a:buFont typeface="Wingdings" panose="05000000000000000000" pitchFamily="2" charset="2"/>
              <a:buChar char="§"/>
            </a:pPr>
            <a:endParaRPr lang="en-US" sz="800" dirty="0">
              <a:solidFill>
                <a:schemeClr val="tx1"/>
              </a:solidFill>
            </a:endParaRPr>
          </a:p>
          <a:p>
            <a:pPr marL="342900" indent="-342900" algn="l">
              <a:buFont typeface="Wingdings" panose="05000000000000000000" pitchFamily="2" charset="2"/>
              <a:buChar char="§"/>
            </a:pPr>
            <a:r>
              <a:rPr lang="en-US" dirty="0">
                <a:solidFill>
                  <a:schemeClr val="tx1"/>
                </a:solidFill>
              </a:rPr>
              <a:t>Clearly define use and possession meanings for employees</a:t>
            </a:r>
          </a:p>
          <a:p>
            <a:pPr marL="342900" indent="-342900" algn="just">
              <a:buFont typeface="Wingdings" panose="05000000000000000000" pitchFamily="2" charset="2"/>
              <a:buChar char="§"/>
            </a:pPr>
            <a:endParaRPr lang="en-US" sz="800" dirty="0">
              <a:solidFill>
                <a:schemeClr val="tx1"/>
              </a:solidFill>
            </a:endParaRPr>
          </a:p>
          <a:p>
            <a:pPr marL="342900" indent="-342900" algn="l">
              <a:buFont typeface="Wingdings" panose="05000000000000000000" pitchFamily="2" charset="2"/>
              <a:buChar char="§"/>
            </a:pPr>
            <a:r>
              <a:rPr lang="en-US" dirty="0">
                <a:solidFill>
                  <a:schemeClr val="tx1"/>
                </a:solidFill>
              </a:rPr>
              <a:t>Establish rules for post-accident testing</a:t>
            </a:r>
          </a:p>
          <a:p>
            <a:pPr marL="342900" indent="-342900" algn="just">
              <a:buFont typeface="Wingdings" panose="05000000000000000000" pitchFamily="2" charset="2"/>
              <a:buChar char="§"/>
            </a:pPr>
            <a:endParaRPr lang="en-US" sz="800" dirty="0">
              <a:solidFill>
                <a:schemeClr val="tx1"/>
              </a:solidFill>
            </a:endParaRPr>
          </a:p>
          <a:p>
            <a:pPr marL="342900" indent="-342900" algn="l">
              <a:buFont typeface="Wingdings" panose="05000000000000000000" pitchFamily="2" charset="2"/>
              <a:buChar char="§"/>
            </a:pPr>
            <a:r>
              <a:rPr lang="en-US" dirty="0">
                <a:solidFill>
                  <a:schemeClr val="tx1"/>
                </a:solidFill>
              </a:rPr>
              <a:t>Indicate how you will handle an employee’s conviction or arrest</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59</a:t>
            </a:fld>
            <a:endParaRPr lang="en-US" sz="1400" dirty="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a:solidFill>
                  <a:schemeClr val="bg1"/>
                </a:solidFill>
                <a:latin typeface="Verdana" pitchFamily="34" charset="0"/>
              </a:rPr>
              <a:t>PPT-162-05</a:t>
            </a:r>
            <a:endParaRPr lang="en-US" sz="1400" dirty="0">
              <a:solidFill>
                <a:schemeClr val="bg1"/>
              </a:solidFill>
              <a:latin typeface="Verdana" pitchFamily="34" charset="0"/>
            </a:endParaRPr>
          </a:p>
        </p:txBody>
      </p:sp>
    </p:spTree>
    <p:extLst>
      <p:ext uri="{BB962C8B-B14F-4D97-AF65-F5344CB8AC3E}">
        <p14:creationId xmlns:p14="http://schemas.microsoft.com/office/powerpoint/2010/main" val="40340111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a:solidFill>
                  <a:schemeClr val="bg1"/>
                </a:solidFill>
                <a:latin typeface="Verdana" pitchFamily="34" charset="0"/>
              </a:rPr>
              <a:t>Objectives continued…</a:t>
            </a:r>
          </a:p>
        </p:txBody>
      </p:sp>
      <p:sp>
        <p:nvSpPr>
          <p:cNvPr id="4099" name="Subtitle 2"/>
          <p:cNvSpPr>
            <a:spLocks noGrp="1"/>
          </p:cNvSpPr>
          <p:nvPr>
            <p:ph type="subTitle" idx="1"/>
          </p:nvPr>
        </p:nvSpPr>
        <p:spPr>
          <a:xfrm>
            <a:off x="457200" y="2101139"/>
            <a:ext cx="8077200" cy="3048000"/>
          </a:xfrm>
        </p:spPr>
        <p:txBody>
          <a:bodyPr/>
          <a:lstStyle/>
          <a:p>
            <a:pPr marL="342900" indent="-342900" algn="l">
              <a:buFont typeface="Wingdings" panose="05000000000000000000" pitchFamily="2" charset="2"/>
              <a:buChar char="§"/>
            </a:pPr>
            <a:r>
              <a:rPr lang="en-US" dirty="0">
                <a:solidFill>
                  <a:schemeClr val="tx1"/>
                </a:solidFill>
              </a:rPr>
              <a:t>Understand the company’s need to develop a drug policy to include punitive actions for those under the influence of medical marijuana. </a:t>
            </a:r>
          </a:p>
          <a:p>
            <a:pPr marL="342900" indent="-342900" algn="l">
              <a:buFont typeface="Wingdings" panose="05000000000000000000" pitchFamily="2" charset="2"/>
              <a:buChar char="§"/>
            </a:pPr>
            <a:endParaRPr lang="en-US" dirty="0">
              <a:solidFill>
                <a:schemeClr val="tx1"/>
              </a:solidFill>
            </a:endParaRPr>
          </a:p>
          <a:p>
            <a:pPr marL="342900" indent="-342900" algn="l">
              <a:buFont typeface="Wingdings" panose="05000000000000000000" pitchFamily="2" charset="2"/>
              <a:buChar char="§"/>
            </a:pPr>
            <a:r>
              <a:rPr lang="en-US" dirty="0">
                <a:solidFill>
                  <a:schemeClr val="tx1"/>
                </a:solidFill>
              </a:rPr>
              <a:t>Implement the company drug policy to ensure equitable enforcement, as well as safety for medical marijuana users, and their coworkers.  </a:t>
            </a:r>
          </a:p>
          <a:p>
            <a:pPr algn="l"/>
            <a:r>
              <a:rPr lang="en-US" dirty="0">
                <a:solidFill>
                  <a:schemeClr val="tx1"/>
                </a:solidFill>
              </a:rPr>
              <a:t> </a:t>
            </a:r>
          </a:p>
          <a:p>
            <a:pPr algn="l" eaLnBrk="1" hangingPunct="1"/>
            <a:endParaRPr lang="en-US" dirty="0">
              <a:solidFill>
                <a:schemeClr val="tx1"/>
              </a:solidFill>
            </a:endParaRP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6</a:t>
            </a:fld>
            <a:endParaRPr lang="en-US" sz="1400" dirty="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a:solidFill>
                  <a:schemeClr val="bg1"/>
                </a:solidFill>
                <a:latin typeface="Verdana" pitchFamily="34" charset="0"/>
              </a:rPr>
              <a:t>PPT-162-05</a:t>
            </a:r>
            <a:endParaRPr lang="en-US" sz="1400" dirty="0">
              <a:solidFill>
                <a:schemeClr val="bg1"/>
              </a:solidFill>
              <a:latin typeface="Verdana" pitchFamily="34" charset="0"/>
            </a:endParaRPr>
          </a:p>
        </p:txBody>
      </p:sp>
    </p:spTree>
    <p:extLst>
      <p:ext uri="{BB962C8B-B14F-4D97-AF65-F5344CB8AC3E}">
        <p14:creationId xmlns:p14="http://schemas.microsoft.com/office/powerpoint/2010/main" val="302374667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a:solidFill>
                  <a:schemeClr val="bg1"/>
                </a:solidFill>
                <a:latin typeface="Verdana" pitchFamily="34" charset="0"/>
              </a:rPr>
              <a:t>Drug Policy</a:t>
            </a:r>
          </a:p>
        </p:txBody>
      </p:sp>
      <p:sp>
        <p:nvSpPr>
          <p:cNvPr id="4099" name="Subtitle 2"/>
          <p:cNvSpPr>
            <a:spLocks noGrp="1"/>
          </p:cNvSpPr>
          <p:nvPr>
            <p:ph type="subTitle" idx="1"/>
          </p:nvPr>
        </p:nvSpPr>
        <p:spPr>
          <a:xfrm>
            <a:off x="609600" y="1295400"/>
            <a:ext cx="4648200" cy="4953000"/>
          </a:xfrm>
        </p:spPr>
        <p:txBody>
          <a:bodyPr/>
          <a:lstStyle/>
          <a:p>
            <a:pPr marL="342900" indent="-342900" algn="l">
              <a:buFont typeface="Wingdings" panose="05000000000000000000" pitchFamily="2" charset="2"/>
              <a:buChar char="§"/>
            </a:pPr>
            <a:r>
              <a:rPr lang="en-US" dirty="0">
                <a:solidFill>
                  <a:schemeClr val="tx1"/>
                </a:solidFill>
              </a:rPr>
              <a:t>Supported by workplace procedures.</a:t>
            </a:r>
          </a:p>
          <a:p>
            <a:pPr marL="342900" indent="-342900" algn="l">
              <a:buFont typeface="Wingdings" panose="05000000000000000000" pitchFamily="2" charset="2"/>
              <a:buChar char="§"/>
            </a:pPr>
            <a:r>
              <a:rPr lang="en-US" dirty="0">
                <a:solidFill>
                  <a:schemeClr val="tx1"/>
                </a:solidFill>
              </a:rPr>
              <a:t>Very specific to reduce chances of litigation.</a:t>
            </a:r>
          </a:p>
          <a:p>
            <a:pPr marL="342900" indent="-342900" algn="l">
              <a:buFont typeface="Wingdings" panose="05000000000000000000" pitchFamily="2" charset="2"/>
              <a:buChar char="§"/>
            </a:pPr>
            <a:r>
              <a:rPr lang="en-US" dirty="0">
                <a:solidFill>
                  <a:schemeClr val="tx1"/>
                </a:solidFill>
              </a:rPr>
              <a:t>Ensure compliance with federal and state laws as well as other regulations which pertain, i.e. DOT   and federal contract requirements.</a:t>
            </a:r>
          </a:p>
          <a:p>
            <a:pPr marL="342900" indent="-342900" algn="l">
              <a:buFont typeface="Wingdings" panose="05000000000000000000" pitchFamily="2" charset="2"/>
              <a:buChar char="§"/>
            </a:pPr>
            <a:r>
              <a:rPr lang="en-US" dirty="0">
                <a:solidFill>
                  <a:schemeClr val="tx1"/>
                </a:solidFill>
              </a:rPr>
              <a:t>Reviewed by the company’s legal counsel.</a:t>
            </a:r>
          </a:p>
          <a:p>
            <a:pPr algn="l" eaLnBrk="1" hangingPunct="1"/>
            <a:endParaRPr lang="en-US" dirty="0">
              <a:solidFill>
                <a:schemeClr val="tx1"/>
              </a:solidFill>
            </a:endParaRP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60</a:t>
            </a:fld>
            <a:endParaRPr lang="en-US" sz="1400" dirty="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a:solidFill>
                  <a:schemeClr val="bg1"/>
                </a:solidFill>
                <a:latin typeface="Verdana" pitchFamily="34" charset="0"/>
              </a:rPr>
              <a:t>PPT-162-05</a:t>
            </a:r>
            <a:endParaRPr lang="en-US" sz="1400" dirty="0">
              <a:solidFill>
                <a:schemeClr val="bg1"/>
              </a:solidFill>
              <a:latin typeface="Verdana" pitchFamily="34" charset="0"/>
            </a:endParaRPr>
          </a:p>
        </p:txBody>
      </p:sp>
      <p:pic>
        <p:nvPicPr>
          <p:cNvPr id="11266" name="Picture 2" descr="C:\Users\stlane\Pictures\x med marijuana\associationsnow.com.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105400" y="2286000"/>
            <a:ext cx="3771900" cy="22631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21613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a:solidFill>
                  <a:schemeClr val="bg1"/>
                </a:solidFill>
                <a:latin typeface="Verdana" pitchFamily="34" charset="0"/>
              </a:rPr>
              <a:t>Summary</a:t>
            </a:r>
          </a:p>
        </p:txBody>
      </p:sp>
      <p:sp>
        <p:nvSpPr>
          <p:cNvPr id="4099" name="Subtitle 2"/>
          <p:cNvSpPr>
            <a:spLocks noGrp="1"/>
          </p:cNvSpPr>
          <p:nvPr>
            <p:ph type="subTitle" idx="1"/>
          </p:nvPr>
        </p:nvSpPr>
        <p:spPr>
          <a:xfrm>
            <a:off x="609600" y="1219200"/>
            <a:ext cx="7924800" cy="4800600"/>
          </a:xfrm>
        </p:spPr>
        <p:txBody>
          <a:bodyPr/>
          <a:lstStyle/>
          <a:p>
            <a:pPr marL="342900" indent="-342900" algn="l">
              <a:buFont typeface="Wingdings" panose="05000000000000000000" pitchFamily="2" charset="2"/>
              <a:buChar char="§"/>
            </a:pPr>
            <a:r>
              <a:rPr lang="en-US" dirty="0">
                <a:solidFill>
                  <a:schemeClr val="tx1"/>
                </a:solidFill>
              </a:rPr>
              <a:t>Medical marijuana has the potential to relieve pain for a variety of serious medical conditions.</a:t>
            </a:r>
          </a:p>
          <a:p>
            <a:pPr marL="342900" indent="-342900" algn="l">
              <a:buFont typeface="Wingdings" panose="05000000000000000000" pitchFamily="2" charset="2"/>
              <a:buChar char="§"/>
            </a:pPr>
            <a:r>
              <a:rPr lang="en-US" dirty="0">
                <a:solidFill>
                  <a:schemeClr val="tx1"/>
                </a:solidFill>
              </a:rPr>
              <a:t>The use at the workplace has potential for safety issues.</a:t>
            </a:r>
          </a:p>
          <a:p>
            <a:pPr marL="342900" indent="-342900" algn="l">
              <a:buFont typeface="Wingdings" panose="05000000000000000000" pitchFamily="2" charset="2"/>
              <a:buChar char="§"/>
            </a:pPr>
            <a:r>
              <a:rPr lang="en-US" dirty="0">
                <a:solidFill>
                  <a:schemeClr val="tx1"/>
                </a:solidFill>
              </a:rPr>
              <a:t>Create workplace policies addressing the parameters for use.</a:t>
            </a:r>
          </a:p>
          <a:p>
            <a:pPr marL="342900" indent="-342900" algn="l">
              <a:buFont typeface="Wingdings" panose="05000000000000000000" pitchFamily="2" charset="2"/>
              <a:buChar char="§"/>
            </a:pPr>
            <a:r>
              <a:rPr lang="en-US" dirty="0">
                <a:solidFill>
                  <a:schemeClr val="tx1"/>
                </a:solidFill>
              </a:rPr>
              <a:t>Support by workplace procedures.</a:t>
            </a:r>
          </a:p>
          <a:p>
            <a:pPr marL="342900" indent="-342900" algn="l">
              <a:buFont typeface="Wingdings" panose="05000000000000000000" pitchFamily="2" charset="2"/>
              <a:buChar char="§"/>
            </a:pPr>
            <a:r>
              <a:rPr lang="en-US" dirty="0">
                <a:solidFill>
                  <a:schemeClr val="tx1"/>
                </a:solidFill>
              </a:rPr>
              <a:t>Ensure compliance with federal and state laws as well as other regulations which pertain, i.e. DOT and federal contract requirements.</a:t>
            </a:r>
          </a:p>
          <a:p>
            <a:pPr marL="342900" indent="-342900" algn="l">
              <a:buFont typeface="Wingdings" panose="05000000000000000000" pitchFamily="2" charset="2"/>
              <a:buChar char="§"/>
            </a:pPr>
            <a:r>
              <a:rPr lang="en-US" dirty="0">
                <a:solidFill>
                  <a:schemeClr val="tx1"/>
                </a:solidFill>
              </a:rPr>
              <a:t>Have your legal representation review all program aspects. </a:t>
            </a:r>
          </a:p>
          <a:p>
            <a:pPr algn="l" eaLnBrk="1" hangingPunct="1"/>
            <a:endParaRPr lang="en-US" dirty="0">
              <a:solidFill>
                <a:schemeClr val="tx1"/>
              </a:solidFill>
            </a:endParaRP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l" fontAlgn="base">
              <a:spcBef>
                <a:spcPct val="0"/>
              </a:spcBef>
              <a:spcAft>
                <a:spcPct val="0"/>
              </a:spcAft>
              <a:defRPr/>
            </a:pPr>
            <a:r>
              <a:rPr lang="en-US" sz="1400" dirty="0">
                <a:solidFill>
                  <a:schemeClr val="bg1"/>
                </a:solidFill>
                <a:latin typeface="Verdana" pitchFamily="34" charset="0"/>
              </a:rPr>
              <a:t>      </a:t>
            </a:r>
            <a:fld id="{866EBD4E-B49F-4F5C-9FDB-FEE0D0B20E61}" type="slidenum">
              <a:rPr lang="en-US" sz="1400" smtClean="0">
                <a:solidFill>
                  <a:schemeClr val="bg1"/>
                </a:solidFill>
                <a:latin typeface="Verdana" pitchFamily="34" charset="0"/>
              </a:rPr>
              <a:pPr algn="l" fontAlgn="base">
                <a:spcBef>
                  <a:spcPct val="0"/>
                </a:spcBef>
                <a:spcAft>
                  <a:spcPct val="0"/>
                </a:spcAft>
                <a:defRPr/>
              </a:pPr>
              <a:t>61</a:t>
            </a:fld>
            <a:endParaRPr lang="en-US" sz="1400" dirty="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a:solidFill>
                  <a:schemeClr val="bg1"/>
                </a:solidFill>
                <a:latin typeface="Verdana" pitchFamily="34" charset="0"/>
              </a:rPr>
              <a:t>PPT-162-05</a:t>
            </a:r>
            <a:endParaRPr lang="en-US" sz="1400" dirty="0">
              <a:solidFill>
                <a:schemeClr val="bg1"/>
              </a:solidFill>
              <a:latin typeface="Verdana" pitchFamily="34" charset="0"/>
            </a:endParaRPr>
          </a:p>
        </p:txBody>
      </p:sp>
    </p:spTree>
    <p:extLst>
      <p:ext uri="{BB962C8B-B14F-4D97-AF65-F5344CB8AC3E}">
        <p14:creationId xmlns:p14="http://schemas.microsoft.com/office/powerpoint/2010/main" val="230858455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a:solidFill>
                  <a:schemeClr val="bg1"/>
                </a:solidFill>
                <a:latin typeface="Verdana" pitchFamily="34" charset="0"/>
              </a:rPr>
              <a:t>Summary</a:t>
            </a:r>
          </a:p>
        </p:txBody>
      </p:sp>
      <p:sp>
        <p:nvSpPr>
          <p:cNvPr id="4099" name="Subtitle 2"/>
          <p:cNvSpPr>
            <a:spLocks noGrp="1"/>
          </p:cNvSpPr>
          <p:nvPr>
            <p:ph type="subTitle" idx="1"/>
          </p:nvPr>
        </p:nvSpPr>
        <p:spPr>
          <a:xfrm>
            <a:off x="609600" y="1584325"/>
            <a:ext cx="7924800" cy="4038600"/>
          </a:xfrm>
        </p:spPr>
        <p:txBody>
          <a:bodyPr/>
          <a:lstStyle/>
          <a:p>
            <a:pPr marL="342900" indent="-342900" algn="l" eaLnBrk="1" hangingPunct="1">
              <a:buFont typeface="Arial" panose="020B0604020202020204" pitchFamily="34" charset="0"/>
              <a:buChar char="•"/>
            </a:pPr>
            <a:r>
              <a:rPr lang="en-US" dirty="0">
                <a:solidFill>
                  <a:schemeClr val="tx1"/>
                </a:solidFill>
              </a:rPr>
              <a:t>Employers need to stay aware of recent court decisions and legislative developments as they create and implement their workplace drug use policies.</a:t>
            </a:r>
          </a:p>
          <a:p>
            <a:pPr marL="342900" indent="-342900" algn="l" eaLnBrk="1" hangingPunct="1">
              <a:buFont typeface="Arial" panose="020B0604020202020204" pitchFamily="34" charset="0"/>
              <a:buChar char="•"/>
            </a:pPr>
            <a:r>
              <a:rPr lang="en-US" dirty="0">
                <a:solidFill>
                  <a:schemeClr val="tx1"/>
                </a:solidFill>
              </a:rPr>
              <a:t>Employers should appreciate the limitations of marijuana testing and how those limitations affect their practices and policies.</a:t>
            </a:r>
          </a:p>
          <a:p>
            <a:pPr marL="342900" indent="-342900" algn="l" eaLnBrk="1" hangingPunct="1">
              <a:buFont typeface="Arial" panose="020B0604020202020204" pitchFamily="34" charset="0"/>
              <a:buChar char="•"/>
            </a:pPr>
            <a:r>
              <a:rPr lang="en-US" dirty="0">
                <a:solidFill>
                  <a:schemeClr val="tx1"/>
                </a:solidFill>
              </a:rPr>
              <a:t>In the meantime, judges are siding with employees who use medical marijuana, outside of work, in conformance with local law.</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l" fontAlgn="base">
              <a:spcBef>
                <a:spcPct val="0"/>
              </a:spcBef>
              <a:spcAft>
                <a:spcPct val="0"/>
              </a:spcAft>
              <a:defRPr/>
            </a:pPr>
            <a:r>
              <a:rPr lang="en-US" sz="1400" dirty="0">
                <a:solidFill>
                  <a:schemeClr val="bg1"/>
                </a:solidFill>
                <a:latin typeface="Verdana" pitchFamily="34" charset="0"/>
              </a:rPr>
              <a:t>      </a:t>
            </a:r>
            <a:fld id="{866EBD4E-B49F-4F5C-9FDB-FEE0D0B20E61}" type="slidenum">
              <a:rPr lang="en-US" sz="1400" smtClean="0">
                <a:solidFill>
                  <a:schemeClr val="bg1"/>
                </a:solidFill>
                <a:latin typeface="Verdana" pitchFamily="34" charset="0"/>
              </a:rPr>
              <a:pPr algn="l" fontAlgn="base">
                <a:spcBef>
                  <a:spcPct val="0"/>
                </a:spcBef>
                <a:spcAft>
                  <a:spcPct val="0"/>
                </a:spcAft>
                <a:defRPr/>
              </a:pPr>
              <a:t>62</a:t>
            </a:fld>
            <a:endParaRPr lang="en-US" sz="1400" dirty="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a:solidFill>
                  <a:schemeClr val="bg1"/>
                </a:solidFill>
                <a:latin typeface="Verdana" pitchFamily="34" charset="0"/>
              </a:rPr>
              <a:t>PPT-162-05</a:t>
            </a:r>
            <a:endParaRPr lang="en-US" sz="1400" dirty="0">
              <a:solidFill>
                <a:schemeClr val="bg1"/>
              </a:solidFill>
              <a:latin typeface="Verdana" pitchFamily="34" charset="0"/>
            </a:endParaRPr>
          </a:p>
        </p:txBody>
      </p:sp>
    </p:spTree>
    <p:extLst>
      <p:ext uri="{BB962C8B-B14F-4D97-AF65-F5344CB8AC3E}">
        <p14:creationId xmlns:p14="http://schemas.microsoft.com/office/powerpoint/2010/main" val="408700088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0354" name="Picture 26" descr="L&amp;I logo banne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0355" name="Picture 22" descr="blue bottom banne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0356" name="Rectangle 10"/>
          <p:cNvSpPr>
            <a:spLocks noChangeArrowheads="1"/>
          </p:cNvSpPr>
          <p:nvPr/>
        </p:nvSpPr>
        <p:spPr bwMode="auto">
          <a:xfrm>
            <a:off x="3962400" y="5989638"/>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400" dirty="0">
                <a:solidFill>
                  <a:srgbClr val="FFFFFF"/>
                </a:solidFill>
                <a:latin typeface="Verdana" pitchFamily="34" charset="0"/>
              </a:rPr>
              <a:t>PPT-162-05</a:t>
            </a:r>
          </a:p>
        </p:txBody>
      </p:sp>
      <p:sp>
        <p:nvSpPr>
          <p:cNvPr id="100357" name="Rectangle 19"/>
          <p:cNvSpPr>
            <a:spLocks noChangeArrowheads="1"/>
          </p:cNvSpPr>
          <p:nvPr/>
        </p:nvSpPr>
        <p:spPr bwMode="auto">
          <a:xfrm>
            <a:off x="7239000" y="6029256"/>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en-US" altLang="en-US" sz="1400" dirty="0">
                <a:solidFill>
                  <a:srgbClr val="FFFFFF"/>
                </a:solidFill>
                <a:latin typeface="Verdana" pitchFamily="34" charset="0"/>
              </a:rPr>
              <a:t>63</a:t>
            </a:r>
          </a:p>
        </p:txBody>
      </p:sp>
      <p:sp>
        <p:nvSpPr>
          <p:cNvPr id="9" name="Content Placeholder 6"/>
          <p:cNvSpPr txBox="1">
            <a:spLocks/>
          </p:cNvSpPr>
          <p:nvPr/>
        </p:nvSpPr>
        <p:spPr>
          <a:xfrm>
            <a:off x="778378" y="1595587"/>
            <a:ext cx="7772400" cy="3124200"/>
          </a:xfrm>
          <a:prstGeom prst="rect">
            <a:avLst/>
          </a:prstGeom>
        </p:spPr>
        <p:txBody>
          <a:bodyPr lIns="91440" tIns="45720" rIns="91440" bIns="45720" anchor="t"/>
          <a:lstStyle/>
          <a:p>
            <a:pPr algn="ctr">
              <a:spcBef>
                <a:spcPct val="20000"/>
              </a:spcBef>
              <a:defRPr/>
            </a:pPr>
            <a:r>
              <a:rPr lang="en-US" sz="2400" b="1" kern="0" dirty="0">
                <a:solidFill>
                  <a:srgbClr val="0070C0"/>
                </a:solidFill>
                <a:latin typeface="Verdana"/>
                <a:ea typeface="Verdana"/>
                <a:cs typeface="Arial"/>
              </a:rPr>
              <a:t>Health &amp; Safety Training Specialists</a:t>
            </a:r>
            <a:endParaRPr lang="en-US" sz="2400" kern="0" dirty="0">
              <a:latin typeface="Calibri"/>
              <a:cs typeface="Arial"/>
            </a:endParaRPr>
          </a:p>
          <a:p>
            <a:pPr algn="ctr">
              <a:spcBef>
                <a:spcPct val="20000"/>
              </a:spcBef>
              <a:defRPr/>
            </a:pPr>
            <a:r>
              <a:rPr lang="en-US" sz="1400" b="1" kern="0" dirty="0">
                <a:solidFill>
                  <a:srgbClr val="0070C0"/>
                </a:solidFill>
                <a:latin typeface="Verdana"/>
                <a:ea typeface="Verdana"/>
                <a:cs typeface="Arial"/>
              </a:rPr>
              <a:t>   </a:t>
            </a:r>
            <a:endParaRPr lang="en-US" sz="1400" kern="0">
              <a:latin typeface="Verdana"/>
              <a:ea typeface="Verdana"/>
              <a:cs typeface="Arial"/>
            </a:endParaRPr>
          </a:p>
          <a:p>
            <a:pPr algn="ctr">
              <a:spcBef>
                <a:spcPct val="20000"/>
              </a:spcBef>
              <a:defRPr/>
            </a:pPr>
            <a:r>
              <a:rPr lang="en-US" sz="2400" b="1" kern="0" dirty="0">
                <a:solidFill>
                  <a:srgbClr val="0070C0"/>
                </a:solidFill>
                <a:latin typeface="Verdana"/>
                <a:ea typeface="Verdana"/>
                <a:cs typeface="Arial"/>
              </a:rPr>
              <a:t>(717) 772-1635</a:t>
            </a:r>
            <a:endParaRPr lang="en-US" sz="2400" kern="0" dirty="0">
              <a:latin typeface="Calibri"/>
              <a:cs typeface="Arial"/>
            </a:endParaRPr>
          </a:p>
          <a:p>
            <a:pPr algn="ctr">
              <a:spcBef>
                <a:spcPct val="20000"/>
              </a:spcBef>
              <a:defRPr/>
            </a:pPr>
            <a:r>
              <a:rPr lang="en-US" sz="1400" b="1" kern="0" dirty="0">
                <a:solidFill>
                  <a:srgbClr val="0070C0"/>
                </a:solidFill>
                <a:latin typeface="Verdana"/>
                <a:ea typeface="Verdana"/>
                <a:cs typeface="Arial"/>
              </a:rPr>
              <a:t>   </a:t>
            </a:r>
            <a:endParaRPr lang="en-US" sz="1400" kern="0">
              <a:latin typeface="Verdana"/>
              <a:ea typeface="Verdana"/>
              <a:cs typeface="Arial"/>
            </a:endParaRPr>
          </a:p>
          <a:p>
            <a:pPr algn="ctr">
              <a:spcBef>
                <a:spcPct val="20000"/>
              </a:spcBef>
              <a:defRPr/>
            </a:pPr>
            <a:r>
              <a:rPr lang="en-US" sz="2400" b="1" kern="0" dirty="0">
                <a:solidFill>
                  <a:srgbClr val="0070C0"/>
                </a:solidFill>
                <a:latin typeface="Verdana"/>
                <a:ea typeface="Verdana"/>
                <a:hlinkClick r:id="rId5"/>
              </a:rPr>
              <a:t>RA-LI-BWC-PATHS@pa.gov</a:t>
            </a:r>
            <a:r>
              <a:rPr lang="en-US" sz="2400" kern="0" dirty="0">
                <a:solidFill>
                  <a:srgbClr val="000000"/>
                </a:solidFill>
                <a:latin typeface="Arial"/>
                <a:cs typeface="Arial"/>
              </a:rPr>
              <a:t>    </a:t>
            </a:r>
            <a:endParaRPr lang="en-US"/>
          </a:p>
        </p:txBody>
      </p:sp>
      <p:sp>
        <p:nvSpPr>
          <p:cNvPr id="10" name="Title 5"/>
          <p:cNvSpPr txBox="1">
            <a:spLocks/>
          </p:cNvSpPr>
          <p:nvPr/>
        </p:nvSpPr>
        <p:spPr>
          <a:xfrm>
            <a:off x="457200" y="381000"/>
            <a:ext cx="5334000" cy="533400"/>
          </a:xfrm>
          <a:prstGeom prst="rect">
            <a:avLst/>
          </a:prstGeom>
        </p:spPr>
        <p:txBody>
          <a:bodyPr/>
          <a:lstStyle/>
          <a:p>
            <a:pPr algn="ctr">
              <a:defRPr/>
            </a:pPr>
            <a:r>
              <a:rPr lang="en-US" sz="2800" kern="0" dirty="0">
                <a:solidFill>
                  <a:srgbClr val="FFFFFF"/>
                </a:solidFill>
                <a:latin typeface="Verdana" pitchFamily="34" charset="0"/>
              </a:rPr>
              <a:t>Contact Information</a:t>
            </a:r>
          </a:p>
        </p:txBody>
      </p:sp>
      <p:pic>
        <p:nvPicPr>
          <p:cNvPr id="2" name="Picture 1"/>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200400" y="4006770"/>
            <a:ext cx="2847582" cy="1898388"/>
          </a:xfrm>
          <a:prstGeom prst="rect">
            <a:avLst/>
          </a:prstGeom>
        </p:spPr>
      </p:pic>
    </p:spTree>
    <p:extLst>
      <p:ext uri="{BB962C8B-B14F-4D97-AF65-F5344CB8AC3E}">
        <p14:creationId xmlns:p14="http://schemas.microsoft.com/office/powerpoint/2010/main" val="216027520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378" name="Picture 26" descr="L&amp;I logo banne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1379" name="Picture 22" descr="blue bottom banne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1380" name="Rectangle 2"/>
          <p:cNvSpPr>
            <a:spLocks noGrp="1" noChangeArrowheads="1"/>
          </p:cNvSpPr>
          <p:nvPr>
            <p:ph type="ctrTitle"/>
          </p:nvPr>
        </p:nvSpPr>
        <p:spPr>
          <a:xfrm>
            <a:off x="533400" y="381000"/>
            <a:ext cx="5181600" cy="457200"/>
          </a:xfrm>
        </p:spPr>
        <p:txBody>
          <a:bodyPr/>
          <a:lstStyle/>
          <a:p>
            <a:pPr eaLnBrk="1" hangingPunct="1"/>
            <a:r>
              <a:rPr lang="en-US" altLang="en-US" sz="2800" dirty="0">
                <a:solidFill>
                  <a:schemeClr val="bg1"/>
                </a:solidFill>
                <a:latin typeface="Verdana" pitchFamily="34" charset="0"/>
              </a:rPr>
              <a:t>Questions</a:t>
            </a:r>
          </a:p>
        </p:txBody>
      </p:sp>
      <p:sp>
        <p:nvSpPr>
          <p:cNvPr id="101381"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400" dirty="0">
                <a:solidFill>
                  <a:srgbClr val="FFFFFF"/>
                </a:solidFill>
                <a:latin typeface="Verdana" pitchFamily="34" charset="0"/>
              </a:rPr>
              <a:t>PPT-162-05</a:t>
            </a:r>
          </a:p>
        </p:txBody>
      </p:sp>
      <p:sp>
        <p:nvSpPr>
          <p:cNvPr id="101382" name="Rectangle 19"/>
          <p:cNvSpPr>
            <a:spLocks noChangeArrowheads="1"/>
          </p:cNvSpPr>
          <p:nvPr/>
        </p:nvSpPr>
        <p:spPr bwMode="auto">
          <a:xfrm>
            <a:off x="7277100" y="6010206"/>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en-US" altLang="en-US" sz="1400" dirty="0">
                <a:solidFill>
                  <a:srgbClr val="FFFFFF"/>
                </a:solidFill>
                <a:latin typeface="Verdana" pitchFamily="34" charset="0"/>
              </a:rPr>
              <a:t> 64</a:t>
            </a:r>
          </a:p>
        </p:txBody>
      </p:sp>
      <p:sp>
        <p:nvSpPr>
          <p:cNvPr id="101383" name="Rectangle 7"/>
          <p:cNvSpPr>
            <a:spLocks noChangeArrowheads="1"/>
          </p:cNvSpPr>
          <p:nvPr/>
        </p:nvSpPr>
        <p:spPr bwMode="auto">
          <a:xfrm>
            <a:off x="685800" y="1371600"/>
            <a:ext cx="7162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sz="2400" dirty="0">
              <a:solidFill>
                <a:srgbClr val="000000"/>
              </a:solidFill>
              <a:latin typeface="Verdana" pitchFamily="34" charset="0"/>
            </a:endParaRPr>
          </a:p>
        </p:txBody>
      </p:sp>
      <p:sp>
        <p:nvSpPr>
          <p:cNvPr id="101384" name="Rectangle 8"/>
          <p:cNvSpPr>
            <a:spLocks noChangeArrowheads="1"/>
          </p:cNvSpPr>
          <p:nvPr/>
        </p:nvSpPr>
        <p:spPr bwMode="auto">
          <a:xfrm>
            <a:off x="2362200" y="1219200"/>
            <a:ext cx="4572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sz="2400" dirty="0">
              <a:solidFill>
                <a:srgbClr val="000000"/>
              </a:solidFill>
              <a:latin typeface="Verdana" pitchFamily="34" charset="0"/>
            </a:endParaRPr>
          </a:p>
        </p:txBody>
      </p:sp>
      <p:sp>
        <p:nvSpPr>
          <p:cNvPr id="11" name="Content Placeholder 12"/>
          <p:cNvSpPr txBox="1">
            <a:spLocks/>
          </p:cNvSpPr>
          <p:nvPr/>
        </p:nvSpPr>
        <p:spPr bwMode="auto">
          <a:xfrm>
            <a:off x="457200" y="1600200"/>
            <a:ext cx="8229600" cy="4525963"/>
          </a:xfrm>
          <a:prstGeom prst="rect">
            <a:avLst/>
          </a:prstGeom>
          <a:noFill/>
          <a:ln w="9525">
            <a:noFill/>
            <a:miter lim="800000"/>
            <a:headEnd/>
            <a:tailEnd/>
          </a:ln>
        </p:spPr>
        <p:txBody>
          <a:bodyPr/>
          <a:lstStyle/>
          <a:p>
            <a:pPr eaLnBrk="0" hangingPunct="0">
              <a:spcBef>
                <a:spcPct val="20000"/>
              </a:spcBef>
              <a:defRPr/>
            </a:pPr>
            <a:endParaRPr lang="en-US" sz="2400" kern="0" dirty="0">
              <a:solidFill>
                <a:srgbClr val="000000"/>
              </a:solidFill>
              <a:latin typeface="Verdana" pitchFamily="34" charset="0"/>
            </a:endParaRPr>
          </a:p>
        </p:txBody>
      </p:sp>
      <p:pic>
        <p:nvPicPr>
          <p:cNvPr id="101386" name="Picture 4" descr="C:\Documents and Settings\stlane\My Documents\My Pictures\Hg pix\question mark hg.jpg"/>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3517106" y="1405467"/>
            <a:ext cx="2133600" cy="43396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6293410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7108" name="Rectangle 4">
            <a:extLst>
              <a:ext uri="{FF2B5EF4-FFF2-40B4-BE49-F238E27FC236}">
                <a16:creationId xmlns:a16="http://schemas.microsoft.com/office/drawing/2014/main" id="{1C680929-F7A4-4E48-8538-F86EF95255A0}"/>
              </a:ext>
            </a:extLst>
          </p:cNvPr>
          <p:cNvSpPr>
            <a:spLocks noGrp="1" noChangeArrowheads="1"/>
          </p:cNvSpPr>
          <p:nvPr>
            <p:ph type="title"/>
          </p:nvPr>
        </p:nvSpPr>
        <p:spPr/>
        <p:txBody>
          <a:bodyPr>
            <a:noAutofit/>
          </a:bodyPr>
          <a:lstStyle/>
          <a:p>
            <a:pPr eaLnBrk="1" fontAlgn="auto" hangingPunct="1">
              <a:spcAft>
                <a:spcPts val="0"/>
              </a:spcAft>
              <a:defRPr/>
            </a:pPr>
            <a:r>
              <a:rPr lang="en-US" altLang="en-US" sz="2300" dirty="0">
                <a:solidFill>
                  <a:schemeClr val="bg1"/>
                </a:solidFill>
                <a:latin typeface="Verdana" panose="020B0604030504040204" pitchFamily="34" charset="0"/>
                <a:ea typeface="Verdana" panose="020B0604030504040204" pitchFamily="34" charset="0"/>
                <a:cs typeface="Verdana" panose="020B0604030504040204" pitchFamily="34" charset="0"/>
              </a:rPr>
              <a:t>IUP OSHA Consultation Program</a:t>
            </a:r>
          </a:p>
        </p:txBody>
      </p:sp>
      <p:sp>
        <p:nvSpPr>
          <p:cNvPr id="3" name="Footer Placeholder 2">
            <a:extLst>
              <a:ext uri="{FF2B5EF4-FFF2-40B4-BE49-F238E27FC236}">
                <a16:creationId xmlns:a16="http://schemas.microsoft.com/office/drawing/2014/main" id="{CA4B7AFD-6549-4871-9AE5-DA818F42F5B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rPr>
              <a:t>PPT-162-05</a:t>
            </a:r>
            <a:endParaRPr kumimoji="0" lang="en-US" sz="1400" b="0"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a:extLst>
              <a:ext uri="{FF2B5EF4-FFF2-40B4-BE49-F238E27FC236}">
                <a16:creationId xmlns:a16="http://schemas.microsoft.com/office/drawing/2014/main" id="{6680FB60-D409-4D34-9956-E55C97617ECB}"/>
              </a:ext>
            </a:extLst>
          </p:cNvPr>
          <p:cNvSpPr>
            <a:spLocks noGrp="1"/>
          </p:cNvSpPr>
          <p:nvPr>
            <p:ph type="sldNum" sz="quarter" idx="12"/>
          </p:nvPr>
        </p:nvSpPr>
        <p:spPr>
          <a:xfrm>
            <a:off x="7696200" y="6356350"/>
            <a:ext cx="9906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prstClr val="white"/>
                </a:solidFill>
                <a:latin typeface="Verdana" panose="020B0604030504040204" pitchFamily="34" charset="0"/>
                <a:ea typeface="Verdana" panose="020B0604030504040204" pitchFamily="34" charset="0"/>
                <a:cs typeface="Verdana" panose="020B0604030504040204" pitchFamily="34" charset="0"/>
              </a:rPr>
              <a:t>65</a:t>
            </a:r>
            <a:endParaRPr kumimoji="0" lang="en-US" sz="1400" b="0"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pic>
        <p:nvPicPr>
          <p:cNvPr id="7" name="Picture 6">
            <a:extLst>
              <a:ext uri="{FF2B5EF4-FFF2-40B4-BE49-F238E27FC236}">
                <a16:creationId xmlns:a16="http://schemas.microsoft.com/office/drawing/2014/main" id="{A5FF08D3-D613-464B-A14A-1A8FD8F3268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42900" y="1600200"/>
            <a:ext cx="8458200" cy="4581525"/>
          </a:xfrm>
          <a:prstGeom prst="rect">
            <a:avLst/>
          </a:prstGeom>
        </p:spPr>
      </p:pic>
      <p:sp>
        <p:nvSpPr>
          <p:cNvPr id="5" name="Rectangle: Rounded Corners 4">
            <a:extLst>
              <a:ext uri="{FF2B5EF4-FFF2-40B4-BE49-F238E27FC236}">
                <a16:creationId xmlns:a16="http://schemas.microsoft.com/office/drawing/2014/main" id="{65F8C5A4-CB6F-41D9-A01B-1590CA959ABC}"/>
              </a:ext>
            </a:extLst>
          </p:cNvPr>
          <p:cNvSpPr/>
          <p:nvPr/>
        </p:nvSpPr>
        <p:spPr>
          <a:xfrm>
            <a:off x="342900" y="1600200"/>
            <a:ext cx="8496300" cy="45720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6" name="TextBox 5">
            <a:extLst>
              <a:ext uri="{FF2B5EF4-FFF2-40B4-BE49-F238E27FC236}">
                <a16:creationId xmlns:a16="http://schemas.microsoft.com/office/drawing/2014/main" id="{501D9A35-5C11-4A8A-8724-9DB17667B34C}"/>
              </a:ext>
            </a:extLst>
          </p:cNvPr>
          <p:cNvSpPr txBox="1"/>
          <p:nvPr/>
        </p:nvSpPr>
        <p:spPr>
          <a:xfrm>
            <a:off x="533400" y="1259856"/>
            <a:ext cx="7772400" cy="43088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Telephone Number 1-800-382-1241</a:t>
            </a:r>
          </a:p>
        </p:txBody>
      </p:sp>
    </p:spTree>
    <p:extLst>
      <p:ext uri="{BB962C8B-B14F-4D97-AF65-F5344CB8AC3E}">
        <p14:creationId xmlns:p14="http://schemas.microsoft.com/office/powerpoint/2010/main" val="273992863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descr="PennOSHS Snip.PNG">
            <a:extLst>
              <a:ext uri="{FF2B5EF4-FFF2-40B4-BE49-F238E27FC236}">
                <a16:creationId xmlns:a16="http://schemas.microsoft.com/office/drawing/2014/main" id="{DCE11DDC-8796-2D54-AE08-AA2FA1301C80}"/>
              </a:ext>
            </a:extLst>
          </p:cNvPr>
          <p:cNvPicPr>
            <a:picLocks noChangeAspect="1"/>
          </p:cNvPicPr>
          <p:nvPr/>
        </p:nvPicPr>
        <p:blipFill>
          <a:blip r:embed="rId3"/>
          <a:stretch>
            <a:fillRect/>
          </a:stretch>
        </p:blipFill>
        <p:spPr>
          <a:xfrm>
            <a:off x="1298601" y="1055988"/>
            <a:ext cx="6546796" cy="5264695"/>
          </a:xfrm>
          <a:prstGeom prst="rect">
            <a:avLst/>
          </a:prstGeom>
        </p:spPr>
      </p:pic>
      <p:sp>
        <p:nvSpPr>
          <p:cNvPr id="3" name="Footer Placeholder 2">
            <a:extLst>
              <a:ext uri="{FF2B5EF4-FFF2-40B4-BE49-F238E27FC236}">
                <a16:creationId xmlns:a16="http://schemas.microsoft.com/office/drawing/2014/main" id="{A820B9E5-64EF-4D65-5A2F-1B414A46C4EE}"/>
              </a:ext>
            </a:extLst>
          </p:cNvPr>
          <p:cNvSpPr>
            <a:spLocks noGrp="1"/>
          </p:cNvSpPr>
          <p:nvPr>
            <p:ph type="ftr" sz="quarter" idx="11"/>
          </p:nvPr>
        </p:nvSpPr>
        <p:spPr/>
        <p:txBody>
          <a:bodyPr/>
          <a:lstStyle/>
          <a:p>
            <a:r>
              <a:rPr lang="en-US" sz="1400" dirty="0">
                <a:latin typeface="Verdana"/>
                <a:ea typeface="Verdana"/>
                <a:cs typeface="Arial"/>
              </a:rPr>
              <a:t>PPT-162-05</a:t>
            </a:r>
            <a:endParaRPr lang="en-US" dirty="0"/>
          </a:p>
        </p:txBody>
      </p:sp>
      <p:sp>
        <p:nvSpPr>
          <p:cNvPr id="4" name="Slide Number Placeholder 3">
            <a:extLst>
              <a:ext uri="{FF2B5EF4-FFF2-40B4-BE49-F238E27FC236}">
                <a16:creationId xmlns:a16="http://schemas.microsoft.com/office/drawing/2014/main" id="{A5333CD9-37F0-12BB-D1FE-0FB8BF51BB75}"/>
              </a:ext>
            </a:extLst>
          </p:cNvPr>
          <p:cNvSpPr>
            <a:spLocks noGrp="1"/>
          </p:cNvSpPr>
          <p:nvPr>
            <p:ph type="sldNum" sz="quarter" idx="12"/>
          </p:nvPr>
        </p:nvSpPr>
        <p:spPr/>
        <p:txBody>
          <a:bodyPr/>
          <a:lstStyle/>
          <a:p>
            <a:fld id="{9BE020C6-8418-4ED9-9D7D-1D3B1DC1856B}" type="slidenum">
              <a:rPr lang="en-US" sz="1400" dirty="0" smtClean="0">
                <a:latin typeface="Verdana"/>
                <a:ea typeface="Verdana"/>
                <a:cs typeface="Arial"/>
              </a:rPr>
              <a:pPr/>
              <a:t>66</a:t>
            </a:fld>
            <a:r>
              <a:rPr lang="en-US" sz="1400" dirty="0">
                <a:latin typeface="Verdana"/>
                <a:ea typeface="Verdana"/>
                <a:cs typeface="Arial"/>
              </a:rPr>
              <a:t>    </a:t>
            </a:r>
          </a:p>
        </p:txBody>
      </p:sp>
      <p:sp>
        <p:nvSpPr>
          <p:cNvPr id="5" name="Title 4">
            <a:extLst>
              <a:ext uri="{FF2B5EF4-FFF2-40B4-BE49-F238E27FC236}">
                <a16:creationId xmlns:a16="http://schemas.microsoft.com/office/drawing/2014/main" id="{86BE54ED-D3DF-09E9-9BAE-C8D991F77F1F}"/>
              </a:ext>
            </a:extLst>
          </p:cNvPr>
          <p:cNvSpPr>
            <a:spLocks noGrp="1"/>
          </p:cNvSpPr>
          <p:nvPr>
            <p:ph type="title"/>
          </p:nvPr>
        </p:nvSpPr>
        <p:spPr>
          <a:xfrm>
            <a:off x="571819" y="419420"/>
            <a:ext cx="5105400" cy="457200"/>
          </a:xfrm>
        </p:spPr>
        <p:txBody>
          <a:bodyPr>
            <a:noAutofit/>
          </a:bodyPr>
          <a:lstStyle/>
          <a:p>
            <a:r>
              <a:rPr lang="en-US" sz="2800" dirty="0" err="1">
                <a:solidFill>
                  <a:schemeClr val="bg1"/>
                </a:solidFill>
                <a:cs typeface="Calibri"/>
              </a:rPr>
              <a:t>PennOSHS</a:t>
            </a:r>
            <a:r>
              <a:rPr lang="en-US" sz="2800" dirty="0">
                <a:solidFill>
                  <a:schemeClr val="bg1"/>
                </a:solidFill>
                <a:cs typeface="Calibri"/>
              </a:rPr>
              <a:t> Program</a:t>
            </a:r>
          </a:p>
        </p:txBody>
      </p:sp>
    </p:spTree>
    <p:extLst>
      <p:ext uri="{BB962C8B-B14F-4D97-AF65-F5344CB8AC3E}">
        <p14:creationId xmlns:p14="http://schemas.microsoft.com/office/powerpoint/2010/main" val="204102101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a:solidFill>
                  <a:schemeClr val="bg1"/>
                </a:solidFill>
                <a:latin typeface="Verdana" pitchFamily="34" charset="0"/>
              </a:rPr>
              <a:t>Bibliography</a:t>
            </a:r>
          </a:p>
        </p:txBody>
      </p:sp>
      <p:sp>
        <p:nvSpPr>
          <p:cNvPr id="4099" name="Subtitle 2"/>
          <p:cNvSpPr>
            <a:spLocks noGrp="1"/>
          </p:cNvSpPr>
          <p:nvPr>
            <p:ph type="subTitle" idx="1"/>
          </p:nvPr>
        </p:nvSpPr>
        <p:spPr>
          <a:xfrm>
            <a:off x="609600" y="1235075"/>
            <a:ext cx="7924800" cy="4800600"/>
          </a:xfrm>
        </p:spPr>
        <p:txBody>
          <a:bodyPr/>
          <a:lstStyle/>
          <a:p>
            <a:pPr algn="l"/>
            <a:r>
              <a:rPr lang="en-US" u="sng" dirty="0">
                <a:hlinkClick r:id="rId3"/>
              </a:rPr>
              <a:t>http://www.mayoclinic.org/healthy-lifestyle/consumer-health/in-depth/medical-marijuana/art-20137855?pg=2</a:t>
            </a:r>
            <a:endParaRPr lang="en-US" u="sng" dirty="0"/>
          </a:p>
          <a:p>
            <a:pPr algn="l"/>
            <a:endParaRPr lang="en-US" dirty="0"/>
          </a:p>
          <a:p>
            <a:pPr algn="l"/>
            <a:r>
              <a:rPr lang="en-US" dirty="0">
                <a:solidFill>
                  <a:schemeClr val="tx1"/>
                </a:solidFill>
              </a:rPr>
              <a:t>FINAL%20Medical%20Marijuana%20FAQs%20053116.pdf</a:t>
            </a:r>
          </a:p>
          <a:p>
            <a:pPr algn="l"/>
            <a:r>
              <a:rPr lang="en-US" u="sng" dirty="0">
                <a:hlinkClick r:id="rId4"/>
              </a:rPr>
              <a:t>http://www.mayoclinic.org/drugs-supplements/marijuana/safety/HRB-20059701</a:t>
            </a:r>
            <a:endParaRPr lang="en-US" u="sng" dirty="0"/>
          </a:p>
          <a:p>
            <a:pPr algn="l"/>
            <a:endParaRPr lang="en-US" u="sng" dirty="0"/>
          </a:p>
          <a:p>
            <a:pPr algn="l"/>
            <a:r>
              <a:rPr lang="en-US" u="sng" dirty="0">
                <a:hlinkClick r:id="rId5"/>
              </a:rPr>
              <a:t>http://www.cancer.org/treatment/treatmentsandsideeffects/physicalsideeffects/chemotherapyeffects/marijuana-and-cancer</a:t>
            </a:r>
            <a:endParaRPr lang="en-US" u="sng" dirty="0"/>
          </a:p>
          <a:p>
            <a:pPr algn="l" eaLnBrk="1" hangingPunct="1"/>
            <a:endParaRPr lang="en-US" dirty="0">
              <a:solidFill>
                <a:schemeClr val="tx1"/>
              </a:solidFill>
            </a:endParaRP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67</a:t>
            </a:fld>
            <a:endParaRPr lang="en-US" sz="1400" dirty="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a:solidFill>
                  <a:schemeClr val="bg1"/>
                </a:solidFill>
                <a:latin typeface="Verdana" pitchFamily="34" charset="0"/>
              </a:rPr>
              <a:t>PPT-162-05</a:t>
            </a:r>
            <a:endParaRPr lang="en-US" sz="1400" dirty="0">
              <a:solidFill>
                <a:schemeClr val="bg1"/>
              </a:solidFill>
              <a:latin typeface="Verdana" pitchFamily="34" charset="0"/>
            </a:endParaRPr>
          </a:p>
        </p:txBody>
      </p:sp>
    </p:spTree>
    <p:extLst>
      <p:ext uri="{BB962C8B-B14F-4D97-AF65-F5344CB8AC3E}">
        <p14:creationId xmlns:p14="http://schemas.microsoft.com/office/powerpoint/2010/main" val="426198351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a:solidFill>
                  <a:schemeClr val="bg1"/>
                </a:solidFill>
                <a:latin typeface="Verdana" pitchFamily="34" charset="0"/>
              </a:rPr>
              <a:t>Bibliography</a:t>
            </a:r>
          </a:p>
        </p:txBody>
      </p:sp>
      <p:sp>
        <p:nvSpPr>
          <p:cNvPr id="4099" name="Subtitle 2"/>
          <p:cNvSpPr>
            <a:spLocks noGrp="1"/>
          </p:cNvSpPr>
          <p:nvPr>
            <p:ph type="subTitle" idx="1"/>
          </p:nvPr>
        </p:nvSpPr>
        <p:spPr>
          <a:xfrm>
            <a:off x="609600" y="1768475"/>
            <a:ext cx="7924800" cy="3733800"/>
          </a:xfrm>
        </p:spPr>
        <p:txBody>
          <a:bodyPr/>
          <a:lstStyle/>
          <a:p>
            <a:pPr algn="l"/>
            <a:r>
              <a:rPr lang="en-US" b="1" u="sng" dirty="0">
                <a:hlinkClick r:id="rId3" tooltip="More about Patrick McGuiness "/>
              </a:rPr>
              <a:t>Patrick McGuiness</a:t>
            </a:r>
            <a:r>
              <a:rPr lang="en-US" b="1" dirty="0">
                <a:solidFill>
                  <a:schemeClr val="tx1"/>
                </a:solidFill>
              </a:rPr>
              <a:t>, </a:t>
            </a:r>
            <a:r>
              <a:rPr lang="en-US" dirty="0">
                <a:solidFill>
                  <a:schemeClr val="tx1"/>
                </a:solidFill>
              </a:rPr>
              <a:t>Medical marijuana and workplace safety, July 29, 2015.</a:t>
            </a:r>
          </a:p>
          <a:p>
            <a:pPr algn="l"/>
            <a:endParaRPr lang="en-US" dirty="0">
              <a:solidFill>
                <a:schemeClr val="tx1"/>
              </a:solidFill>
            </a:endParaRPr>
          </a:p>
          <a:p>
            <a:pPr algn="l"/>
            <a:r>
              <a:rPr lang="en-US" u="sng" dirty="0">
                <a:hlinkClick r:id="rId4"/>
              </a:rPr>
              <a:t>http://zmattorneys.com/medical-marijuana-and-workplace-safety/</a:t>
            </a:r>
            <a:endParaRPr lang="en-US" dirty="0"/>
          </a:p>
          <a:p>
            <a:pPr algn="l"/>
            <a:r>
              <a:rPr lang="en-US" dirty="0"/>
              <a:t> </a:t>
            </a:r>
          </a:p>
          <a:p>
            <a:pPr algn="l"/>
            <a:r>
              <a:rPr lang="en-US" u="sng" dirty="0">
                <a:hlinkClick r:id="rId5"/>
              </a:rPr>
              <a:t>http://www.safetyandhealthmagazine.com/articles/10987-medical-marijuana-and-workplace-safety</a:t>
            </a:r>
            <a:endParaRPr lang="en-US" dirty="0"/>
          </a:p>
          <a:p>
            <a:pPr algn="l" eaLnBrk="1" hangingPunct="1"/>
            <a:endParaRPr lang="en-US" dirty="0">
              <a:solidFill>
                <a:schemeClr val="tx1"/>
              </a:solidFill>
            </a:endParaRP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68</a:t>
            </a:fld>
            <a:endParaRPr lang="en-US" sz="1400" dirty="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a:solidFill>
                  <a:schemeClr val="bg1"/>
                </a:solidFill>
                <a:latin typeface="Verdana" pitchFamily="34" charset="0"/>
              </a:rPr>
              <a:t>PPT-162-05</a:t>
            </a:r>
            <a:endParaRPr lang="en-US" sz="1400" dirty="0">
              <a:solidFill>
                <a:schemeClr val="bg1"/>
              </a:solidFill>
              <a:latin typeface="Verdana" pitchFamily="34" charset="0"/>
            </a:endParaRPr>
          </a:p>
        </p:txBody>
      </p:sp>
    </p:spTree>
    <p:extLst>
      <p:ext uri="{BB962C8B-B14F-4D97-AF65-F5344CB8AC3E}">
        <p14:creationId xmlns:p14="http://schemas.microsoft.com/office/powerpoint/2010/main" val="169527588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a:solidFill>
                  <a:schemeClr val="bg1"/>
                </a:solidFill>
                <a:latin typeface="Verdana" pitchFamily="34" charset="0"/>
              </a:rPr>
              <a:t>Bibliography</a:t>
            </a:r>
          </a:p>
        </p:txBody>
      </p:sp>
      <p:sp>
        <p:nvSpPr>
          <p:cNvPr id="4099" name="Subtitle 2"/>
          <p:cNvSpPr>
            <a:spLocks noGrp="1"/>
          </p:cNvSpPr>
          <p:nvPr>
            <p:ph type="subTitle" idx="1"/>
          </p:nvPr>
        </p:nvSpPr>
        <p:spPr>
          <a:xfrm>
            <a:off x="304800" y="1143000"/>
            <a:ext cx="8458200" cy="5213350"/>
          </a:xfrm>
        </p:spPr>
        <p:txBody>
          <a:bodyPr/>
          <a:lstStyle/>
          <a:p>
            <a:pPr algn="l"/>
            <a:r>
              <a:rPr lang="en-US" dirty="0">
                <a:solidFill>
                  <a:schemeClr val="tx1"/>
                </a:solidFill>
              </a:rPr>
              <a:t>Christine Clearwater, president of Drug-free Solutions Group in a webinar for the National Safety Council</a:t>
            </a:r>
          </a:p>
          <a:p>
            <a:pPr algn="l"/>
            <a:endParaRPr lang="en-US" dirty="0">
              <a:solidFill>
                <a:schemeClr val="tx1"/>
              </a:solidFill>
            </a:endParaRPr>
          </a:p>
          <a:p>
            <a:pPr algn="l"/>
            <a:r>
              <a:rPr lang="en-US" dirty="0">
                <a:solidFill>
                  <a:schemeClr val="tx1"/>
                </a:solidFill>
              </a:rPr>
              <a:t>Julie Carter, Director of Environmental, Health and Safety, Roy Anderson Corp, Gulfport, MS in an NSC webinar</a:t>
            </a:r>
          </a:p>
          <a:p>
            <a:pPr algn="l"/>
            <a:endParaRPr lang="en-US" dirty="0">
              <a:solidFill>
                <a:schemeClr val="tx1"/>
              </a:solidFill>
            </a:endParaRPr>
          </a:p>
          <a:p>
            <a:pPr algn="l"/>
            <a:r>
              <a:rPr lang="en-US" dirty="0">
                <a:solidFill>
                  <a:schemeClr val="tx1"/>
                </a:solidFill>
              </a:rPr>
              <a:t>“High hopes for cannabis,” Stacy Gault, The American Legion Magazine, November, 2016.</a:t>
            </a:r>
          </a:p>
          <a:p>
            <a:pPr algn="l"/>
            <a:endParaRPr lang="en-US" dirty="0">
              <a:solidFill>
                <a:schemeClr val="tx1"/>
              </a:solidFill>
            </a:endParaRPr>
          </a:p>
          <a:p>
            <a:pPr algn="l"/>
            <a:r>
              <a:rPr lang="en-US" u="sng" dirty="0">
                <a:solidFill>
                  <a:schemeClr val="tx1"/>
                </a:solidFill>
                <a:ea typeface="Verdana" panose="020B0604030504040204" pitchFamily="34" charset="0"/>
                <a:cs typeface="Verdana" panose="020B0604030504040204" pitchFamily="34" charset="0"/>
                <a:hlinkClick r:id="rId3" tooltip="More about Patrick McGuiness "/>
              </a:rPr>
              <a:t>Journal of Occupational Environmental Medicine, “Medical Marijuana in the Workplace” </a:t>
            </a:r>
            <a:endParaRPr lang="en-US" dirty="0">
              <a:solidFill>
                <a:schemeClr val="tx1"/>
              </a:solidFill>
            </a:endParaRPr>
          </a:p>
          <a:p>
            <a:pPr algn="l" eaLnBrk="1" hangingPunct="1"/>
            <a:endParaRPr lang="en-US" dirty="0">
              <a:solidFill>
                <a:schemeClr val="tx1"/>
              </a:solidFill>
            </a:endParaRP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69</a:t>
            </a:fld>
            <a:endParaRPr lang="en-US" sz="1400" dirty="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a:solidFill>
                  <a:schemeClr val="bg1"/>
                </a:solidFill>
                <a:latin typeface="Verdana" pitchFamily="34" charset="0"/>
              </a:rPr>
              <a:t>PPT-162-05</a:t>
            </a:r>
            <a:endParaRPr lang="en-US" sz="1400" dirty="0">
              <a:solidFill>
                <a:schemeClr val="bg1"/>
              </a:solidFill>
              <a:latin typeface="Verdana" pitchFamily="34" charset="0"/>
            </a:endParaRPr>
          </a:p>
        </p:txBody>
      </p:sp>
    </p:spTree>
    <p:extLst>
      <p:ext uri="{BB962C8B-B14F-4D97-AF65-F5344CB8AC3E}">
        <p14:creationId xmlns:p14="http://schemas.microsoft.com/office/powerpoint/2010/main" val="27269646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a:solidFill>
                  <a:schemeClr val="bg1"/>
                </a:solidFill>
                <a:latin typeface="Verdana" pitchFamily="34" charset="0"/>
              </a:rPr>
              <a:t>Marijuana</a:t>
            </a:r>
          </a:p>
        </p:txBody>
      </p:sp>
      <p:sp>
        <p:nvSpPr>
          <p:cNvPr id="4099" name="Subtitle 2"/>
          <p:cNvSpPr>
            <a:spLocks noGrp="1"/>
          </p:cNvSpPr>
          <p:nvPr>
            <p:ph type="subTitle" idx="1"/>
          </p:nvPr>
        </p:nvSpPr>
        <p:spPr>
          <a:xfrm>
            <a:off x="515203" y="1872491"/>
            <a:ext cx="8077200" cy="3525768"/>
          </a:xfrm>
        </p:spPr>
        <p:txBody>
          <a:bodyPr/>
          <a:lstStyle/>
          <a:p>
            <a:pPr marL="342900" indent="-342900" algn="l">
              <a:buFont typeface="Wingdings" panose="05000000000000000000" pitchFamily="2" charset="2"/>
              <a:buChar char="§"/>
            </a:pPr>
            <a:r>
              <a:rPr lang="en-US" dirty="0">
                <a:solidFill>
                  <a:schemeClr val="tx1"/>
                </a:solidFill>
              </a:rPr>
              <a:t>Name given to the dried buds and leaves of varieties of the cannabis sativa plant. </a:t>
            </a:r>
          </a:p>
          <a:p>
            <a:pPr marL="342900" indent="-342900" algn="l">
              <a:buFont typeface="Wingdings" panose="05000000000000000000" pitchFamily="2" charset="2"/>
              <a:buChar char="§"/>
            </a:pPr>
            <a:endParaRPr lang="en-US" dirty="0">
              <a:solidFill>
                <a:schemeClr val="tx1"/>
              </a:solidFill>
            </a:endParaRPr>
          </a:p>
          <a:p>
            <a:pPr marL="342900" indent="-342900" algn="l">
              <a:buFont typeface="Wingdings" panose="05000000000000000000" pitchFamily="2" charset="2"/>
              <a:buChar char="§"/>
            </a:pPr>
            <a:r>
              <a:rPr lang="en-US" dirty="0">
                <a:solidFill>
                  <a:schemeClr val="tx1"/>
                </a:solidFill>
              </a:rPr>
              <a:t>Also called pot, grass, cannabis, weed, hemp, hash, marihuana, ganja, and dozens of others.</a:t>
            </a:r>
          </a:p>
          <a:p>
            <a:pPr marL="342900" indent="-342900" algn="l">
              <a:buFont typeface="Wingdings" panose="05000000000000000000" pitchFamily="2" charset="2"/>
              <a:buChar char="§"/>
            </a:pPr>
            <a:endParaRPr lang="en-US" dirty="0">
              <a:solidFill>
                <a:schemeClr val="tx1"/>
              </a:solidFill>
            </a:endParaRPr>
          </a:p>
          <a:p>
            <a:pPr marL="342900" indent="-342900" algn="l">
              <a:buFont typeface="Wingdings" panose="05000000000000000000" pitchFamily="2" charset="2"/>
              <a:buChar char="§"/>
            </a:pPr>
            <a:r>
              <a:rPr lang="en-US" dirty="0">
                <a:solidFill>
                  <a:schemeClr val="tx1"/>
                </a:solidFill>
              </a:rPr>
              <a:t>Marijuana has been used in herbal remedies for centuries.  </a:t>
            </a:r>
          </a:p>
          <a:p>
            <a:pPr algn="l"/>
            <a:r>
              <a:rPr lang="en-US" dirty="0">
                <a:solidFill>
                  <a:schemeClr val="tx1"/>
                </a:solidFill>
              </a:rPr>
              <a:t> </a:t>
            </a:r>
          </a:p>
          <a:p>
            <a:pPr algn="l" eaLnBrk="1" hangingPunct="1"/>
            <a:endParaRPr lang="en-US" dirty="0">
              <a:solidFill>
                <a:schemeClr val="tx1"/>
              </a:solidFill>
            </a:endParaRP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7</a:t>
            </a:fld>
            <a:endParaRPr lang="en-US" sz="1400" dirty="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a:solidFill>
                  <a:schemeClr val="bg1"/>
                </a:solidFill>
                <a:latin typeface="Verdana" pitchFamily="34" charset="0"/>
              </a:rPr>
              <a:t>PPT-162-05</a:t>
            </a:r>
            <a:endParaRPr lang="en-US" sz="1400" dirty="0">
              <a:solidFill>
                <a:schemeClr val="bg1"/>
              </a:solidFill>
              <a:latin typeface="Verdana" pitchFamily="34" charset="0"/>
            </a:endParaRPr>
          </a:p>
        </p:txBody>
      </p:sp>
    </p:spTree>
    <p:extLst>
      <p:ext uri="{BB962C8B-B14F-4D97-AF65-F5344CB8AC3E}">
        <p14:creationId xmlns:p14="http://schemas.microsoft.com/office/powerpoint/2010/main" val="413836006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a:solidFill>
                  <a:schemeClr val="bg1"/>
                </a:solidFill>
                <a:latin typeface="Verdana" pitchFamily="34" charset="0"/>
              </a:rPr>
              <a:t>Bibliography</a:t>
            </a:r>
          </a:p>
        </p:txBody>
      </p:sp>
      <p:sp>
        <p:nvSpPr>
          <p:cNvPr id="4099" name="Subtitle 2"/>
          <p:cNvSpPr>
            <a:spLocks noGrp="1"/>
          </p:cNvSpPr>
          <p:nvPr>
            <p:ph type="subTitle" idx="1"/>
          </p:nvPr>
        </p:nvSpPr>
        <p:spPr>
          <a:xfrm>
            <a:off x="762000" y="1524000"/>
            <a:ext cx="7924800" cy="4648200"/>
          </a:xfrm>
        </p:spPr>
        <p:txBody>
          <a:bodyPr/>
          <a:lstStyle/>
          <a:p>
            <a:pPr algn="l"/>
            <a:r>
              <a:rPr lang="en-US" dirty="0">
                <a:solidFill>
                  <a:schemeClr val="tx1"/>
                </a:solidFill>
              </a:rPr>
              <a:t>How to get Medical Marijuana:</a:t>
            </a:r>
          </a:p>
          <a:p>
            <a:pPr algn="l"/>
            <a:r>
              <a:rPr lang="en-US" dirty="0">
                <a:solidFill>
                  <a:schemeClr val="tx1"/>
                </a:solidFill>
                <a:ea typeface="Verdana" panose="020B0604030504040204" pitchFamily="34" charset="0"/>
                <a:cs typeface="Verdana" panose="020B0604030504040204" pitchFamily="34" charset="0"/>
                <a:hlinkClick r:id="rId3"/>
              </a:rPr>
              <a:t>https://www.pa.gov/guides/pennsylvania-medical-marijuana-program/#HowtoGetMedicalMarijuana</a:t>
            </a:r>
            <a:endParaRPr lang="en-US" dirty="0">
              <a:solidFill>
                <a:schemeClr val="tx1"/>
              </a:solidFill>
              <a:ea typeface="Verdana" panose="020B0604030504040204" pitchFamily="34" charset="0"/>
              <a:cs typeface="Verdana" panose="020B0604030504040204" pitchFamily="34" charset="0"/>
            </a:endParaRPr>
          </a:p>
          <a:p>
            <a:pPr algn="l"/>
            <a:endParaRPr lang="en-US" dirty="0">
              <a:solidFill>
                <a:schemeClr val="tx1"/>
              </a:solidFill>
              <a:ea typeface="Verdana" panose="020B0604030504040204" pitchFamily="34" charset="0"/>
              <a:cs typeface="Verdana" panose="020B0604030504040204" pitchFamily="34" charset="0"/>
            </a:endParaRPr>
          </a:p>
          <a:p>
            <a:pPr algn="l"/>
            <a:r>
              <a:rPr lang="en-US" dirty="0">
                <a:solidFill>
                  <a:schemeClr val="tx1"/>
                </a:solidFill>
              </a:rPr>
              <a:t>Clarification of OSHA’s Position on Workplace Safety Incentive Programs and Post-Incident Drug Testing </a:t>
            </a:r>
            <a:endParaRPr lang="en-US" u="sng" dirty="0">
              <a:solidFill>
                <a:schemeClr val="tx1"/>
              </a:solidFill>
              <a:ea typeface="Verdana" panose="020B0604030504040204" pitchFamily="34" charset="0"/>
              <a:cs typeface="Verdana" panose="020B0604030504040204" pitchFamily="34" charset="0"/>
              <a:hlinkClick r:id="rId4"/>
            </a:endParaRPr>
          </a:p>
          <a:p>
            <a:pPr algn="l"/>
            <a:r>
              <a:rPr lang="en-US" u="sng" dirty="0">
                <a:solidFill>
                  <a:schemeClr val="tx1"/>
                </a:solidFill>
                <a:ea typeface="Verdana" panose="020B0604030504040204" pitchFamily="34" charset="0"/>
                <a:cs typeface="Verdana" panose="020B0604030504040204" pitchFamily="34" charset="0"/>
                <a:hlinkClick r:id="rId4"/>
              </a:rPr>
              <a:t>https://www.osha.gov/laws-regs/standardinterpretations/2018-10-11</a:t>
            </a:r>
            <a:endParaRPr lang="en-US" u="sng" dirty="0">
              <a:solidFill>
                <a:schemeClr val="tx1"/>
              </a:solidFill>
              <a:ea typeface="Verdana" panose="020B0604030504040204" pitchFamily="34" charset="0"/>
              <a:cs typeface="Verdana" panose="020B0604030504040204" pitchFamily="34" charset="0"/>
            </a:endParaRPr>
          </a:p>
          <a:p>
            <a:pPr algn="l"/>
            <a:endParaRPr lang="en-US" u="sng" dirty="0">
              <a:solidFill>
                <a:schemeClr val="tx1"/>
              </a:solidFill>
              <a:ea typeface="Verdana" panose="020B0604030504040204" pitchFamily="34" charset="0"/>
              <a:cs typeface="Verdana" panose="020B0604030504040204" pitchFamily="34" charset="0"/>
            </a:endParaRPr>
          </a:p>
          <a:p>
            <a:pPr algn="l"/>
            <a:endParaRPr lang="en-US" dirty="0">
              <a:solidFill>
                <a:schemeClr val="tx1"/>
              </a:solidFill>
            </a:endParaRPr>
          </a:p>
          <a:p>
            <a:pPr algn="l" eaLnBrk="1" hangingPunct="1"/>
            <a:endParaRPr lang="en-US" dirty="0">
              <a:solidFill>
                <a:schemeClr val="tx1"/>
              </a:solidFill>
            </a:endParaRP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70</a:t>
            </a:fld>
            <a:endParaRPr lang="en-US" sz="1400" dirty="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a:solidFill>
                  <a:schemeClr val="bg1"/>
                </a:solidFill>
                <a:latin typeface="Verdana" pitchFamily="34" charset="0"/>
              </a:rPr>
              <a:t>PPT-162-05</a:t>
            </a:r>
            <a:endParaRPr lang="en-US" sz="1400" dirty="0">
              <a:solidFill>
                <a:schemeClr val="bg1"/>
              </a:solidFill>
              <a:latin typeface="Verdana" pitchFamily="34" charset="0"/>
            </a:endParaRPr>
          </a:p>
        </p:txBody>
      </p:sp>
    </p:spTree>
    <p:extLst>
      <p:ext uri="{BB962C8B-B14F-4D97-AF65-F5344CB8AC3E}">
        <p14:creationId xmlns:p14="http://schemas.microsoft.com/office/powerpoint/2010/main" val="113558950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a:solidFill>
                  <a:schemeClr val="bg1"/>
                </a:solidFill>
                <a:latin typeface="Verdana" pitchFamily="34" charset="0"/>
              </a:rPr>
              <a:t>Bibliography</a:t>
            </a:r>
          </a:p>
        </p:txBody>
      </p:sp>
      <p:sp>
        <p:nvSpPr>
          <p:cNvPr id="4099" name="Subtitle 2"/>
          <p:cNvSpPr>
            <a:spLocks noGrp="1"/>
          </p:cNvSpPr>
          <p:nvPr>
            <p:ph type="subTitle" idx="1"/>
          </p:nvPr>
        </p:nvSpPr>
        <p:spPr>
          <a:xfrm>
            <a:off x="609600" y="1371677"/>
            <a:ext cx="7924800" cy="4009651"/>
          </a:xfrm>
        </p:spPr>
        <p:txBody>
          <a:bodyPr/>
          <a:lstStyle/>
          <a:p>
            <a:pPr algn="l"/>
            <a:r>
              <a:rPr lang="en-US" dirty="0">
                <a:solidFill>
                  <a:schemeClr val="tx1"/>
                </a:solidFill>
                <a:ea typeface="Verdana" panose="020B0604030504040204" pitchFamily="34" charset="0"/>
                <a:cs typeface="Verdana" panose="020B0604030504040204" pitchFamily="34" charset="0"/>
                <a:hlinkClick r:id="rId3"/>
              </a:rPr>
              <a:t>https://www.naturalnews.com/034425_marijuana_cannabinoids_medicine.html</a:t>
            </a:r>
            <a:endParaRPr lang="en-US" dirty="0">
              <a:solidFill>
                <a:schemeClr val="tx1"/>
              </a:solidFill>
              <a:ea typeface="Verdana" panose="020B0604030504040204" pitchFamily="34" charset="0"/>
              <a:cs typeface="Verdana" panose="020B0604030504040204" pitchFamily="34" charset="0"/>
            </a:endParaRPr>
          </a:p>
          <a:p>
            <a:pPr algn="l"/>
            <a:endParaRPr lang="en-US" dirty="0">
              <a:solidFill>
                <a:schemeClr val="tx1"/>
              </a:solidFill>
              <a:ea typeface="Verdana" panose="020B0604030504040204" pitchFamily="34" charset="0"/>
              <a:cs typeface="Verdana" panose="020B0604030504040204" pitchFamily="34" charset="0"/>
            </a:endParaRPr>
          </a:p>
          <a:p>
            <a:pPr algn="l"/>
            <a:r>
              <a:rPr lang="en-US" u="sng" dirty="0">
                <a:solidFill>
                  <a:schemeClr val="tx1"/>
                </a:solidFill>
                <a:ea typeface="Verdana" panose="020B0604030504040204" pitchFamily="34" charset="0"/>
                <a:cs typeface="Verdana" panose="020B0604030504040204" pitchFamily="34" charset="0"/>
                <a:hlinkClick r:id="rId4" tooltip="More about Patrick McGuiness "/>
              </a:rPr>
              <a:t>PA Bulletin:  May 12, 2018</a:t>
            </a:r>
          </a:p>
          <a:p>
            <a:pPr algn="l"/>
            <a:endParaRPr lang="en-US" u="sng" dirty="0">
              <a:solidFill>
                <a:schemeClr val="tx1"/>
              </a:solidFill>
              <a:ea typeface="Verdana" panose="020B0604030504040204" pitchFamily="34" charset="0"/>
              <a:cs typeface="Verdana" panose="020B0604030504040204" pitchFamily="34" charset="0"/>
              <a:hlinkClick r:id="rId4" tooltip="More about Patrick McGuiness "/>
            </a:endParaRPr>
          </a:p>
          <a:p>
            <a:pPr algn="l"/>
            <a:r>
              <a:rPr lang="en-US" u="sng" dirty="0">
                <a:solidFill>
                  <a:schemeClr val="tx1"/>
                </a:solidFill>
                <a:ea typeface="Verdana" panose="020B0604030504040204" pitchFamily="34" charset="0"/>
                <a:cs typeface="Verdana" panose="020B0604030504040204" pitchFamily="34" charset="0"/>
                <a:hlinkClick r:id="rId4" tooltip="More about Patrick McGuiness "/>
              </a:rPr>
              <a:t>DrugFree WorkPlace PA website</a:t>
            </a:r>
          </a:p>
          <a:p>
            <a:pPr algn="l"/>
            <a:endParaRPr lang="en-US" u="sng" dirty="0">
              <a:solidFill>
                <a:schemeClr val="tx1"/>
              </a:solidFill>
              <a:ea typeface="Verdana" panose="020B0604030504040204" pitchFamily="34" charset="0"/>
              <a:cs typeface="Verdana" panose="020B0604030504040204" pitchFamily="34" charset="0"/>
              <a:hlinkClick r:id="rId4" tooltip="More about Patrick McGuiness "/>
            </a:endParaRPr>
          </a:p>
          <a:p>
            <a:pPr algn="l"/>
            <a:r>
              <a:rPr lang="en-US" u="sng" dirty="0">
                <a:solidFill>
                  <a:schemeClr val="tx1"/>
                </a:solidFill>
                <a:ea typeface="Verdana" panose="020B0604030504040204" pitchFamily="34" charset="0"/>
                <a:cs typeface="Verdana" panose="020B0604030504040204" pitchFamily="34" charset="0"/>
                <a:hlinkClick r:id="rId4" tooltip="More about Patrick McGuiness "/>
              </a:rPr>
              <a:t>CDC website</a:t>
            </a:r>
          </a:p>
          <a:p>
            <a:pPr algn="l"/>
            <a:endParaRPr lang="en-US" u="sng" dirty="0">
              <a:solidFill>
                <a:schemeClr val="tx1"/>
              </a:solidFill>
              <a:ea typeface="Verdana" panose="020B0604030504040204" pitchFamily="34" charset="0"/>
              <a:cs typeface="Verdana" panose="020B0604030504040204" pitchFamily="34" charset="0"/>
              <a:hlinkClick r:id="rId4" tooltip="More about Patrick McGuiness "/>
            </a:endParaRPr>
          </a:p>
          <a:p>
            <a:pPr algn="l"/>
            <a:r>
              <a:rPr lang="en-US" u="sng" dirty="0">
                <a:solidFill>
                  <a:schemeClr val="tx1"/>
                </a:solidFill>
                <a:ea typeface="Verdana" panose="020B0604030504040204" pitchFamily="34" charset="0"/>
                <a:cs typeface="Verdana" panose="020B0604030504040204" pitchFamily="34" charset="0"/>
                <a:hlinkClick r:id="rId4" tooltip="More about Patrick McGuiness "/>
              </a:rPr>
              <a:t>www.drugrehab.com</a:t>
            </a:r>
          </a:p>
          <a:p>
            <a:pPr algn="l"/>
            <a:endParaRPr lang="en-US" u="sng" dirty="0">
              <a:solidFill>
                <a:schemeClr val="tx1"/>
              </a:solidFill>
              <a:ea typeface="Verdana" panose="020B0604030504040204" pitchFamily="34" charset="0"/>
              <a:cs typeface="Verdana" panose="020B0604030504040204" pitchFamily="34" charset="0"/>
              <a:hlinkClick r:id="rId4" tooltip="More about Patrick McGuiness "/>
            </a:endParaRP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71</a:t>
            </a:fld>
            <a:endParaRPr lang="en-US" sz="1400" dirty="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a:solidFill>
                  <a:schemeClr val="bg1"/>
                </a:solidFill>
                <a:latin typeface="Verdana" pitchFamily="34" charset="0"/>
              </a:rPr>
              <a:t>PPT-162-05</a:t>
            </a:r>
            <a:endParaRPr lang="en-US" sz="1400" dirty="0">
              <a:solidFill>
                <a:schemeClr val="bg1"/>
              </a:solidFill>
              <a:latin typeface="Verdana" pitchFamily="34" charset="0"/>
            </a:endParaRPr>
          </a:p>
        </p:txBody>
      </p:sp>
      <p:pic>
        <p:nvPicPr>
          <p:cNvPr id="2" name="Picture 1">
            <a:extLst>
              <a:ext uri="{FF2B5EF4-FFF2-40B4-BE49-F238E27FC236}">
                <a16:creationId xmlns:a16="http://schemas.microsoft.com/office/drawing/2014/main" id="{82891334-F6EA-4079-BB29-66E587B8F3C5}"/>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000746" y="4038600"/>
            <a:ext cx="3591657" cy="2019685"/>
          </a:xfrm>
          <a:prstGeom prst="rect">
            <a:avLst/>
          </a:prstGeom>
        </p:spPr>
      </p:pic>
    </p:spTree>
    <p:extLst>
      <p:ext uri="{BB962C8B-B14F-4D97-AF65-F5344CB8AC3E}">
        <p14:creationId xmlns:p14="http://schemas.microsoft.com/office/powerpoint/2010/main" val="321164240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a:solidFill>
                  <a:schemeClr val="bg1"/>
                </a:solidFill>
                <a:latin typeface="Verdana" pitchFamily="34" charset="0"/>
              </a:rPr>
              <a:t>Bibliography</a:t>
            </a:r>
          </a:p>
        </p:txBody>
      </p:sp>
      <p:sp>
        <p:nvSpPr>
          <p:cNvPr id="4099" name="Subtitle 2"/>
          <p:cNvSpPr>
            <a:spLocks noGrp="1"/>
          </p:cNvSpPr>
          <p:nvPr>
            <p:ph type="subTitle" idx="1"/>
          </p:nvPr>
        </p:nvSpPr>
        <p:spPr>
          <a:xfrm>
            <a:off x="479612" y="1267505"/>
            <a:ext cx="7924800" cy="4735740"/>
          </a:xfrm>
        </p:spPr>
        <p:txBody>
          <a:bodyPr/>
          <a:lstStyle/>
          <a:p>
            <a:pPr algn="l"/>
            <a:endParaRPr lang="en-US" dirty="0">
              <a:solidFill>
                <a:schemeClr val="tx1"/>
              </a:solidFill>
              <a:hlinkClick r:id="rId3"/>
            </a:endParaRPr>
          </a:p>
          <a:p>
            <a:pPr algn="l"/>
            <a:r>
              <a:rPr lang="en-US" dirty="0">
                <a:solidFill>
                  <a:schemeClr val="tx1"/>
                </a:solidFill>
                <a:hlinkClick r:id="rId3"/>
              </a:rPr>
              <a:t>http://www.chronictherapy.co/hemp-oil-vs-cbd-oil-whats-the-difference-2/</a:t>
            </a:r>
            <a:endParaRPr lang="en-US" dirty="0">
              <a:solidFill>
                <a:schemeClr val="tx1"/>
              </a:solidFill>
            </a:endParaRPr>
          </a:p>
          <a:p>
            <a:pPr algn="l"/>
            <a:endParaRPr lang="en-US" dirty="0">
              <a:solidFill>
                <a:schemeClr val="tx1"/>
              </a:solidFill>
              <a:ea typeface="Verdana" panose="020B0604030504040204" pitchFamily="34" charset="0"/>
              <a:cs typeface="Verdana" panose="020B0604030504040204" pitchFamily="34" charset="0"/>
              <a:hlinkClick r:id="rId4"/>
            </a:endParaRPr>
          </a:p>
          <a:p>
            <a:pPr algn="l"/>
            <a:r>
              <a:rPr lang="en-US" dirty="0">
                <a:solidFill>
                  <a:schemeClr val="tx1"/>
                </a:solidFill>
                <a:ea typeface="Verdana" panose="020B0604030504040204" pitchFamily="34" charset="0"/>
                <a:cs typeface="Verdana" panose="020B0604030504040204" pitchFamily="34" charset="0"/>
                <a:hlinkClick r:id="rId4"/>
              </a:rPr>
              <a:t>https://redstormscientific.com/side-effects-of-cbd-and-hemp-oil/</a:t>
            </a:r>
            <a:endParaRPr lang="en-US" dirty="0">
              <a:solidFill>
                <a:schemeClr val="tx1"/>
              </a:solidFill>
              <a:ea typeface="Verdana" panose="020B0604030504040204" pitchFamily="34" charset="0"/>
              <a:cs typeface="Verdana" panose="020B0604030504040204" pitchFamily="34" charset="0"/>
            </a:endParaRPr>
          </a:p>
          <a:p>
            <a:endParaRPr lang="en-US" dirty="0">
              <a:solidFill>
                <a:schemeClr val="tx1"/>
              </a:solidFill>
              <a:ea typeface="Verdana" panose="020B0604030504040204" pitchFamily="34" charset="0"/>
              <a:cs typeface="Verdana" panose="020B0604030504040204" pitchFamily="34" charset="0"/>
            </a:endParaRPr>
          </a:p>
          <a:p>
            <a:pPr algn="l"/>
            <a:r>
              <a:rPr lang="en-US" dirty="0">
                <a:solidFill>
                  <a:schemeClr val="tx1"/>
                </a:solidFill>
                <a:ea typeface="Verdana" panose="020B0604030504040204" pitchFamily="34" charset="0"/>
                <a:cs typeface="Verdana" panose="020B0604030504040204" pitchFamily="34" charset="0"/>
                <a:hlinkClick r:id="rId5"/>
              </a:rPr>
              <a:t>https://www.marijuanadoctors.com/resources/cbd-vs-thc/</a:t>
            </a:r>
            <a:endParaRPr lang="en-US" dirty="0">
              <a:solidFill>
                <a:schemeClr val="tx1"/>
              </a:solidFill>
              <a:ea typeface="Verdana" panose="020B0604030504040204" pitchFamily="34" charset="0"/>
              <a:cs typeface="Verdana" panose="020B0604030504040204" pitchFamily="34" charset="0"/>
            </a:endParaRPr>
          </a:p>
          <a:p>
            <a:pPr algn="l"/>
            <a:endParaRPr lang="en-US" dirty="0">
              <a:solidFill>
                <a:schemeClr val="tx1"/>
              </a:solidFill>
              <a:ea typeface="Verdana" panose="020B0604030504040204" pitchFamily="34" charset="0"/>
              <a:cs typeface="Verdana" panose="020B0604030504040204" pitchFamily="34" charset="0"/>
            </a:endParaRPr>
          </a:p>
          <a:p>
            <a:pPr algn="l"/>
            <a:endParaRPr lang="en-US" dirty="0">
              <a:solidFill>
                <a:schemeClr val="tx1"/>
              </a:solidFill>
              <a:ea typeface="Verdana" panose="020B0604030504040204" pitchFamily="34" charset="0"/>
              <a:cs typeface="Verdana" panose="020B0604030504040204" pitchFamily="34" charset="0"/>
            </a:endParaRPr>
          </a:p>
          <a:p>
            <a:pPr algn="l"/>
            <a:endParaRPr lang="en-US" dirty="0">
              <a:solidFill>
                <a:schemeClr val="tx1"/>
              </a:solidFill>
              <a:ea typeface="Verdana" panose="020B0604030504040204" pitchFamily="34" charset="0"/>
              <a:cs typeface="Verdana" panose="020B0604030504040204" pitchFamily="34" charset="0"/>
            </a:endParaRPr>
          </a:p>
          <a:p>
            <a:pPr algn="l"/>
            <a:endParaRPr lang="en-US" dirty="0">
              <a:solidFill>
                <a:schemeClr val="tx1"/>
              </a:solidFill>
              <a:ea typeface="Verdana" panose="020B0604030504040204" pitchFamily="34" charset="0"/>
              <a:cs typeface="Verdana" panose="020B0604030504040204" pitchFamily="34" charset="0"/>
            </a:endParaRPr>
          </a:p>
          <a:p>
            <a:pPr algn="l"/>
            <a:endParaRPr lang="en-US" dirty="0">
              <a:solidFill>
                <a:schemeClr val="tx1"/>
              </a:solidFill>
              <a:ea typeface="Verdana" panose="020B0604030504040204" pitchFamily="34" charset="0"/>
              <a:cs typeface="Verdana" panose="020B0604030504040204" pitchFamily="34" charset="0"/>
            </a:endParaRPr>
          </a:p>
          <a:p>
            <a:endParaRPr lang="en-US" dirty="0">
              <a:solidFill>
                <a:schemeClr val="tx1"/>
              </a:solidFill>
              <a:ea typeface="Verdana" panose="020B0604030504040204" pitchFamily="34" charset="0"/>
              <a:cs typeface="Verdana" panose="020B0604030504040204" pitchFamily="34" charset="0"/>
            </a:endParaRPr>
          </a:p>
          <a:p>
            <a:pPr algn="l"/>
            <a:endParaRPr lang="en-US" u="sng" dirty="0">
              <a:solidFill>
                <a:schemeClr val="tx1"/>
              </a:solidFill>
              <a:ea typeface="Verdana" panose="020B0604030504040204" pitchFamily="34" charset="0"/>
              <a:cs typeface="Verdana" panose="020B0604030504040204" pitchFamily="34" charset="0"/>
              <a:hlinkClick r:id="rId6" tooltip="More about Patrick McGuiness "/>
            </a:endParaRP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72</a:t>
            </a:fld>
            <a:endParaRPr lang="en-US" sz="1400" dirty="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a:solidFill>
                  <a:schemeClr val="bg1"/>
                </a:solidFill>
                <a:latin typeface="Verdana" pitchFamily="34" charset="0"/>
              </a:rPr>
              <a:t>PPT-162-05</a:t>
            </a:r>
            <a:endParaRPr lang="en-US" sz="1400" dirty="0">
              <a:solidFill>
                <a:schemeClr val="bg1"/>
              </a:solidFill>
              <a:latin typeface="Verdana" pitchFamily="34" charset="0"/>
            </a:endParaRPr>
          </a:p>
        </p:txBody>
      </p:sp>
    </p:spTree>
    <p:extLst>
      <p:ext uri="{BB962C8B-B14F-4D97-AF65-F5344CB8AC3E}">
        <p14:creationId xmlns:p14="http://schemas.microsoft.com/office/powerpoint/2010/main" val="226711878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a:solidFill>
                  <a:schemeClr val="bg1"/>
                </a:solidFill>
                <a:latin typeface="Verdana" pitchFamily="34" charset="0"/>
              </a:rPr>
              <a:t>Bibliography</a:t>
            </a:r>
          </a:p>
        </p:txBody>
      </p:sp>
      <p:sp>
        <p:nvSpPr>
          <p:cNvPr id="4099" name="Subtitle 2"/>
          <p:cNvSpPr>
            <a:spLocks noGrp="1"/>
          </p:cNvSpPr>
          <p:nvPr>
            <p:ph type="subTitle" idx="1"/>
          </p:nvPr>
        </p:nvSpPr>
        <p:spPr>
          <a:xfrm>
            <a:off x="479612" y="1267505"/>
            <a:ext cx="7924800" cy="4735740"/>
          </a:xfrm>
        </p:spPr>
        <p:txBody>
          <a:bodyPr/>
          <a:lstStyle/>
          <a:p>
            <a:pPr algn="l"/>
            <a:endParaRPr lang="en-US" dirty="0">
              <a:solidFill>
                <a:schemeClr val="tx1"/>
              </a:solidFill>
              <a:ea typeface="Verdana" panose="020B0604030504040204" pitchFamily="34" charset="0"/>
              <a:cs typeface="Verdana" panose="020B0604030504040204" pitchFamily="34" charset="0"/>
              <a:hlinkClick r:id="rId3"/>
            </a:endParaRPr>
          </a:p>
          <a:p>
            <a:pPr algn="l"/>
            <a:r>
              <a:rPr lang="en-US" dirty="0">
                <a:solidFill>
                  <a:schemeClr val="tx1"/>
                </a:solidFill>
                <a:ea typeface="Verdana" panose="020B0604030504040204" pitchFamily="34" charset="0"/>
                <a:cs typeface="Verdana" panose="020B0604030504040204" pitchFamily="34" charset="0"/>
                <a:hlinkClick r:id="rId3"/>
              </a:rPr>
              <a:t>https://www.marijuanadoctors.com/blog/does-cbd-show-up-in-a-drug-test/</a:t>
            </a:r>
            <a:endParaRPr lang="en-US" dirty="0">
              <a:solidFill>
                <a:schemeClr val="tx1"/>
              </a:solidFill>
              <a:ea typeface="Verdana" panose="020B0604030504040204" pitchFamily="34" charset="0"/>
              <a:cs typeface="Verdana" panose="020B0604030504040204" pitchFamily="34" charset="0"/>
            </a:endParaRPr>
          </a:p>
          <a:p>
            <a:pPr algn="l"/>
            <a:endParaRPr lang="en-US" dirty="0">
              <a:solidFill>
                <a:schemeClr val="tx1"/>
              </a:solidFill>
              <a:ea typeface="Verdana" panose="020B0604030504040204" pitchFamily="34" charset="0"/>
              <a:cs typeface="Verdana" panose="020B0604030504040204" pitchFamily="34" charset="0"/>
            </a:endParaRPr>
          </a:p>
          <a:p>
            <a:pPr algn="l"/>
            <a:r>
              <a:rPr lang="en-US" u="sng" dirty="0">
                <a:solidFill>
                  <a:schemeClr val="tx1"/>
                </a:solidFill>
                <a:ea typeface="Verdana" panose="020B0604030504040204" pitchFamily="34" charset="0"/>
                <a:cs typeface="Verdana" panose="020B0604030504040204" pitchFamily="34" charset="0"/>
                <a:hlinkClick r:id="rId4"/>
              </a:rPr>
              <a:t>https://news.unm.edu/news/notorious-psychoactive-chemical-thc-more-important-for-therapeutic-effects-in-cannabis-than-previously-believed</a:t>
            </a:r>
            <a:endParaRPr lang="en-US" u="sng" dirty="0">
              <a:solidFill>
                <a:schemeClr val="tx1"/>
              </a:solidFill>
              <a:ea typeface="Verdana" panose="020B0604030504040204" pitchFamily="34" charset="0"/>
              <a:cs typeface="Verdana" panose="020B0604030504040204" pitchFamily="34" charset="0"/>
            </a:endParaRPr>
          </a:p>
          <a:p>
            <a:pPr algn="l"/>
            <a:endParaRPr lang="en-US" u="sng" dirty="0">
              <a:solidFill>
                <a:schemeClr val="tx1"/>
              </a:solidFill>
              <a:ea typeface="Verdana" panose="020B0604030504040204" pitchFamily="34" charset="0"/>
              <a:cs typeface="Verdana" panose="020B0604030504040204" pitchFamily="34" charset="0"/>
            </a:endParaRPr>
          </a:p>
          <a:p>
            <a:pPr algn="l"/>
            <a:r>
              <a:rPr lang="en-US" dirty="0">
                <a:solidFill>
                  <a:schemeClr val="tx1"/>
                </a:solidFill>
              </a:rPr>
              <a:t>Cohen Seglias Pallas Greenhall &amp; Furman, P.C. </a:t>
            </a:r>
          </a:p>
          <a:p>
            <a:pPr algn="l"/>
            <a:endParaRPr lang="en-US" dirty="0">
              <a:solidFill>
                <a:schemeClr val="tx1"/>
              </a:solidFill>
              <a:ea typeface="Verdana" panose="020B0604030504040204" pitchFamily="34" charset="0"/>
              <a:cs typeface="Verdana" panose="020B0604030504040204" pitchFamily="34" charset="0"/>
            </a:endParaRPr>
          </a:p>
          <a:p>
            <a:pPr algn="l"/>
            <a:endParaRPr lang="en-US" dirty="0">
              <a:solidFill>
                <a:schemeClr val="tx1"/>
              </a:solidFill>
              <a:ea typeface="Verdana" panose="020B0604030504040204" pitchFamily="34" charset="0"/>
              <a:cs typeface="Verdana" panose="020B0604030504040204" pitchFamily="34" charset="0"/>
            </a:endParaRPr>
          </a:p>
          <a:p>
            <a:pPr algn="l"/>
            <a:endParaRPr lang="en-US" dirty="0">
              <a:solidFill>
                <a:schemeClr val="tx1"/>
              </a:solidFill>
              <a:ea typeface="Verdana" panose="020B0604030504040204" pitchFamily="34" charset="0"/>
              <a:cs typeface="Verdana" panose="020B0604030504040204" pitchFamily="34" charset="0"/>
            </a:endParaRPr>
          </a:p>
          <a:p>
            <a:endParaRPr lang="en-US" dirty="0">
              <a:solidFill>
                <a:schemeClr val="tx1"/>
              </a:solidFill>
              <a:ea typeface="Verdana" panose="020B0604030504040204" pitchFamily="34" charset="0"/>
              <a:cs typeface="Verdana" panose="020B0604030504040204" pitchFamily="34" charset="0"/>
            </a:endParaRPr>
          </a:p>
          <a:p>
            <a:pPr algn="l"/>
            <a:endParaRPr lang="en-US" u="sng" dirty="0">
              <a:solidFill>
                <a:schemeClr val="tx1"/>
              </a:solidFill>
              <a:ea typeface="Verdana" panose="020B0604030504040204" pitchFamily="34" charset="0"/>
              <a:cs typeface="Verdana" panose="020B0604030504040204" pitchFamily="34" charset="0"/>
              <a:hlinkClick r:id="rId5" tooltip="More about Patrick McGuiness "/>
            </a:endParaRP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73</a:t>
            </a:fld>
            <a:endParaRPr lang="en-US" sz="1400" dirty="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a:solidFill>
                  <a:schemeClr val="bg1"/>
                </a:solidFill>
                <a:latin typeface="Verdana" pitchFamily="34" charset="0"/>
              </a:rPr>
              <a:t>PPT-162-05</a:t>
            </a:r>
            <a:endParaRPr lang="en-US" sz="1400" dirty="0">
              <a:solidFill>
                <a:schemeClr val="bg1"/>
              </a:solidFill>
              <a:latin typeface="Verdana" pitchFamily="34" charset="0"/>
            </a:endParaRPr>
          </a:p>
        </p:txBody>
      </p:sp>
    </p:spTree>
    <p:extLst>
      <p:ext uri="{BB962C8B-B14F-4D97-AF65-F5344CB8AC3E}">
        <p14:creationId xmlns:p14="http://schemas.microsoft.com/office/powerpoint/2010/main" val="137854964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a:solidFill>
                  <a:schemeClr val="bg1"/>
                </a:solidFill>
                <a:latin typeface="Verdana" pitchFamily="34" charset="0"/>
              </a:rPr>
              <a:t>Other Suggested Programs</a:t>
            </a:r>
          </a:p>
        </p:txBody>
      </p:sp>
      <p:sp>
        <p:nvSpPr>
          <p:cNvPr id="4099" name="Subtitle 2"/>
          <p:cNvSpPr>
            <a:spLocks noGrp="1"/>
          </p:cNvSpPr>
          <p:nvPr>
            <p:ph type="subTitle" idx="1"/>
          </p:nvPr>
        </p:nvSpPr>
        <p:spPr>
          <a:xfrm>
            <a:off x="609600" y="1752600"/>
            <a:ext cx="8229600" cy="3962400"/>
          </a:xfrm>
        </p:spPr>
        <p:txBody>
          <a:bodyPr/>
          <a:lstStyle/>
          <a:p>
            <a:pPr algn="l" eaLnBrk="1" hangingPunct="1"/>
            <a:r>
              <a:rPr lang="en-US" dirty="0">
                <a:solidFill>
                  <a:schemeClr val="tx1"/>
                </a:solidFill>
              </a:rPr>
              <a:t>The following presentations are also available to supplement your in-house program:</a:t>
            </a:r>
          </a:p>
          <a:p>
            <a:pPr algn="l" eaLnBrk="1" hangingPunct="1"/>
            <a:endParaRPr lang="en-US" sz="2000" dirty="0">
              <a:solidFill>
                <a:schemeClr val="tx1"/>
              </a:solidFill>
            </a:endParaRPr>
          </a:p>
          <a:p>
            <a:pPr marL="342900" indent="-342900" algn="l" eaLnBrk="1" hangingPunct="1">
              <a:buFont typeface="Wingdings" panose="05000000000000000000" pitchFamily="2" charset="2"/>
              <a:buChar char="§"/>
            </a:pPr>
            <a:r>
              <a:rPr lang="en-US" dirty="0">
                <a:solidFill>
                  <a:schemeClr val="tx1"/>
                </a:solidFill>
              </a:rPr>
              <a:t>Drug &amp; Alcohol Awareness-Employee</a:t>
            </a:r>
          </a:p>
          <a:p>
            <a:pPr marL="342900" indent="-342900" algn="l" eaLnBrk="1" hangingPunct="1">
              <a:buFont typeface="Wingdings" panose="05000000000000000000" pitchFamily="2" charset="2"/>
              <a:buChar char="§"/>
            </a:pPr>
            <a:r>
              <a:rPr lang="en-US" dirty="0">
                <a:solidFill>
                  <a:schemeClr val="tx1"/>
                </a:solidFill>
              </a:rPr>
              <a:t>Drug &amp; Alcohol Awareness-Supervisors</a:t>
            </a:r>
          </a:p>
          <a:p>
            <a:pPr marL="342900" indent="-342900" algn="l" eaLnBrk="1" hangingPunct="1">
              <a:buFont typeface="Wingdings" panose="05000000000000000000" pitchFamily="2" charset="2"/>
              <a:buChar char="§"/>
            </a:pPr>
            <a:r>
              <a:rPr lang="en-US" dirty="0">
                <a:solidFill>
                  <a:schemeClr val="tx1"/>
                </a:solidFill>
              </a:rPr>
              <a:t>Opioid Addiction</a:t>
            </a:r>
          </a:p>
          <a:p>
            <a:pPr algn="l" eaLnBrk="1" hangingPunct="1"/>
            <a:endParaRPr lang="en-US" sz="2000" dirty="0">
              <a:solidFill>
                <a:schemeClr val="tx1"/>
              </a:solidFill>
            </a:endParaRPr>
          </a:p>
          <a:p>
            <a:pPr algn="l" eaLnBrk="1" hangingPunct="1"/>
            <a:r>
              <a:rPr lang="en-US" dirty="0">
                <a:solidFill>
                  <a:schemeClr val="tx1"/>
                </a:solidFill>
              </a:rPr>
              <a:t>Please contact us for a full list of other programs available to you free of charge.</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prstClr val="white"/>
                </a:solidFill>
                <a:latin typeface="Verdana" pitchFamily="34" charset="0"/>
              </a:rPr>
              <a:pPr algn="ctr" fontAlgn="base">
                <a:spcBef>
                  <a:spcPct val="0"/>
                </a:spcBef>
                <a:spcAft>
                  <a:spcPct val="0"/>
                </a:spcAft>
                <a:defRPr/>
              </a:pPr>
              <a:t>74</a:t>
            </a:fld>
            <a:endParaRPr lang="en-US" sz="1400" dirty="0">
              <a:solidFill>
                <a:prstClr val="white"/>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a:solidFill>
                  <a:prstClr val="white"/>
                </a:solidFill>
                <a:latin typeface="Verdana" pitchFamily="34" charset="0"/>
              </a:rPr>
              <a:t>PPT-162-05</a:t>
            </a:r>
            <a:endParaRPr lang="en-US" sz="1400" dirty="0">
              <a:solidFill>
                <a:prstClr val="white"/>
              </a:solidFill>
              <a:latin typeface="Verdana" pitchFamily="34" charset="0"/>
            </a:endParaRPr>
          </a:p>
        </p:txBody>
      </p:sp>
    </p:spTree>
    <p:extLst>
      <p:ext uri="{BB962C8B-B14F-4D97-AF65-F5344CB8AC3E}">
        <p14:creationId xmlns:p14="http://schemas.microsoft.com/office/powerpoint/2010/main" val="15598458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a:solidFill>
                  <a:schemeClr val="bg1"/>
                </a:solidFill>
                <a:latin typeface="Verdana" pitchFamily="34" charset="0"/>
              </a:rPr>
              <a:t>Marijuana</a:t>
            </a:r>
          </a:p>
        </p:txBody>
      </p:sp>
      <p:sp>
        <p:nvSpPr>
          <p:cNvPr id="4099" name="Subtitle 2"/>
          <p:cNvSpPr>
            <a:spLocks noGrp="1"/>
          </p:cNvSpPr>
          <p:nvPr>
            <p:ph type="subTitle" idx="1"/>
          </p:nvPr>
        </p:nvSpPr>
        <p:spPr>
          <a:xfrm>
            <a:off x="457200" y="1198632"/>
            <a:ext cx="8077200" cy="2992368"/>
          </a:xfrm>
        </p:spPr>
        <p:txBody>
          <a:bodyPr/>
          <a:lstStyle/>
          <a:p>
            <a:pPr marL="342900" indent="-342900" algn="l">
              <a:buFont typeface="Wingdings" panose="05000000000000000000" pitchFamily="2" charset="2"/>
              <a:buChar char="§"/>
            </a:pPr>
            <a:r>
              <a:rPr lang="en-US" dirty="0">
                <a:solidFill>
                  <a:schemeClr val="tx1"/>
                </a:solidFill>
              </a:rPr>
              <a:t>Scientists have identified many biologically active components in marijuana. These are called cannabinoids. </a:t>
            </a:r>
          </a:p>
          <a:p>
            <a:pPr algn="l"/>
            <a:endParaRPr lang="en-US" dirty="0">
              <a:solidFill>
                <a:schemeClr val="tx1"/>
              </a:solidFill>
            </a:endParaRPr>
          </a:p>
          <a:p>
            <a:pPr marL="342900" indent="-342900" algn="l">
              <a:buFont typeface="Wingdings" panose="05000000000000000000" pitchFamily="2" charset="2"/>
              <a:buChar char="§"/>
            </a:pPr>
            <a:r>
              <a:rPr lang="en-US" dirty="0">
                <a:solidFill>
                  <a:schemeClr val="tx1"/>
                </a:solidFill>
              </a:rPr>
              <a:t>The two best studied components are the chemicals delta-9-tetrahydrocannabinol (THC), and cannabidiol (CBD).  </a:t>
            </a:r>
          </a:p>
          <a:p>
            <a:pPr algn="l"/>
            <a:r>
              <a:rPr lang="en-US" dirty="0">
                <a:solidFill>
                  <a:schemeClr val="tx1"/>
                </a:solidFill>
              </a:rPr>
              <a:t> </a:t>
            </a:r>
          </a:p>
          <a:p>
            <a:pPr algn="l" eaLnBrk="1" hangingPunct="1"/>
            <a:endParaRPr lang="en-US" dirty="0">
              <a:solidFill>
                <a:schemeClr val="tx1"/>
              </a:solidFill>
            </a:endParaRP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8</a:t>
            </a:fld>
            <a:endParaRPr lang="en-US" sz="1400" dirty="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a:solidFill>
                  <a:schemeClr val="bg1"/>
                </a:solidFill>
                <a:latin typeface="Verdana" pitchFamily="34" charset="0"/>
              </a:rPr>
              <a:t>PPT-162-05</a:t>
            </a:r>
            <a:endParaRPr lang="en-US" sz="1400" dirty="0">
              <a:solidFill>
                <a:schemeClr val="bg1"/>
              </a:solidFill>
              <a:latin typeface="Verdana" pitchFamily="34" charset="0"/>
            </a:endParaRPr>
          </a:p>
        </p:txBody>
      </p:sp>
      <p:pic>
        <p:nvPicPr>
          <p:cNvPr id="3" name="Picture 2">
            <a:extLst>
              <a:ext uri="{FF2B5EF4-FFF2-40B4-BE49-F238E27FC236}">
                <a16:creationId xmlns:a16="http://schemas.microsoft.com/office/drawing/2014/main" id="{F98C5592-6C73-4712-B019-C51155C0103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38200" y="4191000"/>
            <a:ext cx="7315200" cy="1905000"/>
          </a:xfrm>
          <a:prstGeom prst="rect">
            <a:avLst/>
          </a:prstGeom>
        </p:spPr>
      </p:pic>
    </p:spTree>
    <p:extLst>
      <p:ext uri="{BB962C8B-B14F-4D97-AF65-F5344CB8AC3E}">
        <p14:creationId xmlns:p14="http://schemas.microsoft.com/office/powerpoint/2010/main" val="33535225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a:solidFill>
                  <a:schemeClr val="bg1"/>
                </a:solidFill>
                <a:latin typeface="Verdana" pitchFamily="34" charset="0"/>
              </a:rPr>
              <a:t>Marijuana</a:t>
            </a:r>
          </a:p>
        </p:txBody>
      </p:sp>
      <p:sp>
        <p:nvSpPr>
          <p:cNvPr id="4099" name="Subtitle 2"/>
          <p:cNvSpPr>
            <a:spLocks noGrp="1"/>
          </p:cNvSpPr>
          <p:nvPr>
            <p:ph type="subTitle" idx="1"/>
          </p:nvPr>
        </p:nvSpPr>
        <p:spPr>
          <a:xfrm>
            <a:off x="609600" y="1295400"/>
            <a:ext cx="4876800" cy="4953000"/>
          </a:xfrm>
        </p:spPr>
        <p:txBody>
          <a:bodyPr/>
          <a:lstStyle/>
          <a:p>
            <a:pPr algn="l"/>
            <a:r>
              <a:rPr lang="en-US" dirty="0">
                <a:solidFill>
                  <a:schemeClr val="tx1"/>
                </a:solidFill>
              </a:rPr>
              <a:t>THC seems to cause the reported “high” and also can help relieve pain and nausea, reduce inflammation, and act as an antioxidant. It can also lead to feelings of anxiety and paranoia. </a:t>
            </a:r>
          </a:p>
          <a:p>
            <a:pPr algn="l"/>
            <a:r>
              <a:rPr lang="en-US" dirty="0">
                <a:solidFill>
                  <a:schemeClr val="tx1"/>
                </a:solidFill>
              </a:rPr>
              <a:t> </a:t>
            </a:r>
          </a:p>
          <a:p>
            <a:pPr algn="l"/>
            <a:r>
              <a:rPr lang="en-US" dirty="0">
                <a:solidFill>
                  <a:schemeClr val="tx1"/>
                </a:solidFill>
              </a:rPr>
              <a:t>Cannabidiol (CBD) helps treat seizures, reduce anxiety and paranoia, and can counteract the “high” caused by THC.</a:t>
            </a:r>
          </a:p>
          <a:p>
            <a:pPr algn="l" eaLnBrk="1" hangingPunct="1"/>
            <a:endParaRPr lang="en-US" dirty="0">
              <a:solidFill>
                <a:schemeClr val="tx1"/>
              </a:solidFill>
            </a:endParaRP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9</a:t>
            </a:fld>
            <a:endParaRPr lang="en-US" sz="1400" dirty="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a:solidFill>
                  <a:schemeClr val="bg1"/>
                </a:solidFill>
                <a:latin typeface="Verdana" pitchFamily="34" charset="0"/>
              </a:rPr>
              <a:t>PPT-162-05</a:t>
            </a:r>
            <a:endParaRPr lang="en-US" sz="1400" dirty="0">
              <a:solidFill>
                <a:schemeClr val="bg1"/>
              </a:solidFill>
              <a:latin typeface="Verdana" pitchFamily="34" charset="0"/>
            </a:endParaRPr>
          </a:p>
        </p:txBody>
      </p:sp>
      <p:pic>
        <p:nvPicPr>
          <p:cNvPr id="6" name="Picture 2" descr="C:\Users\stlane\Pictures\x med marijuana\coloradopain.co.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867400" y="1524000"/>
            <a:ext cx="2892867" cy="1929519"/>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descr="C:\Users\stlane\Pictures\x med marijuana\jemphoneyliquid.com.jpg"/>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5810124" y="4343400"/>
            <a:ext cx="2950143" cy="1619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2015144"/>
      </p:ext>
    </p:extLst>
  </p:cSld>
  <p:clrMapOvr>
    <a:masterClrMapping/>
  </p:clrMapOvr>
</p:sld>
</file>

<file path=ppt/theme/_rels/them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image" Target="../media/image3.jpeg"/></Relationships>
</file>

<file path=ppt/theme/theme1.xml><?xml version="1.0" encoding="utf-8"?>
<a:theme xmlns:a="http://schemas.openxmlformats.org/drawingml/2006/main" name="new PPT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plate">
  <a:themeElements>
    <a:clrScheme name="Custom 69">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0070C0"/>
      </a:hlink>
      <a:folHlink>
        <a:srgbClr val="9966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new PPT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Angles">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Custom 1">
      <a:majorFont>
        <a:latin typeface="Calibri"/>
        <a:ea typeface=""/>
        <a:cs typeface=""/>
      </a:majorFont>
      <a:minorFont>
        <a:latin typeface="Calibr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6.xml><?xml version="1.0" encoding="utf-8"?>
<a:theme xmlns:a="http://schemas.openxmlformats.org/drawingml/2006/main" name="newest template try i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newest template try i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CFC465D6F5B8443925F90ACD553DCB5" ma:contentTypeVersion="13" ma:contentTypeDescription="Create a new document." ma:contentTypeScope="" ma:versionID="bb5a47c4ba12c72704835fbaf5d45a8b">
  <xsd:schema xmlns:xsd="http://www.w3.org/2001/XMLSchema" xmlns:xs="http://www.w3.org/2001/XMLSchema" xmlns:p="http://schemas.microsoft.com/office/2006/metadata/properties" xmlns:ns2="599ed8ee-0b43-4af8-a0e6-fbf770a53319" xmlns:ns3="0fa7d351-0d07-4ecc-b42d-804d395cd7e6" xmlns:ns4="a47a2bab-9e0d-45f2-af0b-158560c43d4b" targetNamespace="http://schemas.microsoft.com/office/2006/metadata/properties" ma:root="true" ma:fieldsID="21747a87f89c9ff26bcd7ab56515cb8d" ns2:_="" ns3:_="" ns4:_="">
    <xsd:import namespace="599ed8ee-0b43-4af8-a0e6-fbf770a53319"/>
    <xsd:import namespace="0fa7d351-0d07-4ecc-b42d-804d395cd7e6"/>
    <xsd:import namespace="a47a2bab-9e0d-45f2-af0b-158560c43d4b"/>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LengthInSeconds" minOccurs="0"/>
                <xsd:element ref="ns2:lcf76f155ced4ddcb4097134ff3c332f" minOccurs="0"/>
                <xsd:element ref="ns4:TaxCatchAll"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99ed8ee-0b43-4af8-a0e6-fbf770a5331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23380fc7-fa52-4f73-84dd-cd41989e36df" ma:termSetId="09814cd3-568e-fe90-9814-8d621ff8fb84" ma:anchorId="fba54fb3-c3e1-fe81-a776-ca4b69148c4d" ma:open="true" ma:isKeyword="false">
      <xsd:complexType>
        <xsd:sequence>
          <xsd:element ref="pc:Terms" minOccurs="0" maxOccurs="1"/>
        </xsd:sequence>
      </xsd:complexType>
    </xsd:element>
    <xsd:element name="MediaServiceDateTaken" ma:index="20"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fa7d351-0d07-4ecc-b42d-804d395cd7e6"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47a2bab-9e0d-45f2-af0b-158560c43d4b"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edb7efbb-3273-4480-8333-61e7ac6111a9}" ma:internalName="TaxCatchAll" ma:showField="CatchAllData" ma:web="a47a2bab-9e0d-45f2-af0b-158560c43d4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0fa7d351-0d07-4ecc-b42d-804d395cd7e6">
      <UserInfo>
        <DisplayName>Pakosh, Stephen</DisplayName>
        <AccountId>106</AccountId>
        <AccountType/>
      </UserInfo>
      <UserInfo>
        <DisplayName>Mayo, Juan</DisplayName>
        <AccountId>105</AccountId>
        <AccountType/>
      </UserInfo>
      <UserInfo>
        <DisplayName>Deroiste, Dara</DisplayName>
        <AccountId>103</AccountId>
        <AccountType/>
      </UserInfo>
      <UserInfo>
        <DisplayName>Zinobile, Joseph</DisplayName>
        <AccountId>312</AccountId>
        <AccountType/>
      </UserInfo>
      <UserInfo>
        <DisplayName>Hoffman, Eric</DisplayName>
        <AccountId>51</AccountId>
        <AccountType/>
      </UserInfo>
      <UserInfo>
        <DisplayName>Werner, Rachel</DisplayName>
        <AccountId>107</AccountId>
        <AccountType/>
      </UserInfo>
      <UserInfo>
        <DisplayName>White, Barbara</DisplayName>
        <AccountId>108</AccountId>
        <AccountType/>
      </UserInfo>
      <UserInfo>
        <DisplayName>Purdy, Chatana</DisplayName>
        <AccountId>109</AccountId>
        <AccountType/>
      </UserInfo>
      <UserInfo>
        <DisplayName>administrative.assistant@aidsnetpa.org</DisplayName>
        <AccountId>367</AccountId>
        <AccountType/>
      </UserInfo>
      <UserInfo>
        <DisplayName>Day, Leandra</DisplayName>
        <AccountId>368</AccountId>
        <AccountType/>
      </UserInfo>
      <UserInfo>
        <DisplayName>Dugan, George</DisplayName>
        <AccountId>369</AccountId>
        <AccountType/>
      </UserInfo>
      <UserInfo>
        <DisplayName>Duke, Deborah M</DisplayName>
        <AccountId>370</AccountId>
        <AccountType/>
      </UserInfo>
      <UserInfo>
        <DisplayName>Tamara Heess</DisplayName>
        <AccountId>371</AccountId>
        <AccountType/>
      </UserInfo>
      <UserInfo>
        <DisplayName>Little, Ziva</DisplayName>
        <AccountId>372</AccountId>
        <AccountType/>
      </UserInfo>
      <UserInfo>
        <DisplayName>Joan McCann</DisplayName>
        <AccountId>373</AccountId>
        <AccountType/>
      </UserInfo>
      <UserInfo>
        <DisplayName>Brittany Miller</DisplayName>
        <AccountId>374</AccountId>
        <AccountType/>
      </UserInfo>
      <UserInfo>
        <DisplayName>Moore, Roger</DisplayName>
        <AccountId>375</AccountId>
        <AccountType/>
      </UserInfo>
      <UserInfo>
        <DisplayName>Saul, Mandy</DisplayName>
        <AccountId>376</AccountId>
        <AccountType/>
      </UserInfo>
      <UserInfo>
        <DisplayName>Connie Smith</DisplayName>
        <AccountId>377</AccountId>
        <AccountType/>
      </UserInfo>
      <UserInfo>
        <DisplayName>Swank, Shelly</DisplayName>
        <AccountId>378</AccountId>
        <AccountType/>
      </UserInfo>
      <UserInfo>
        <DisplayName>Valenti, Julia</DisplayName>
        <AccountId>379</AccountId>
        <AccountType/>
      </UserInfo>
    </SharedWithUsers>
    <TaxCatchAll xmlns="a47a2bab-9e0d-45f2-af0b-158560c43d4b" xsi:nil="true"/>
    <lcf76f155ced4ddcb4097134ff3c332f xmlns="599ed8ee-0b43-4af8-a0e6-fbf770a53319">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E2FEDC8-E15B-4476-A71C-036D18F129B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99ed8ee-0b43-4af8-a0e6-fbf770a53319"/>
    <ds:schemaRef ds:uri="0fa7d351-0d07-4ecc-b42d-804d395cd7e6"/>
    <ds:schemaRef ds:uri="a47a2bab-9e0d-45f2-af0b-158560c43d4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DDEEFAF-FA6F-4195-BE8A-4FE3DE720042}">
  <ds:schemaRefs>
    <ds:schemaRef ds:uri="http://schemas.microsoft.com/office/2006/metadata/properties"/>
    <ds:schemaRef ds:uri="http://schemas.microsoft.com/office/infopath/2007/PartnerControls"/>
    <ds:schemaRef ds:uri="0fa7d351-0d07-4ecc-b42d-804d395cd7e6"/>
    <ds:schemaRef ds:uri="a47a2bab-9e0d-45f2-af0b-158560c43d4b"/>
    <ds:schemaRef ds:uri="599ed8ee-0b43-4af8-a0e6-fbf770a53319"/>
  </ds:schemaRefs>
</ds:datastoreItem>
</file>

<file path=customXml/itemProps3.xml><?xml version="1.0" encoding="utf-8"?>
<ds:datastoreItem xmlns:ds="http://schemas.openxmlformats.org/officeDocument/2006/customXml" ds:itemID="{E48D4C06-1EF9-456E-B354-62CAAF81949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new PPT template</Template>
  <TotalTime>10042</TotalTime>
  <Words>9982</Words>
  <Application>Microsoft Office PowerPoint</Application>
  <PresentationFormat>On-screen Show (4:3)</PresentationFormat>
  <Paragraphs>1247</Paragraphs>
  <Slides>74</Slides>
  <Notes>74</Notes>
  <HiddenSlides>0</HiddenSlides>
  <MMClips>0</MMClips>
  <ScaleCrop>false</ScaleCrop>
  <HeadingPairs>
    <vt:vector size="4" baseType="variant">
      <vt:variant>
        <vt:lpstr>Theme</vt:lpstr>
      </vt:variant>
      <vt:variant>
        <vt:i4>7</vt:i4>
      </vt:variant>
      <vt:variant>
        <vt:lpstr>Slide Titles</vt:lpstr>
      </vt:variant>
      <vt:variant>
        <vt:i4>74</vt:i4>
      </vt:variant>
    </vt:vector>
  </HeadingPairs>
  <TitlesOfParts>
    <vt:vector size="81" baseType="lpstr">
      <vt:lpstr>new PPT template</vt:lpstr>
      <vt:lpstr>Custom Design</vt:lpstr>
      <vt:lpstr>Template</vt:lpstr>
      <vt:lpstr>1_new PPT template</vt:lpstr>
      <vt:lpstr>Angles</vt:lpstr>
      <vt:lpstr>newest template try it!</vt:lpstr>
      <vt:lpstr>newest template try it!</vt:lpstr>
      <vt:lpstr>Medical Marijuana</vt:lpstr>
      <vt:lpstr>Marijuana</vt:lpstr>
      <vt:lpstr>Topics</vt:lpstr>
      <vt:lpstr>Topics</vt:lpstr>
      <vt:lpstr>Objectives</vt:lpstr>
      <vt:lpstr>Objectives continued…</vt:lpstr>
      <vt:lpstr>Marijuana</vt:lpstr>
      <vt:lpstr>Marijuana</vt:lpstr>
      <vt:lpstr>Marijuana</vt:lpstr>
      <vt:lpstr>Marijuana</vt:lpstr>
      <vt:lpstr>PowerPoint Presentation</vt:lpstr>
      <vt:lpstr>Common Side Effects</vt:lpstr>
      <vt:lpstr>Possible Risks</vt:lpstr>
      <vt:lpstr>Marijuana Usage</vt:lpstr>
      <vt:lpstr>Medical Marijuana Defined</vt:lpstr>
      <vt:lpstr>Serious Medical Conditions</vt:lpstr>
      <vt:lpstr>Serious Medical Conditions</vt:lpstr>
      <vt:lpstr>Serious Medical Conditions</vt:lpstr>
      <vt:lpstr>Serious Medical Conditions</vt:lpstr>
      <vt:lpstr>Federal Laws</vt:lpstr>
      <vt:lpstr>PA State Law</vt:lpstr>
      <vt:lpstr>PA State Law</vt:lpstr>
      <vt:lpstr>The Process of Obtaining a MM Card</vt:lpstr>
      <vt:lpstr>PA V. Federal Law</vt:lpstr>
      <vt:lpstr>Act 16 Limitations</vt:lpstr>
      <vt:lpstr>Act 16 Limitations</vt:lpstr>
      <vt:lpstr>The Workplace and Act 16</vt:lpstr>
      <vt:lpstr>The Workplace and Act 16</vt:lpstr>
      <vt:lpstr>The Workplace and Act 16</vt:lpstr>
      <vt:lpstr>The Workplace and Act 16</vt:lpstr>
      <vt:lpstr>The Workplace and Act 16</vt:lpstr>
      <vt:lpstr>What is a Safety Sensitive Job Position?</vt:lpstr>
      <vt:lpstr>It is Not Just Federal Jobs Assigned Safety Sensitive</vt:lpstr>
      <vt:lpstr>Examples of Safety Sensitive Positions</vt:lpstr>
      <vt:lpstr>Employers Need to Know…</vt:lpstr>
      <vt:lpstr>Employers Need to Know…</vt:lpstr>
      <vt:lpstr>Employer Proactive Actions</vt:lpstr>
      <vt:lpstr>Employer Proactive Actions</vt:lpstr>
      <vt:lpstr>Company Drug/Alcohol Policy</vt:lpstr>
      <vt:lpstr>Medical Department Actions</vt:lpstr>
      <vt:lpstr>Medical Department Actions</vt:lpstr>
      <vt:lpstr>Workplace Drug Testing</vt:lpstr>
      <vt:lpstr>Workplace Drug Testing</vt:lpstr>
      <vt:lpstr>Workplace Drug Testing</vt:lpstr>
      <vt:lpstr>Workplace Drug Testing</vt:lpstr>
      <vt:lpstr>Workplace Drug Testing</vt:lpstr>
      <vt:lpstr>Workplace Drug Testing</vt:lpstr>
      <vt:lpstr>Safety Concerns</vt:lpstr>
      <vt:lpstr>Employers’ vs Workers’ Rights</vt:lpstr>
      <vt:lpstr>Predictors of What is to Come</vt:lpstr>
      <vt:lpstr>Predictors of What is to Come</vt:lpstr>
      <vt:lpstr>Predictors of What is to Come</vt:lpstr>
      <vt:lpstr>Predictors of What is to Come</vt:lpstr>
      <vt:lpstr>Federal DOT Stance</vt:lpstr>
      <vt:lpstr>Employers’ vs Workers’ Rights</vt:lpstr>
      <vt:lpstr>Effects on Job Safety</vt:lpstr>
      <vt:lpstr>Use Results</vt:lpstr>
      <vt:lpstr>Legal Facts</vt:lpstr>
      <vt:lpstr>Employer Policy</vt:lpstr>
      <vt:lpstr>Drug Policy</vt:lpstr>
      <vt:lpstr>Summary</vt:lpstr>
      <vt:lpstr>Summary</vt:lpstr>
      <vt:lpstr>PowerPoint Presentation</vt:lpstr>
      <vt:lpstr>Questions</vt:lpstr>
      <vt:lpstr>IUP OSHA Consultation Program</vt:lpstr>
      <vt:lpstr>PennOSHS Program</vt:lpstr>
      <vt:lpstr>Bibliography</vt:lpstr>
      <vt:lpstr>Bibliography</vt:lpstr>
      <vt:lpstr>Bibliography</vt:lpstr>
      <vt:lpstr>Bibliography</vt:lpstr>
      <vt:lpstr>Bibliography</vt:lpstr>
      <vt:lpstr>Bibliography</vt:lpstr>
      <vt:lpstr>Bibliography</vt:lpstr>
      <vt:lpstr>Other Suggested Programs</vt:lpstr>
    </vt:vector>
  </TitlesOfParts>
  <Company>Labor &amp; Industry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Medical Marijuana</dc:title>
  <dc:creator>Stephen Lane</dc:creator>
  <cp:lastModifiedBy>Mayo, Juan</cp:lastModifiedBy>
  <cp:revision>537</cp:revision>
  <cp:lastPrinted>2019-07-22T18:55:33Z</cp:lastPrinted>
  <dcterms:created xsi:type="dcterms:W3CDTF">2015-12-08T13:48:30Z</dcterms:created>
  <dcterms:modified xsi:type="dcterms:W3CDTF">2022-09-09T17:25:18Z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0x0101002CFC465D6F5B8443925F90ACD553DCB5</vt:lpwstr>
  </property>
  <property fmtid="{D5CDD505-2E9C-101B-9397-08002B2CF9AE}" pid="3" name="ComplianceAssetId">
    <vt:lpwstr/>
  </property>
  <property fmtid="{D5CDD505-2E9C-101B-9397-08002B2CF9AE}" pid="4" name="Order">
    <vt:r8>79400</vt:r8>
  </property>
  <property fmtid="{D5CDD505-2E9C-101B-9397-08002B2CF9AE}" pid="5" name="xd_Signature">
    <vt:bool>false</vt:bool>
  </property>
  <property fmtid="{D5CDD505-2E9C-101B-9397-08002B2CF9AE}" pid="6" name="xd_ProgID">
    <vt:lpwstr/>
  </property>
  <property fmtid="{D5CDD505-2E9C-101B-9397-08002B2CF9AE}" pid="7" name="_ExtendedDescription">
    <vt:lpwstr/>
  </property>
  <property fmtid="{D5CDD505-2E9C-101B-9397-08002B2CF9AE}" pid="8" name="TriggerFlowInfo">
    <vt:lpwstr/>
  </property>
  <property fmtid="{D5CDD505-2E9C-101B-9397-08002B2CF9AE}" pid="9" name="_SourceUrl">
    <vt:lpwstr/>
  </property>
  <property fmtid="{D5CDD505-2E9C-101B-9397-08002B2CF9AE}" pid="10" name="_SharedFileIndex">
    <vt:lpwstr/>
  </property>
  <property fmtid="{D5CDD505-2E9C-101B-9397-08002B2CF9AE}" pid="11" name="TemplateUrl">
    <vt:lpwstr/>
  </property>
  <property fmtid="{D5CDD505-2E9C-101B-9397-08002B2CF9AE}" pid="12" name="MediaServiceImageTags">
    <vt:lpwstr/>
  </property>
</Properties>
</file>