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730" r:id="rId7"/>
    <p:sldMasterId id="2147483718" r:id="rId8"/>
  </p:sldMasterIdLst>
  <p:notesMasterIdLst>
    <p:notesMasterId r:id="rId55"/>
  </p:notesMasterIdLst>
  <p:handoutMasterIdLst>
    <p:handoutMasterId r:id="rId56"/>
  </p:handoutMasterIdLst>
  <p:sldIdLst>
    <p:sldId id="256" r:id="rId9"/>
    <p:sldId id="337" r:id="rId10"/>
    <p:sldId id="307" r:id="rId11"/>
    <p:sldId id="368" r:id="rId12"/>
    <p:sldId id="367" r:id="rId13"/>
    <p:sldId id="370" r:id="rId14"/>
    <p:sldId id="371" r:id="rId15"/>
    <p:sldId id="369" r:id="rId16"/>
    <p:sldId id="309" r:id="rId17"/>
    <p:sldId id="351" r:id="rId18"/>
    <p:sldId id="310" r:id="rId19"/>
    <p:sldId id="373" r:id="rId20"/>
    <p:sldId id="312" r:id="rId21"/>
    <p:sldId id="339" r:id="rId22"/>
    <p:sldId id="308" r:id="rId23"/>
    <p:sldId id="313" r:id="rId24"/>
    <p:sldId id="314" r:id="rId25"/>
    <p:sldId id="352" r:id="rId26"/>
    <p:sldId id="341" r:id="rId27"/>
    <p:sldId id="342" r:id="rId28"/>
    <p:sldId id="343" r:id="rId29"/>
    <p:sldId id="345" r:id="rId30"/>
    <p:sldId id="331" r:id="rId31"/>
    <p:sldId id="332" r:id="rId32"/>
    <p:sldId id="333" r:id="rId33"/>
    <p:sldId id="349" r:id="rId34"/>
    <p:sldId id="350" r:id="rId35"/>
    <p:sldId id="356" r:id="rId36"/>
    <p:sldId id="357" r:id="rId37"/>
    <p:sldId id="358" r:id="rId38"/>
    <p:sldId id="360" r:id="rId39"/>
    <p:sldId id="361" r:id="rId40"/>
    <p:sldId id="362" r:id="rId41"/>
    <p:sldId id="363" r:id="rId42"/>
    <p:sldId id="364" r:id="rId43"/>
    <p:sldId id="365" r:id="rId44"/>
    <p:sldId id="366" r:id="rId45"/>
    <p:sldId id="354" r:id="rId46"/>
    <p:sldId id="353" r:id="rId47"/>
    <p:sldId id="374" r:id="rId48"/>
    <p:sldId id="335" r:id="rId49"/>
    <p:sldId id="325" r:id="rId50"/>
    <p:sldId id="372" r:id="rId51"/>
    <p:sldId id="375" r:id="rId52"/>
    <p:sldId id="348" r:id="rId53"/>
    <p:sldId id="355"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19F5B-4774-8F5C-9B2A-8EDE8A24D270}" v="3" dt="2022-09-14T14:04:14.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4539" autoAdjust="0"/>
  </p:normalViewPr>
  <p:slideViewPr>
    <p:cSldViewPr>
      <p:cViewPr varScale="1">
        <p:scale>
          <a:sx n="85" d="100"/>
          <a:sy n="85" d="100"/>
        </p:scale>
        <p:origin x="21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1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nobile, Joseph" userId="S::jozinobile@pa.gov::e474e230-0a3b-4d34-8aaf-1326749b5b6c" providerId="AD" clId="Web-{92D19F5B-4774-8F5C-9B2A-8EDE8A24D270}"/>
    <pc:docChg chg="addSld delSld addMainMaster modMainMaster">
      <pc:chgData name="Zinobile, Joseph" userId="S::jozinobile@pa.gov::e474e230-0a3b-4d34-8aaf-1326749b5b6c" providerId="AD" clId="Web-{92D19F5B-4774-8F5C-9B2A-8EDE8A24D270}" dt="2022-09-14T14:04:14.224" v="2"/>
      <pc:docMkLst>
        <pc:docMk/>
      </pc:docMkLst>
      <pc:sldChg chg="del">
        <pc:chgData name="Zinobile, Joseph" userId="S::jozinobile@pa.gov::e474e230-0a3b-4d34-8aaf-1326749b5b6c" providerId="AD" clId="Web-{92D19F5B-4774-8F5C-9B2A-8EDE8A24D270}" dt="2022-09-14T14:00:46.626" v="1"/>
        <pc:sldMkLst>
          <pc:docMk/>
          <pc:sldMk cId="2551594147" sldId="347"/>
        </pc:sldMkLst>
      </pc:sldChg>
      <pc:sldChg chg="add">
        <pc:chgData name="Zinobile, Joseph" userId="S::jozinobile@pa.gov::e474e230-0a3b-4d34-8aaf-1326749b5b6c" providerId="AD" clId="Web-{92D19F5B-4774-8F5C-9B2A-8EDE8A24D270}" dt="2022-09-14T14:00:40.798" v="0"/>
        <pc:sldMkLst>
          <pc:docMk/>
          <pc:sldMk cId="4067070771" sldId="374"/>
        </pc:sldMkLst>
      </pc:sldChg>
      <pc:sldChg chg="add">
        <pc:chgData name="Zinobile, Joseph" userId="S::jozinobile@pa.gov::e474e230-0a3b-4d34-8aaf-1326749b5b6c" providerId="AD" clId="Web-{92D19F5B-4774-8F5C-9B2A-8EDE8A24D270}" dt="2022-09-14T14:04:14.224" v="2"/>
        <pc:sldMkLst>
          <pc:docMk/>
          <pc:sldMk cId="2203097865" sldId="375"/>
        </pc:sldMkLst>
      </pc:sldChg>
      <pc:sldMasterChg chg="add addSldLayout">
        <pc:chgData name="Zinobile, Joseph" userId="S::jozinobile@pa.gov::e474e230-0a3b-4d34-8aaf-1326749b5b6c" providerId="AD" clId="Web-{92D19F5B-4774-8F5C-9B2A-8EDE8A24D270}" dt="2022-09-14T14:04:14.224" v="2"/>
        <pc:sldMasterMkLst>
          <pc:docMk/>
          <pc:sldMasterMk cId="942248871" sldId="2147483718"/>
        </pc:sldMasterMkLst>
        <pc:sldLayoutChg chg="add">
          <pc:chgData name="Zinobile, Joseph" userId="S::jozinobile@pa.gov::e474e230-0a3b-4d34-8aaf-1326749b5b6c" providerId="AD" clId="Web-{92D19F5B-4774-8F5C-9B2A-8EDE8A24D270}" dt="2022-09-14T14:04:14.224" v="2"/>
          <pc:sldLayoutMkLst>
            <pc:docMk/>
            <pc:sldMasterMk cId="942248871" sldId="2147483718"/>
            <pc:sldLayoutMk cId="2858901099" sldId="2147483719"/>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1331662754" sldId="2147483720"/>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4269166015" sldId="2147483721"/>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3318154663" sldId="2147483722"/>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1821043781" sldId="2147483723"/>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2780888621" sldId="2147483724"/>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3514454481" sldId="2147483725"/>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371787551" sldId="2147483726"/>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959360217" sldId="2147483727"/>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3581685644" sldId="2147483728"/>
          </pc:sldLayoutMkLst>
        </pc:sldLayoutChg>
        <pc:sldLayoutChg chg="add">
          <pc:chgData name="Zinobile, Joseph" userId="S::jozinobile@pa.gov::e474e230-0a3b-4d34-8aaf-1326749b5b6c" providerId="AD" clId="Web-{92D19F5B-4774-8F5C-9B2A-8EDE8A24D270}" dt="2022-09-14T14:04:14.224" v="2"/>
          <pc:sldLayoutMkLst>
            <pc:docMk/>
            <pc:sldMasterMk cId="942248871" sldId="2147483718"/>
            <pc:sldLayoutMk cId="2745652153" sldId="2147483729"/>
          </pc:sldLayoutMkLst>
        </pc:sldLayoutChg>
      </pc:sldMasterChg>
      <pc:sldMasterChg chg="add replId addSldLayout">
        <pc:chgData name="Zinobile, Joseph" userId="S::jozinobile@pa.gov::e474e230-0a3b-4d34-8aaf-1326749b5b6c" providerId="AD" clId="Web-{92D19F5B-4774-8F5C-9B2A-8EDE8A24D270}" dt="2022-09-14T14:04:14.224" v="2"/>
        <pc:sldMasterMkLst>
          <pc:docMk/>
          <pc:sldMasterMk cId="0" sldId="2147483730"/>
        </pc:sldMasterMkLst>
        <pc:sldLayoutChg chg="add">
          <pc:chgData name="Zinobile, Joseph" userId="S::jozinobile@pa.gov::e474e230-0a3b-4d34-8aaf-1326749b5b6c" providerId="AD" clId="Web-{92D19F5B-4774-8F5C-9B2A-8EDE8A24D270}" dt="2022-09-14T14:00:40.798" v="0"/>
          <pc:sldLayoutMkLst>
            <pc:docMk/>
            <pc:sldMasterMk cId="0" sldId="2147483730"/>
            <pc:sldLayoutMk cId="3801556020" sldId="2147483696"/>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859697136" sldId="2147483697"/>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3941003591" sldId="2147483698"/>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2723831846" sldId="2147483699"/>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4076673897" sldId="2147483700"/>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2559398162" sldId="2147483701"/>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4033620940" sldId="2147483702"/>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613640085" sldId="2147483703"/>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1445987073" sldId="2147483704"/>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1721547658" sldId="2147483705"/>
          </pc:sldLayoutMkLst>
        </pc:sldLayoutChg>
        <pc:sldLayoutChg chg="add">
          <pc:chgData name="Zinobile, Joseph" userId="S::jozinobile@pa.gov::e474e230-0a3b-4d34-8aaf-1326749b5b6c" providerId="AD" clId="Web-{92D19F5B-4774-8F5C-9B2A-8EDE8A24D270}" dt="2022-09-14T14:00:40.798" v="0"/>
          <pc:sldLayoutMkLst>
            <pc:docMk/>
            <pc:sldMasterMk cId="0" sldId="2147483730"/>
            <pc:sldLayoutMk cId="243522150" sldId="214748371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7170E8-98F1-464A-8F99-BFE73A101B6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ED7C59-A359-45F7-B8FE-9B9527DAB75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2FB922F-4AAA-4D03-AC20-AE2F3C10ADE9}" type="datetimeFigureOut">
              <a:rPr lang="en-US" smtClean="0"/>
              <a:t>9/14/2022</a:t>
            </a:fld>
            <a:endParaRPr lang="en-US" dirty="0"/>
          </a:p>
        </p:txBody>
      </p:sp>
      <p:sp>
        <p:nvSpPr>
          <p:cNvPr id="4" name="Footer Placeholder 3">
            <a:extLst>
              <a:ext uri="{FF2B5EF4-FFF2-40B4-BE49-F238E27FC236}">
                <a16:creationId xmlns:a16="http://schemas.microsoft.com/office/drawing/2014/main" id="{8B5E31B9-4809-435A-9E63-439AE0B0CE0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FB5B37-B5A9-43DC-BC96-687E4BD5D21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BE38F0-E4D3-4151-B014-1D2475451A0C}" type="slidenum">
              <a:rPr lang="en-US" smtClean="0"/>
              <a:t>‹#›</a:t>
            </a:fld>
            <a:endParaRPr lang="en-US" dirty="0"/>
          </a:p>
        </p:txBody>
      </p:sp>
    </p:spTree>
    <p:extLst>
      <p:ext uri="{BB962C8B-B14F-4D97-AF65-F5344CB8AC3E}">
        <p14:creationId xmlns:p14="http://schemas.microsoft.com/office/powerpoint/2010/main" val="25046208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3128DD-7629-49F8-B94D-6AD3550DEB6D}" type="datetimeFigureOut">
              <a:rPr lang="en-US" smtClean="0"/>
              <a:pPr/>
              <a:t>9/14/2022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C0E478-7D71-4FA0-9891-7B1529666467}" type="slidenum">
              <a:rPr lang="en-US" smtClean="0"/>
              <a:pPr/>
              <a:t>‹#›</a:t>
            </a:fld>
            <a:endParaRPr lang="en-US" dirty="0"/>
          </a:p>
        </p:txBody>
      </p:sp>
    </p:spTree>
    <p:extLst>
      <p:ext uri="{BB962C8B-B14F-4D97-AF65-F5344CB8AC3E}">
        <p14:creationId xmlns:p14="http://schemas.microsoft.com/office/powerpoint/2010/main" val="24706714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dirty="0"/>
          </a:p>
        </p:txBody>
      </p:sp>
      <p:sp>
        <p:nvSpPr>
          <p:cNvPr id="5" name="Footer Placeholder 4">
            <a:extLst>
              <a:ext uri="{FF2B5EF4-FFF2-40B4-BE49-F238E27FC236}">
                <a16:creationId xmlns:a16="http://schemas.microsoft.com/office/drawing/2014/main" id="{253B0CF3-0598-443E-AA1A-EFCBE0484F2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7992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Usually sleepers pass through four stages: 1, 2, 3, and REM (rapid eye movement) sleep. These stages progress cyclically from 1 through REM then begin again with stage 1. A complete sleep cycle takes an average of 90 to 110 minutes, with each stage lasting between 5 to 15 minutes. The first sleep cycles each night have relatively short REM sleeps and long periods of deep sleep but later in the night, REM periods lengthen and deep sleep time decreases.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dirty="0"/>
          </a:p>
        </p:txBody>
      </p:sp>
      <p:sp>
        <p:nvSpPr>
          <p:cNvPr id="5" name="Footer Placeholder 4">
            <a:extLst>
              <a:ext uri="{FF2B5EF4-FFF2-40B4-BE49-F238E27FC236}">
                <a16:creationId xmlns:a16="http://schemas.microsoft.com/office/drawing/2014/main" id="{CE44CF5A-FA4E-4700-8471-3B78012087D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3676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Stage 1 is the lightest stage of NREM sleep.  Often defined by the presence of slow eye movements, this drowsy sleep stage can be easily disrupted causing awakenings or arousals. Muscle tone throughout the body relaxes and brain wave activity begins to slow from that of wake. Occasionally people may experience hypnic jerks or abrupt muscle spasms and may even experience sensation of falling while drifting in and out of Stage 1.</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Stage 2 is the first actual stage of defined NREM sleep.  Awakenings or arousals do not occur as easily as in Stage 1 sleep and the slow moving eye rolls discontinue. Brain waves continue to slow with specific bursts of rapid activity known as sleep spindles intermixed with sleep structures known as K complexes. Both sleep spindles and K complexes are thought to serve as protection for the brain from awakening from sleep. Body temperature begins to decrease and heart rate begins to slow.</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dirty="0"/>
          </a:p>
        </p:txBody>
      </p:sp>
      <p:sp>
        <p:nvSpPr>
          <p:cNvPr id="5" name="Footer Placeholder 4">
            <a:extLst>
              <a:ext uri="{FF2B5EF4-FFF2-40B4-BE49-F238E27FC236}">
                <a16:creationId xmlns:a16="http://schemas.microsoft.com/office/drawing/2014/main" id="{918471EA-1187-4E07-9C65-291109409F7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5759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Stage 3 is known as deep NREM sleep. The most restorative stage of sleep, stage 3 consists of delta waves or slow waves.  Awakenings or arousals are rare and often it is difficult to awaken someone in Stage 3 sleep. Some studies believe that there is a fourth stage of sleep, commonly referred to as deep sleep.</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dirty="0"/>
          </a:p>
        </p:txBody>
      </p:sp>
      <p:sp>
        <p:nvSpPr>
          <p:cNvPr id="5" name="Footer Placeholder 4">
            <a:extLst>
              <a:ext uri="{FF2B5EF4-FFF2-40B4-BE49-F238E27FC236}">
                <a16:creationId xmlns:a16="http://schemas.microsoft.com/office/drawing/2014/main" id="{994C2021-91CD-4227-ABEC-546A995555F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613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a:latin typeface="Verdana" panose="020B0604030504040204" pitchFamily="34" charset="0"/>
                <a:ea typeface="Verdana" panose="020B0604030504040204" pitchFamily="34" charset="0"/>
                <a:cs typeface="Verdana" panose="020B0604030504040204" pitchFamily="34" charset="0"/>
              </a:rPr>
              <a:t>A person’s sleep time (approximately 6-8 hours for adults) can be thought of as 2 halves.  The first half for a majority of people consists mostly of Stages 2 and 3 with sporadic periods of Stage 1 and short REM periods.  As the night progresses, Stage 3 begins to diminish in quantity while Stages 1 and 2 remain with lengthening periods of REM occurring.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 person typically experiences three to five REM periods throughout sleep time with the longest REM period right before awakening for the day.  If woken prematurely from completing the REM period a person can experience a period of sleep inertia whereby a heightened sensation of sleepiness can occur for several minutes or even several hours.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In the REM period, breathing becomes more rapid, irregular and shallow, eyes jerk rapidly, and limb muscles are temporarily paralyzed. Brain waves during this stage increase to levels experienced when a person is awake. Also, heart rate increases, blood pressure rises, males develop erections, and the body loses some of the ability to regulate its temperature.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dirty="0"/>
          </a:p>
        </p:txBody>
      </p:sp>
      <p:sp>
        <p:nvSpPr>
          <p:cNvPr id="5" name="Footer Placeholder 4">
            <a:extLst>
              <a:ext uri="{FF2B5EF4-FFF2-40B4-BE49-F238E27FC236}">
                <a16:creationId xmlns:a16="http://schemas.microsoft.com/office/drawing/2014/main" id="{9281493E-2A58-415B-A262-7CA5C7345F7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7770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ACB8C8-DEA4-40B0-A7E0-83B55B118EEB}"/>
              </a:ext>
            </a:extLst>
          </p:cNvPr>
          <p:cNvSpPr>
            <a:spLocks noGrp="1" noChangeArrowheads="1"/>
          </p:cNvSpPr>
          <p:nvPr>
            <p:ph type="sldNum" sz="quarter" idx="5"/>
          </p:nvPr>
        </p:nvSpPr>
        <p:spPr>
          <a:ln/>
        </p:spPr>
        <p:txBody>
          <a:bodyPr/>
          <a:lstStyle/>
          <a:p>
            <a:fld id="{D6FFE00A-D3FE-4CFF-B3A5-B57ADFC6F5B5}" type="slidenum">
              <a:rPr lang="en-US" altLang="en-US"/>
              <a:pPr/>
              <a:t>14</a:t>
            </a:fld>
            <a:endParaRPr lang="en-US" altLang="en-US" dirty="0"/>
          </a:p>
        </p:txBody>
      </p:sp>
      <p:sp>
        <p:nvSpPr>
          <p:cNvPr id="740354" name="Rectangle 2">
            <a:extLst>
              <a:ext uri="{FF2B5EF4-FFF2-40B4-BE49-F238E27FC236}">
                <a16:creationId xmlns:a16="http://schemas.microsoft.com/office/drawing/2014/main" id="{0859C108-CEEF-480B-81AA-F3B5ED9EB210}"/>
              </a:ext>
            </a:extLst>
          </p:cNvPr>
          <p:cNvSpPr>
            <a:spLocks noGrp="1" noRot="1" noChangeAspect="1" noChangeArrowheads="1" noTextEdit="1"/>
          </p:cNvSpPr>
          <p:nvPr>
            <p:ph type="sldImg"/>
          </p:nvPr>
        </p:nvSpPr>
        <p:spPr>
          <a:ln/>
        </p:spPr>
      </p:sp>
      <p:sp>
        <p:nvSpPr>
          <p:cNvPr id="740355" name="Rectangle 3">
            <a:extLst>
              <a:ext uri="{FF2B5EF4-FFF2-40B4-BE49-F238E27FC236}">
                <a16:creationId xmlns:a16="http://schemas.microsoft.com/office/drawing/2014/main" id="{E8B3C7F3-E41C-4A22-9040-DA189C277A71}"/>
              </a:ext>
            </a:extLst>
          </p:cNvPr>
          <p:cNvSpPr>
            <a:spLocks noGrp="1" noChangeArrowheads="1"/>
          </p:cNvSpPr>
          <p:nvPr>
            <p:ph type="body" idx="1"/>
          </p:nvPr>
        </p:nvSpPr>
        <p:spPr/>
        <p:txBody>
          <a:bodyPr/>
          <a:lstStyle/>
          <a:p>
            <a:r>
              <a:rPr lang="en-US" altLang="en-US" sz="1400" dirty="0">
                <a:latin typeface="Verdana" panose="020B0604030504040204" pitchFamily="34" charset="0"/>
                <a:ea typeface="Verdana" panose="020B0604030504040204" pitchFamily="34" charset="0"/>
                <a:cs typeface="Verdana" panose="020B0604030504040204" pitchFamily="34" charset="0"/>
              </a:rPr>
              <a:t>REM sleep, also known as rapid eye movement, is most commonly known as the dreaming stage.  Eye movements are rapid, moving from side to side and brain waves are more active than in Stages 2 &amp; 3 of sleep. Awakenings and arousals can occur more easily in REM; being woken during a REM period can leave one feeling groggy or overly sleepy.</a:t>
            </a:r>
          </a:p>
        </p:txBody>
      </p:sp>
      <p:sp>
        <p:nvSpPr>
          <p:cNvPr id="2" name="Footer Placeholder 1">
            <a:extLst>
              <a:ext uri="{FF2B5EF4-FFF2-40B4-BE49-F238E27FC236}">
                <a16:creationId xmlns:a16="http://schemas.microsoft.com/office/drawing/2014/main" id="{ACC50A44-6A52-48CF-A74C-64A7042ABAAE}"/>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5877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dirty="0">
                <a:latin typeface="Verdana" panose="020B0604030504040204" pitchFamily="34" charset="0"/>
                <a:ea typeface="Verdana" panose="020B0604030504040204" pitchFamily="34" charset="0"/>
                <a:cs typeface="Verdana" panose="020B0604030504040204" pitchFamily="34" charset="0"/>
              </a:rPr>
              <a:t>Sleep changes throughout a person’s life.  From a newborn, through toddler years, school age, adolescent and adulthood, sleep is changing.</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Newborn (0 – approximately 4 months) Do not have distinctive sleep waves.  Sleep is categorized as “Active”, “Quiet” and “Indeterminate”. Active sleep is the equivalent to REM sleep and quiet sleep is equivalent to non-REM sleep.  A majority of the time, newborns are in active sleep which allows for frequent arousals or awakenings; this is necessary for regular periods of feeding.</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Infants (Approximately 4 months – 1 year) Standard sleep stage distinction is now apparent.  Sleep becomes more consolidated and sleeping routines can be developed, sleep is typically 10-13 hours per 24 hour period with 2-3 daytime naps occurring.</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Toddlers (1 year – 3 years) With sleeping patterns fully developed, children spend approximately 25% in Stage 3 deep sleep with almost an equal amount of time in REM.  Average sleep time is 9.5-10.5 hours per 24 hour period. Typically naps will reduce to 1 per day most likely occurring early in the afternoon to allow for proper nighttime sleep.</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Pre-School (3 – 6 years) Sleep time is similar to that of toddlers, approximately 9-10 hours per 24 hour period.  The afternoon nap usually subsides around 3-4 years for a majority of children. Stage 3 sleep still remains high in relation to total sleep time.</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School Age (6 years – 12 years) Sleep time remains unchanged; 9-10 hours per 24 hour period and Stage 3 remains approximately 20-25% of total sleep time.  Restorative sleep is important for growth and development.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Adolescent (12 years and beyond) Sleep time for adolescents is approximately 9-9.5 hours per 24 hour period.  There are physiological changes in circadian rhythm that occur causing sleep onset to be later. This internal shift is the cause for many adolescents to have later lights out and the desire to want to “sleep in” in the morning.   As a person ages, the circadian rhythm shifts back and sleep again appears to regulate to approximately 6.5-8 hours of sleep per 24 hour period as adult.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dirty="0"/>
          </a:p>
        </p:txBody>
      </p:sp>
      <p:sp>
        <p:nvSpPr>
          <p:cNvPr id="5" name="Footer Placeholder 4">
            <a:extLst>
              <a:ext uri="{FF2B5EF4-FFF2-40B4-BE49-F238E27FC236}">
                <a16:creationId xmlns:a16="http://schemas.microsoft.com/office/drawing/2014/main" id="{341FC2EB-B078-48BA-95AA-25B2C38F455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469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Forty-five percent of Americans say that poor or insufficient sleep affected their daily activities at least once in the past seven days, according to the National Sleep Foundation’s inaugural Sleep Health Index™. The Sleep Health Index™ is a new annual general population poll that tracks Americans’ sleep behaviors and trends.  The Index uncovers valuable insights into Americans’ sleep beliefs, habits, knowledge and disorders and demonstrates areas for sleep health improvement.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Americans report sleeping an average of 7 hours and 36 minutes a night; on average going to bed at 10:55 p.m. and waking at 6:38 a.m. on workdays, and sleeping roughly 40 minutes longer on non-workdays or weekends. Despite sleeping within the recommended number of hours a night, 35 percent of Americans report their sleep quality as “poor” or “only fair.”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dirty="0"/>
          </a:p>
        </p:txBody>
      </p:sp>
      <p:sp>
        <p:nvSpPr>
          <p:cNvPr id="5" name="Footer Placeholder 4">
            <a:extLst>
              <a:ext uri="{FF2B5EF4-FFF2-40B4-BE49-F238E27FC236}">
                <a16:creationId xmlns:a16="http://schemas.microsoft.com/office/drawing/2014/main" id="{EA88A050-D1B3-430C-9280-78D44C376D0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885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Many people do not realize how important sleep is. Instead, they may think of it as a waste of time.  But time spent in bed asleep is time well spent.  There are many very important things that the brain needs to do while asleep. These include forming memories and going through the day’s events. Give it a chance to do these things, make sure that you spend enough time in bed.</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dirty="0"/>
          </a:p>
        </p:txBody>
      </p:sp>
      <p:sp>
        <p:nvSpPr>
          <p:cNvPr id="5" name="Footer Placeholder 4">
            <a:extLst>
              <a:ext uri="{FF2B5EF4-FFF2-40B4-BE49-F238E27FC236}">
                <a16:creationId xmlns:a16="http://schemas.microsoft.com/office/drawing/2014/main" id="{75BEAA98-86AD-4179-80D2-8F3778A766F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6310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Sleep disorders such as insomnia, sleep apnea and restless legs can be very bad for your sleep. They may not be recognized for years.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There are many other things that can disturb sleep. It could be a medical condition such as asthma or painful arthritis. Or it could be something psychological. The key here is find the causes and deal with them. Pregnancy can disturb for your sleep, especially in the final months. Leg cramps, discomfort in the chest and having to go to the bathroom all play a part in this.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dirty="0"/>
          </a:p>
        </p:txBody>
      </p:sp>
      <p:sp>
        <p:nvSpPr>
          <p:cNvPr id="5" name="Footer Placeholder 4">
            <a:extLst>
              <a:ext uri="{FF2B5EF4-FFF2-40B4-BE49-F238E27FC236}">
                <a16:creationId xmlns:a16="http://schemas.microsoft.com/office/drawing/2014/main" id="{3D797BE5-E180-41FA-8F5D-9C6F40F03B1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534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The public health consequences of sleep loss and sleep-related disorders are far from benign. The most visible consequences are errors in judgment contributing to disastrous events such as the space shuttle Challenger (Walsh et al., 2005). Less visible consequences of sleep conditions are far more prevalent, and they take a toll on nearly every key indicator of public health: mortality, morbidity, performance, accidents and injuries, functioning and quality of life, family well-being, and health care utilization. Some of these consequences, such as automobile crashes, occur acutely within hours (or minutes) of the sleep disorder, and thus are relatively easy to link to sleep problems. Others—for example, obesity and hypertension—develop more insidiously over months and years of chronic sleep problems. After decades of research, the case can be confidently made that sleep loss and sleep disorders have profound and widespread effects on human health.</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dirty="0"/>
          </a:p>
        </p:txBody>
      </p:sp>
      <p:sp>
        <p:nvSpPr>
          <p:cNvPr id="5" name="Footer Placeholder 4">
            <a:extLst>
              <a:ext uri="{FF2B5EF4-FFF2-40B4-BE49-F238E27FC236}">
                <a16:creationId xmlns:a16="http://schemas.microsoft.com/office/drawing/2014/main" id="{207B24C0-9F77-4701-BE45-AC43DBFBB4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438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ACB8C8-DEA4-40B0-A7E0-83B55B118EEB}"/>
              </a:ext>
            </a:extLst>
          </p:cNvPr>
          <p:cNvSpPr>
            <a:spLocks noGrp="1" noChangeArrowheads="1"/>
          </p:cNvSpPr>
          <p:nvPr>
            <p:ph type="sldNum" sz="quarter" idx="5"/>
          </p:nvPr>
        </p:nvSpPr>
        <p:spPr>
          <a:ln/>
        </p:spPr>
        <p:txBody>
          <a:bodyPr/>
          <a:lstStyle/>
          <a:p>
            <a:fld id="{D6FFE00A-D3FE-4CFF-B3A5-B57ADFC6F5B5}" type="slidenum">
              <a:rPr lang="en-US" altLang="en-US"/>
              <a:pPr/>
              <a:t>2</a:t>
            </a:fld>
            <a:endParaRPr lang="en-US" altLang="en-US" dirty="0"/>
          </a:p>
        </p:txBody>
      </p:sp>
      <p:sp>
        <p:nvSpPr>
          <p:cNvPr id="740354" name="Rectangle 2">
            <a:extLst>
              <a:ext uri="{FF2B5EF4-FFF2-40B4-BE49-F238E27FC236}">
                <a16:creationId xmlns:a16="http://schemas.microsoft.com/office/drawing/2014/main" id="{0859C108-CEEF-480B-81AA-F3B5ED9EB210}"/>
              </a:ext>
            </a:extLst>
          </p:cNvPr>
          <p:cNvSpPr>
            <a:spLocks noGrp="1" noRot="1" noChangeAspect="1" noChangeArrowheads="1" noTextEdit="1"/>
          </p:cNvSpPr>
          <p:nvPr>
            <p:ph type="sldImg"/>
          </p:nvPr>
        </p:nvSpPr>
        <p:spPr>
          <a:ln/>
        </p:spPr>
      </p:sp>
      <p:sp>
        <p:nvSpPr>
          <p:cNvPr id="740355" name="Rectangle 3">
            <a:extLst>
              <a:ext uri="{FF2B5EF4-FFF2-40B4-BE49-F238E27FC236}">
                <a16:creationId xmlns:a16="http://schemas.microsoft.com/office/drawing/2014/main" id="{E8B3C7F3-E41C-4A22-9040-DA189C277A71}"/>
              </a:ext>
            </a:extLst>
          </p:cNvPr>
          <p:cNvSpPr>
            <a:spLocks noGrp="1" noChangeArrowheads="1"/>
          </p:cNvSpPr>
          <p:nvPr>
            <p:ph type="body" idx="1"/>
          </p:nvPr>
        </p:nvSpPr>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rgbClr val="53548A"/>
              </a:buClr>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Definitions/Causes of Sleepiness and Fatigue</a:t>
            </a:r>
          </a:p>
          <a:p>
            <a:pPr marL="274320" marR="0" lvl="0" indent="-274320" algn="l" defTabSz="914400" rtl="0" eaLnBrk="1" fontAlgn="auto" latinLnBrk="0" hangingPunct="1">
              <a:lnSpc>
                <a:spcPct val="100000"/>
              </a:lnSpc>
              <a:spcBef>
                <a:spcPct val="20000"/>
              </a:spcBef>
              <a:spcAft>
                <a:spcPts val="0"/>
              </a:spcAft>
              <a:buClr>
                <a:srgbClr val="53548A"/>
              </a:buClr>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About sleep</a:t>
            </a: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Patterns and Stages</a:t>
            </a: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How much sleep do we need?</a:t>
            </a:r>
          </a:p>
          <a:p>
            <a:pPr marL="274320" marR="0" lvl="0" indent="-274320" algn="l" defTabSz="914400" rtl="0" eaLnBrk="1" fontAlgn="auto" latinLnBrk="0" hangingPunct="1">
              <a:lnSpc>
                <a:spcPct val="100000"/>
              </a:lnSpc>
              <a:spcBef>
                <a:spcPct val="20000"/>
              </a:spcBef>
              <a:spcAft>
                <a:spcPts val="0"/>
              </a:spcAft>
              <a:buClr>
                <a:srgbClr val="53548A"/>
              </a:buClr>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Sleep Disorders</a:t>
            </a: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Types</a:t>
            </a: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Prevalence</a:t>
            </a: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Symptoms</a:t>
            </a: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Causes</a:t>
            </a:r>
          </a:p>
          <a:p>
            <a:pPr marL="274320" lvl="0" indent="-274320" eaLnBrk="1" fontAlgn="auto" hangingPunct="1">
              <a:spcAft>
                <a:spcPts val="0"/>
              </a:spcAft>
              <a:buClr>
                <a:srgbClr val="53548A"/>
              </a:buClr>
              <a:buFont typeface="Wingdings 2"/>
              <a:buChar char=""/>
              <a:defRPr/>
            </a:pPr>
            <a:r>
              <a:rPr lang="en-US"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Sleep deprivation and the consequences</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en-US" altLang="en-US" dirty="0"/>
          </a:p>
        </p:txBody>
      </p:sp>
      <p:sp>
        <p:nvSpPr>
          <p:cNvPr id="2" name="Footer Placeholder 1">
            <a:extLst>
              <a:ext uri="{FF2B5EF4-FFF2-40B4-BE49-F238E27FC236}">
                <a16:creationId xmlns:a16="http://schemas.microsoft.com/office/drawing/2014/main" id="{648DC4FF-6770-4A00-AF36-0F7FA006E856}"/>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3597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Although there are around 90 distinct sleep disorders, according to the International Classification of Sleep Disorders (AASM, 2005), most are marked by one of these symptoms: excessive daytime sleepiness, difficulty initiating or maintaining sleep, or abnormal movements, behaviors, and sensations occurring during sleep. The cumulative effects of sleep loss and sleep disorders have been associated with a wide range of deadly health consequences including an increased risk of hypertension, diabetes, obesity, depression, heart attack, and stroke.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dirty="0"/>
          </a:p>
        </p:txBody>
      </p:sp>
      <p:sp>
        <p:nvSpPr>
          <p:cNvPr id="5" name="Footer Placeholder 4">
            <a:extLst>
              <a:ext uri="{FF2B5EF4-FFF2-40B4-BE49-F238E27FC236}">
                <a16:creationId xmlns:a16="http://schemas.microsoft.com/office/drawing/2014/main" id="{F1499DCA-A554-4D44-9B71-D2B2F23A86D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882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Primary insomnia is a term that has been used to apply to insomnia not due to another medical or psychiatric disorder, as compared to insomnia that is secondary to other disorders.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dirty="0"/>
          </a:p>
        </p:txBody>
      </p:sp>
      <p:sp>
        <p:nvSpPr>
          <p:cNvPr id="5" name="Footer Placeholder 4">
            <a:extLst>
              <a:ext uri="{FF2B5EF4-FFF2-40B4-BE49-F238E27FC236}">
                <a16:creationId xmlns:a16="http://schemas.microsoft.com/office/drawing/2014/main" id="{1F51242F-C5A3-4CD2-AE30-E7C13054056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5535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Insomnia can be caused by psychiatric and medical conditions, unhealthy sleep habits, specific substances, and/or certain biological factors. Recently, researchers have begun to think about insomnia as a problem of your brain being unable to stop being awake (your brain has a sleep cycle and a wake cycle—when one is turned on the other is turned off—insomnia can be a problem with either part of this cycle: too much wake drive or too little sleep drive). It's important to first understand what could be causing your sleep difficulties.</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Medical Causes of Insomnia</a:t>
            </a:r>
          </a:p>
          <a:p>
            <a:pPr algn="just"/>
            <a:r>
              <a:rPr lang="en-US" sz="1400" dirty="0">
                <a:latin typeface="Verdana" panose="020B0604030504040204" pitchFamily="34" charset="0"/>
                <a:ea typeface="Verdana" panose="020B0604030504040204" pitchFamily="34" charset="0"/>
                <a:cs typeface="Verdana" panose="020B0604030504040204" pitchFamily="34" charset="0"/>
              </a:rPr>
              <a:t>There are many medical conditions (some mild and others more serious) that can lead to insomnia. In some cases, a medical condition itself causes insomnia, while in other cases, symptoms of the condition cause discomfort that can make it difficult for a person to sleep.</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Medications such as those taken for the common cold and nasal allergies, high blood pressure, heart disease, thyroid disease, birth control, asthma, and depression can also cause insomnia.</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If you have trouble sleeping on a regular basis, it's a good idea to review your health and think about whether any underlying medical issues or sleep disorders could be contributing to your sleep problems. In some cases, there are simple steps that can be taken to improve sleep (such as avoiding bright lighting while winding down and trying to limit possible distractions, such as a TV, computer, or pets). While in other cases, it's important to talk to your doctor to figure out a course of action. You should not simply accept poor sleep as a way of life-talk to your doctor or a sleep specialist for help.</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Insomnia can be caused by psychiatric conditions such as depression. Psychological struggles can make it hard to sleep, insomnia itself can bring on changes in mood, and shifts in hormones and physiology can lead to both psychiatric issues and insomnia at the same time.</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Most adults have had some trouble sleeping because they feel worried or nervous, but for some it's a pattern that interferes with sleep on a regular basis. Anxiety symptoms that can lead to insomnia include:</a:t>
            </a:r>
          </a:p>
          <a:p>
            <a:pPr algn="just"/>
            <a:r>
              <a:rPr lang="en-US" sz="1400" dirty="0">
                <a:latin typeface="Verdana" panose="020B0604030504040204" pitchFamily="34" charset="0"/>
                <a:ea typeface="Verdana" panose="020B0604030504040204" pitchFamily="34" charset="0"/>
                <a:cs typeface="Verdana" panose="020B0604030504040204" pitchFamily="34" charset="0"/>
              </a:rPr>
              <a:t>•Tension</a:t>
            </a:r>
          </a:p>
          <a:p>
            <a:pPr algn="just"/>
            <a:r>
              <a:rPr lang="en-US" sz="1400" dirty="0">
                <a:latin typeface="Verdana" panose="020B0604030504040204" pitchFamily="34" charset="0"/>
                <a:ea typeface="Verdana" panose="020B0604030504040204" pitchFamily="34" charset="0"/>
                <a:cs typeface="Verdana" panose="020B0604030504040204" pitchFamily="34" charset="0"/>
              </a:rPr>
              <a:t>•Getting caught up in thoughts about past events</a:t>
            </a:r>
          </a:p>
          <a:p>
            <a:pPr algn="just"/>
            <a:r>
              <a:rPr lang="en-US" sz="1400" dirty="0">
                <a:latin typeface="Verdana" panose="020B0604030504040204" pitchFamily="34" charset="0"/>
                <a:ea typeface="Verdana" panose="020B0604030504040204" pitchFamily="34" charset="0"/>
                <a:cs typeface="Verdana" panose="020B0604030504040204" pitchFamily="34" charset="0"/>
              </a:rPr>
              <a:t>•Excessive worrying about future events</a:t>
            </a:r>
          </a:p>
          <a:p>
            <a:pPr algn="just"/>
            <a:r>
              <a:rPr lang="en-US" sz="1400" dirty="0">
                <a:latin typeface="Verdana" panose="020B0604030504040204" pitchFamily="34" charset="0"/>
                <a:ea typeface="Verdana" panose="020B0604030504040204" pitchFamily="34" charset="0"/>
                <a:cs typeface="Verdana" panose="020B0604030504040204" pitchFamily="34" charset="0"/>
              </a:rPr>
              <a:t>•Feeling overwhelmed by responsibilities</a:t>
            </a:r>
          </a:p>
          <a:p>
            <a:pPr algn="just"/>
            <a:r>
              <a:rPr lang="en-US" sz="1400" dirty="0">
                <a:latin typeface="Verdana" panose="020B0604030504040204" pitchFamily="34" charset="0"/>
                <a:ea typeface="Verdana" panose="020B0604030504040204" pitchFamily="34" charset="0"/>
                <a:cs typeface="Verdana" panose="020B0604030504040204" pitchFamily="34" charset="0"/>
              </a:rPr>
              <a:t>•A general feeling of being revved up or overstimulated</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It's not hard to see why these symptoms of general anxiety can make it difficult to sleep. Anxiety may be associated with onset insomnia (trouble falling asleep), or maintenance insomnia (waking up during the night and not being able to return to sleep). In either case, the quiet and inactivity of night often brings on stressful thoughts or even fears that keep a person awake.</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When this happens for many nights (or many months), you might start to feel anxiousness, dread, or panic at just the prospect of not sleeping. This is how anxiety and insomnia can feed each other and become a cycle that should be interrupted through treatment. There are cognitive and mind-body techniques that help people with anxiety settle into sleep, and overall healthy sleep practices that can improve sleep for many people with anxiety and insomnia.</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Insomnia can be triggered or perpetuated by your behaviors and sleep patterns. Unhealthy lifestyles and sleep habits can create insomnia on their own (without any underlying psychiatric or medical problem), or they can make insomnia caused by another problem worse.</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Some cases of insomnia start out with an acute episode but turn into a longer-term problem. For example, let's say a person can't sleep for a night or two after receiving bad news. In this case, if the person starts to adopt unhealthy sleep habits such as getting up in the middle of the night to work, or drinking alcohol before bed to compensate, the insomnia can continue and potentially turn into a more serious problem. Instead of passing, it can become chronic.</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Once this happens, worry and thoughts such as, "I'll never sleep," become associated with bedtime, and every time the person can't sleep, it reinforces the pattern.</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This is why it's important to address insomnia instead of letting it become the norm. If lifestyle and unhealthy sleep habits are the cause of insomnia, there are cognitive behavioral techniques and sleep hygiene tips that can help. If you have tried to change your sleep behaviors and it hasn't worked, it's important to take this seriously and talk to your doctor.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dirty="0"/>
          </a:p>
        </p:txBody>
      </p:sp>
      <p:sp>
        <p:nvSpPr>
          <p:cNvPr id="5" name="Footer Placeholder 4">
            <a:extLst>
              <a:ext uri="{FF2B5EF4-FFF2-40B4-BE49-F238E27FC236}">
                <a16:creationId xmlns:a16="http://schemas.microsoft.com/office/drawing/2014/main" id="{9C232F1C-002F-4DE5-9DD2-8311D12BE5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788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dirty="0">
                <a:latin typeface="Verdana" panose="020B0604030504040204" pitchFamily="34" charset="0"/>
                <a:ea typeface="Verdana" panose="020B0604030504040204" pitchFamily="34" charset="0"/>
                <a:cs typeface="Verdana" panose="020B0604030504040204" pitchFamily="34" charset="0"/>
              </a:rPr>
              <a:t>Cognitive Behavior Therapies for Insomnia </a:t>
            </a:r>
          </a:p>
          <a:p>
            <a:r>
              <a:rPr lang="en-US" sz="1400" dirty="0">
                <a:latin typeface="Verdana" panose="020B0604030504040204" pitchFamily="34" charset="0"/>
                <a:ea typeface="Verdana" panose="020B0604030504040204" pitchFamily="34" charset="0"/>
                <a:cs typeface="Verdana" panose="020B0604030504040204" pitchFamily="34" charset="0"/>
              </a:rPr>
              <a:t>Charles M. Morin, ... Simon Beaulieu-Bonneau, in Principles and Practice of Sleep Medicine (Sixth Edition), 2017</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Clinical and Practical Considerations</a:t>
            </a:r>
          </a:p>
          <a:p>
            <a:r>
              <a:rPr lang="en-US" sz="1400" dirty="0">
                <a:latin typeface="Verdana" panose="020B0604030504040204" pitchFamily="34" charset="0"/>
                <a:ea typeface="Verdana" panose="020B0604030504040204" pitchFamily="34" charset="0"/>
                <a:cs typeface="Verdana" panose="020B0604030504040204" pitchFamily="34" charset="0"/>
              </a:rPr>
              <a:t>CBT approaches to treating primary insomnia are time limited, structured, and sleep focused. For typical patients with chronic insomnia, direct consultation time takes between 4 and 6 hours per patient, which is usually spread over a treatment period of 6 to 8 weeks. The amount of direct clinical contact and the number of follow-up visits are likely to vary as a function of several factors, including insomnia severity, comorbidity, use of hypnotic medications, and the patient's motivation and education. This treatment period is considerably shorter than for other forms of psychotherapy, and it is shorter than behavioral approaches applied to other health and psychological problems (e.g., chronic pain, anxiety, depression).</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Despite ample evidence supporting the efficacy of CBT for insomnia, there is a shortage of data on the effect of adherence on outcomes. Although there is a need for adding standardized measures of treatment adherence in clinical studies,112 the success of CBT depends largely on the patient's compliance with the recommended changes. For this reason, it is particularly important to schedule follow-up visits after the initial evaluation to address adherence. Although treatment is generally well accepted by patients, it is more time-consuming and requires more effort than drug therapy for both clinicians and patients. Thus it is crucial to find ways to optimize adherence by using motivational interviewing strategies, soliciting the bed partner's collaboration, and providing feedback and guidance early in treatment.113 Given the multifactorial nature of insomnia, it is often necessary to combine several clinical procedures rather than to rely on a single treatment modality. Sleep restriction is almost always relevant for an insomnia patient, and the use of this procedure early in therapy is likely to produce rapid therapeutic benefits. Some stimulus control procedures (e.g., getting out of bed when unable to sleep) might not be necessary early on when the initial sleep window is restricted to 5 to 6 hours per night, but those procedures become particularly relevant as the sleep window is increased. Relaxation is helpful for persons with elevated tension or anxiety; however, caution is needed because some patients have a paradoxical response and become more anxious. Cognitive therapy is particularly helpful to challenge some misconceptions about sleep and daytime impairments, to alleviate emotional distress, and to minimize recurrence of sleep disturbances over time. For milder forms of insomnia, basic sleep hygiene education may be sufficient, whereas more severe insomnia often requires multimodal interventions and more frequent follow-up visits.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dirty="0"/>
          </a:p>
        </p:txBody>
      </p:sp>
      <p:sp>
        <p:nvSpPr>
          <p:cNvPr id="5" name="Footer Placeholder 4">
            <a:extLst>
              <a:ext uri="{FF2B5EF4-FFF2-40B4-BE49-F238E27FC236}">
                <a16:creationId xmlns:a16="http://schemas.microsoft.com/office/drawing/2014/main" id="{AE60F0B9-D268-4E96-A989-75C004A5BC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821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Narcolepsy is a neurological disorder that affects the control of sleep and wakefulness. People with narcolepsy experience excessive daytime sleepiness and intermittent, uncontrollable episodes of falling asleep during the daytime. These sudden sleep attacks may occur during any type of activity at any time of the day.</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There is no cure for narcolepsy, but medications and lifestyle modifications can help you manage the symptoms. Certain over-the-counter drugs, such as allergy and cold medications, can cause drowsiness. If you have narcolepsy, your doctor will likely recommend that you avoid taking these medications.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Emerging treatments being investigated for narcolepsy include drugs acting on the histamine chemical system, hypocretin replacement, hypocretin gene therapy and immunotherapy, but further research is needed before any may be available in your doctor.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dirty="0"/>
          </a:p>
        </p:txBody>
      </p:sp>
      <p:sp>
        <p:nvSpPr>
          <p:cNvPr id="5" name="Footer Placeholder 4">
            <a:extLst>
              <a:ext uri="{FF2B5EF4-FFF2-40B4-BE49-F238E27FC236}">
                <a16:creationId xmlns:a16="http://schemas.microsoft.com/office/drawing/2014/main" id="{704E6CC2-A347-49E9-AFAB-788D672B215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399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The term breathing-related sleep disorder refers to a spectrum of breathing anomalies ranging from chronic or habitual snoring to upper airway resistance syndrome (UARS) to obstructive sleep apnea (OSA) or, in some cases, obesity hypoventilation syndrome (OHS).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dirty="0"/>
          </a:p>
        </p:txBody>
      </p:sp>
      <p:sp>
        <p:nvSpPr>
          <p:cNvPr id="5" name="Footer Placeholder 4">
            <a:extLst>
              <a:ext uri="{FF2B5EF4-FFF2-40B4-BE49-F238E27FC236}">
                <a16:creationId xmlns:a16="http://schemas.microsoft.com/office/drawing/2014/main" id="{87769ED5-D7A4-460A-A71F-29DE00A92CE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6407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t>
            </a:r>
            <a:r>
              <a:rPr lang="en-US" sz="1400" dirty="0">
                <a:latin typeface="Verdana" panose="020B0604030504040204" pitchFamily="34" charset="0"/>
                <a:ea typeface="Verdana" panose="020B0604030504040204" pitchFamily="34" charset="0"/>
                <a:cs typeface="Verdana" panose="020B0604030504040204" pitchFamily="34" charset="0"/>
              </a:rPr>
              <a:t>Obstructive sleep apnea syndrome (OSAS) is a major public health problem.</a:t>
            </a:r>
          </a:p>
          <a:p>
            <a:r>
              <a:rPr lang="en-US" sz="1400" dirty="0">
                <a:latin typeface="Verdana" panose="020B0604030504040204" pitchFamily="34" charset="0"/>
                <a:ea typeface="Verdana" panose="020B0604030504040204" pitchFamily="34" charset="0"/>
                <a:cs typeface="Verdana" panose="020B0604030504040204" pitchFamily="34" charset="0"/>
              </a:rPr>
              <a:t>•Obesity is a major risk factor for OSAS but a significant minority of affected individuals are not obese.</a:t>
            </a:r>
          </a:p>
          <a:p>
            <a:r>
              <a:rPr lang="en-US" sz="1400" dirty="0">
                <a:latin typeface="Verdana" panose="020B0604030504040204" pitchFamily="34" charset="0"/>
                <a:ea typeface="Verdana" panose="020B0604030504040204" pitchFamily="34" charset="0"/>
                <a:cs typeface="Verdana" panose="020B0604030504040204" pitchFamily="34" charset="0"/>
              </a:rPr>
              <a:t>•The main treatment for OSAS is continuous positive airway pressure – a highly effective and economical intervention.</a:t>
            </a:r>
          </a:p>
          <a:p>
            <a:r>
              <a:rPr lang="en-US" sz="1400" dirty="0">
                <a:latin typeface="Verdana" panose="020B0604030504040204" pitchFamily="34" charset="0"/>
                <a:ea typeface="Verdana" panose="020B0604030504040204" pitchFamily="34" charset="0"/>
                <a:cs typeface="Verdana" panose="020B0604030504040204" pitchFamily="34" charset="0"/>
              </a:rPr>
              <a:t>•Untreated OSAS greatly increases the risk of accidents due to sleepiness.</a:t>
            </a:r>
          </a:p>
          <a:p>
            <a:r>
              <a:rPr lang="en-US" sz="1400" dirty="0">
                <a:latin typeface="Verdana" panose="020B0604030504040204" pitchFamily="34" charset="0"/>
                <a:ea typeface="Verdana" panose="020B0604030504040204" pitchFamily="34" charset="0"/>
                <a:cs typeface="Verdana" panose="020B0604030504040204" pitchFamily="34" charset="0"/>
              </a:rPr>
              <a:t>•Obesity hypoventilation syndrome is an increasing public health issue.</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Once Obstructive sleep apnea syndrome (OSAS) is diagnosed, its treatment is relatively straightforward. Lifestyle measures, such as weight loss, alcohol consumption and smoking should be addressed. However, the commonest and most rapidly effective treatment for moderate-to-severe OSAS is with nocturnal continuous positive airway pressure (CPAP). This is usually delivered through the upper airway using a mask over the nose, or the nose and mouth, attached by a hose to an air compressor that generates a flow of air at positive pressure throughout the breathing cycle, of sufficient magnitude to keep the upper airway open and prevent it from collapsing. CPAP thereby acts as a pneumatic splint for the upper airway. Unfortunately, CPAP does not permanently restore or correct the problems leading to upper airway obstruction; it therefore needs to be applied throughout each night for maximum effect. If well tolerated and used consistently, CPAP has been shown to reverse or ameliorate the somnolence, cognitive deficit, reduced health status, hypertension and metabolic disturbances associated with OSAS.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dirty="0"/>
          </a:p>
        </p:txBody>
      </p:sp>
      <p:sp>
        <p:nvSpPr>
          <p:cNvPr id="5" name="Footer Placeholder 4">
            <a:extLst>
              <a:ext uri="{FF2B5EF4-FFF2-40B4-BE49-F238E27FC236}">
                <a16:creationId xmlns:a16="http://schemas.microsoft.com/office/drawing/2014/main" id="{23163DC6-3EBE-4B07-A923-CF54AD347CE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6106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An association between obesity and OSAS has been noted in many studies, with moderate or severe obesity (body mass index (BMI) &gt; 30 kg·m-2) in 60–90% of patients with OSAS. Central obesity, characterized by a high waist-to-hip ratio or large neck circumference, correlates better with OSAS than BMI, even in people with a normal BMI.</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OSAS is more common in men than women. This has been attributed to differences in anatomical and functional properties of the upper airway, differences in craniofacial morphology and fat deposition, and different ventilatory responses to arousal from sleep. However, health professionals need to be particularly alert to the possibility of OSAS  in women, as male bed partners may be less aware of the symptoms of obstructive breathing during sleep. The disease prevalence is higher in post-menopausal women and hormone replacement therapy is associated with a lower prevalence; the prevalence of OSAS increases during pregnancy, particularly in the third trimester.</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Smoking is associated with a higher prevalence of snoring and OSAS, and alcohol can increase upper airway collapsibility leading to apneas.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dirty="0"/>
          </a:p>
        </p:txBody>
      </p:sp>
      <p:sp>
        <p:nvSpPr>
          <p:cNvPr id="5" name="Footer Placeholder 4">
            <a:extLst>
              <a:ext uri="{FF2B5EF4-FFF2-40B4-BE49-F238E27FC236}">
                <a16:creationId xmlns:a16="http://schemas.microsoft.com/office/drawing/2014/main" id="{1309AAD9-E47C-43AD-AE9F-8AF0269B088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43044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main symptom of ongoing sleep loss is excessive daytime sleepiness, but other symptoms include: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•yawning</a:t>
            </a:r>
          </a:p>
          <a:p>
            <a:r>
              <a:rPr lang="en-US" sz="1400" dirty="0">
                <a:latin typeface="Verdana" panose="020B0604030504040204" pitchFamily="34" charset="0"/>
                <a:ea typeface="Verdana" panose="020B0604030504040204" pitchFamily="34" charset="0"/>
                <a:cs typeface="Verdana" panose="020B0604030504040204" pitchFamily="34" charset="0"/>
              </a:rPr>
              <a:t>•moodiness</a:t>
            </a:r>
          </a:p>
          <a:p>
            <a:r>
              <a:rPr lang="en-US" sz="1400" dirty="0">
                <a:latin typeface="Verdana" panose="020B0604030504040204" pitchFamily="34" charset="0"/>
                <a:ea typeface="Verdana" panose="020B0604030504040204" pitchFamily="34" charset="0"/>
                <a:cs typeface="Verdana" panose="020B0604030504040204" pitchFamily="34" charset="0"/>
              </a:rPr>
              <a:t>•fatigue</a:t>
            </a:r>
          </a:p>
          <a:p>
            <a:r>
              <a:rPr lang="en-US" sz="1400" dirty="0">
                <a:latin typeface="Verdana" panose="020B0604030504040204" pitchFamily="34" charset="0"/>
                <a:ea typeface="Verdana" panose="020B0604030504040204" pitchFamily="34" charset="0"/>
                <a:cs typeface="Verdana" panose="020B0604030504040204" pitchFamily="34" charset="0"/>
              </a:rPr>
              <a:t>•irritability</a:t>
            </a:r>
          </a:p>
          <a:p>
            <a:r>
              <a:rPr lang="en-US" sz="1400" dirty="0">
                <a:latin typeface="Verdana" panose="020B0604030504040204" pitchFamily="34" charset="0"/>
                <a:ea typeface="Verdana" panose="020B0604030504040204" pitchFamily="34" charset="0"/>
                <a:cs typeface="Verdana" panose="020B0604030504040204" pitchFamily="34" charset="0"/>
              </a:rPr>
              <a:t>•depressed mood</a:t>
            </a:r>
          </a:p>
          <a:p>
            <a:r>
              <a:rPr lang="en-US" sz="1400" dirty="0">
                <a:latin typeface="Verdana" panose="020B0604030504040204" pitchFamily="34" charset="0"/>
                <a:ea typeface="Verdana" panose="020B0604030504040204" pitchFamily="34" charset="0"/>
                <a:cs typeface="Verdana" panose="020B0604030504040204" pitchFamily="34" charset="0"/>
              </a:rPr>
              <a:t>•difficulty learning new concepts</a:t>
            </a:r>
          </a:p>
          <a:p>
            <a:r>
              <a:rPr lang="en-US" sz="1400" dirty="0">
                <a:latin typeface="Verdana" panose="020B0604030504040204" pitchFamily="34" charset="0"/>
                <a:ea typeface="Verdana" panose="020B0604030504040204" pitchFamily="34" charset="0"/>
                <a:cs typeface="Verdana" panose="020B0604030504040204" pitchFamily="34" charset="0"/>
              </a:rPr>
              <a:t>•forgetfulness</a:t>
            </a:r>
          </a:p>
          <a:p>
            <a:r>
              <a:rPr lang="en-US" sz="1400" dirty="0">
                <a:latin typeface="Verdana" panose="020B0604030504040204" pitchFamily="34" charset="0"/>
                <a:ea typeface="Verdana" panose="020B0604030504040204" pitchFamily="34" charset="0"/>
                <a:cs typeface="Verdana" panose="020B0604030504040204" pitchFamily="34" charset="0"/>
              </a:rPr>
              <a:t>•inability to concentrate or a "fuzzy" head</a:t>
            </a:r>
          </a:p>
          <a:p>
            <a:r>
              <a:rPr lang="en-US" sz="1400" dirty="0">
                <a:latin typeface="Verdana" panose="020B0604030504040204" pitchFamily="34" charset="0"/>
                <a:ea typeface="Verdana" panose="020B0604030504040204" pitchFamily="34" charset="0"/>
                <a:cs typeface="Verdana" panose="020B0604030504040204" pitchFamily="34" charset="0"/>
              </a:rPr>
              <a:t>•lack of motivation</a:t>
            </a:r>
          </a:p>
          <a:p>
            <a:r>
              <a:rPr lang="en-US" sz="1400" dirty="0">
                <a:latin typeface="Verdana" panose="020B0604030504040204" pitchFamily="34" charset="0"/>
                <a:ea typeface="Verdana" panose="020B0604030504040204" pitchFamily="34" charset="0"/>
                <a:cs typeface="Verdana" panose="020B0604030504040204" pitchFamily="34" charset="0"/>
              </a:rPr>
              <a:t>•clumsiness</a:t>
            </a:r>
          </a:p>
          <a:p>
            <a:r>
              <a:rPr lang="en-US" sz="1400" dirty="0">
                <a:latin typeface="Verdana" panose="020B0604030504040204" pitchFamily="34" charset="0"/>
                <a:ea typeface="Verdana" panose="020B0604030504040204" pitchFamily="34" charset="0"/>
                <a:cs typeface="Verdana" panose="020B0604030504040204" pitchFamily="34" charset="0"/>
              </a:rPr>
              <a:t>•increased appetite and carbohydrate cravings</a:t>
            </a:r>
          </a:p>
          <a:p>
            <a:r>
              <a:rPr lang="en-US" sz="1400" dirty="0">
                <a:latin typeface="Verdana" panose="020B0604030504040204" pitchFamily="34" charset="0"/>
                <a:ea typeface="Verdana" panose="020B0604030504040204" pitchFamily="34" charset="0"/>
                <a:cs typeface="Verdana" panose="020B0604030504040204" pitchFamily="34" charset="0"/>
              </a:rPr>
              <a:t>•reduced sex drive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dirty="0"/>
          </a:p>
        </p:txBody>
      </p:sp>
      <p:sp>
        <p:nvSpPr>
          <p:cNvPr id="5" name="Footer Placeholder 4">
            <a:extLst>
              <a:ext uri="{FF2B5EF4-FFF2-40B4-BE49-F238E27FC236}">
                <a16:creationId xmlns:a16="http://schemas.microsoft.com/office/drawing/2014/main" id="{1587F45E-9F02-4599-AB3A-64D9B7B73B3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26984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Effects of sleep deprivation </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A sustained lack of sleep can have a serious impact on health. In the long term, chronic sleep deprivation has been shown to raise the risk for depression, obesity, cardiovascular disease and reproductive complications. These issues can lead to decreased productivity and increased healthcare costs for employee and employer alike.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dirty="0"/>
          </a:p>
        </p:txBody>
      </p:sp>
      <p:sp>
        <p:nvSpPr>
          <p:cNvPr id="5" name="Footer Placeholder 4">
            <a:extLst>
              <a:ext uri="{FF2B5EF4-FFF2-40B4-BE49-F238E27FC236}">
                <a16:creationId xmlns:a16="http://schemas.microsoft.com/office/drawing/2014/main" id="{2519108E-064E-448A-9FEC-42D4DA8AEE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012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Sleepiness is the desire to fall asleep. It is sometimes referred to as drowsiness and typically increases the longer we stay awake.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dirty="0"/>
          </a:p>
        </p:txBody>
      </p:sp>
      <p:sp>
        <p:nvSpPr>
          <p:cNvPr id="5" name="Footer Placeholder 4">
            <a:extLst>
              <a:ext uri="{FF2B5EF4-FFF2-40B4-BE49-F238E27FC236}">
                <a16:creationId xmlns:a16="http://schemas.microsoft.com/office/drawing/2014/main" id="{4EC2091E-5BAA-44E0-9CFA-F1E523323A5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22037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In the short term, lack of sleep can cause issues in the workplace including increased tardiness and absenteeism. Workers may also have problems with concentration, listening to others, solving problems and making decisions as well as decreased attention, memory recall and vigilance.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dirty="0"/>
          </a:p>
        </p:txBody>
      </p:sp>
      <p:sp>
        <p:nvSpPr>
          <p:cNvPr id="5" name="Footer Placeholder 4">
            <a:extLst>
              <a:ext uri="{FF2B5EF4-FFF2-40B4-BE49-F238E27FC236}">
                <a16:creationId xmlns:a16="http://schemas.microsoft.com/office/drawing/2014/main" id="{65D0640F-F9A1-477D-986D-B4E8E055BF1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46137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You can’t just play catch up on the weekends. As your body’s sleep debt increases, the more likely you are to experience microsleeps—a brief episode of sleep which can last anywhere from a fraction of a second up to 30 seconds. During a microsleep, you are temporarily unconscious.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dirty="0"/>
          </a:p>
        </p:txBody>
      </p:sp>
      <p:sp>
        <p:nvSpPr>
          <p:cNvPr id="5" name="Footer Placeholder 4">
            <a:extLst>
              <a:ext uri="{FF2B5EF4-FFF2-40B4-BE49-F238E27FC236}">
                <a16:creationId xmlns:a16="http://schemas.microsoft.com/office/drawing/2014/main" id="{DC893AAE-9891-4D0A-B7C4-304340A5BED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92207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This is especially dangerous in the workplace. The National Sleep Foundation reports that highly fatigued workers are 70 percent more likely to be involved in an incident resulting in injury and workers who report disturbed sleep are nearly twice as likely to die in a work-related incident.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dirty="0"/>
          </a:p>
        </p:txBody>
      </p:sp>
      <p:sp>
        <p:nvSpPr>
          <p:cNvPr id="5" name="Footer Placeholder 4">
            <a:extLst>
              <a:ext uri="{FF2B5EF4-FFF2-40B4-BE49-F238E27FC236}">
                <a16:creationId xmlns:a16="http://schemas.microsoft.com/office/drawing/2014/main" id="{5707E78A-3897-431F-9C9B-480F5AD1415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33697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Drowsy Driving </a:t>
            </a:r>
          </a:p>
          <a:p>
            <a:r>
              <a:rPr lang="en-US" sz="1400" dirty="0">
                <a:latin typeface="Verdana" panose="020B0604030504040204" pitchFamily="34" charset="0"/>
                <a:ea typeface="Verdana" panose="020B0604030504040204" pitchFamily="34" charset="0"/>
                <a:cs typeface="Verdana" panose="020B0604030504040204" pitchFamily="34" charset="0"/>
              </a:rPr>
              <a:t>Lack of sleep also creates danger on the road. The problem is widespread. A recent AAA Foundation report estimated 328,000 crashes annually due to drowsy driving, with 109,000 resulting in injury and 6,400 resulting in a fatality. Drowsiness affects drivers in much the same way as alcohol: reduced attentiveness, slowed reaction time and impaired judgment. Driving while drowsy increases crash risk by nearly 300 percent.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dirty="0"/>
          </a:p>
        </p:txBody>
      </p:sp>
      <p:sp>
        <p:nvSpPr>
          <p:cNvPr id="5" name="Footer Placeholder 4">
            <a:extLst>
              <a:ext uri="{FF2B5EF4-FFF2-40B4-BE49-F238E27FC236}">
                <a16:creationId xmlns:a16="http://schemas.microsoft.com/office/drawing/2014/main" id="{4695B605-AEB7-4CE4-8485-F6E994AADB0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97196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Whether you are driving on the job, commuting to or from work, or are off the clock, make sure you are not too drowsy to drive. Pull over to a safe place and take a 15-20 minute nap if possible. If you are extremely fatigued, do not attempt to drive; call a friend, family member, colleague, fleet dispatch, cab or ride share to complete your trip safely.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dirty="0"/>
          </a:p>
        </p:txBody>
      </p:sp>
      <p:sp>
        <p:nvSpPr>
          <p:cNvPr id="5" name="Footer Placeholder 4">
            <a:extLst>
              <a:ext uri="{FF2B5EF4-FFF2-40B4-BE49-F238E27FC236}">
                <a16:creationId xmlns:a16="http://schemas.microsoft.com/office/drawing/2014/main" id="{F30928AD-2D20-49B3-BFCD-3130DC91C0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6752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Shift workers </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About 15 percent of the U.S. workforce is comprised of workers who do not keep a traditional schedule. They include drivers, law enforcement, first responders, nurses and doctors. Because of this schedule, their body’s internal clock, also known as the circadian rhythm, is out of sync. The circadian rhythm tells the body to become alert in the morning and drowsy at night and produces sleep-promoting chemicals like melatonin. Even though their schedules may be different, shift workers still need the same amount of sleep.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35</a:t>
            </a:fld>
            <a:endParaRPr lang="en-US" dirty="0"/>
          </a:p>
        </p:txBody>
      </p:sp>
      <p:sp>
        <p:nvSpPr>
          <p:cNvPr id="5" name="Footer Placeholder 4">
            <a:extLst>
              <a:ext uri="{FF2B5EF4-FFF2-40B4-BE49-F238E27FC236}">
                <a16:creationId xmlns:a16="http://schemas.microsoft.com/office/drawing/2014/main" id="{7CBCDC3A-2184-46A6-A3B5-4010CC831E3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5413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Here are some tips from the National Sleep Foundation: </a:t>
            </a:r>
          </a:p>
          <a:p>
            <a:r>
              <a:rPr lang="en-US" sz="1400" dirty="0">
                <a:latin typeface="Verdana" panose="020B0604030504040204" pitchFamily="34" charset="0"/>
                <a:ea typeface="Verdana" panose="020B0604030504040204" pitchFamily="34" charset="0"/>
                <a:cs typeface="Verdana" panose="020B0604030504040204" pitchFamily="34" charset="0"/>
              </a:rPr>
              <a:t>• Create and follow a sleep schedule. Go to bed and wake up at the same time every day </a:t>
            </a:r>
          </a:p>
          <a:p>
            <a:r>
              <a:rPr lang="en-US" sz="1400" dirty="0">
                <a:latin typeface="Verdana" panose="020B0604030504040204" pitchFamily="34" charset="0"/>
                <a:ea typeface="Verdana" panose="020B0604030504040204" pitchFamily="34" charset="0"/>
                <a:cs typeface="Verdana" panose="020B0604030504040204" pitchFamily="34" charset="0"/>
              </a:rPr>
              <a:t>• Ensure your bedroom or sleeping area is quiet and dark and keep the temperature moderate—neither hot nor cold </a:t>
            </a:r>
          </a:p>
          <a:p>
            <a:r>
              <a:rPr lang="en-US" sz="1400" dirty="0">
                <a:latin typeface="Verdana" panose="020B0604030504040204" pitchFamily="34" charset="0"/>
                <a:ea typeface="Verdana" panose="020B0604030504040204" pitchFamily="34" charset="0"/>
                <a:cs typeface="Verdana" panose="020B0604030504040204" pitchFamily="34" charset="0"/>
              </a:rPr>
              <a:t>• Make sure your bed is comfortable and remember that bedtime is for sleeping and not reading or watching TV </a:t>
            </a:r>
          </a:p>
          <a:p>
            <a:r>
              <a:rPr lang="en-US" sz="1400" dirty="0">
                <a:latin typeface="Verdana" panose="020B0604030504040204" pitchFamily="34" charset="0"/>
                <a:ea typeface="Verdana" panose="020B0604030504040204" pitchFamily="34" charset="0"/>
                <a:cs typeface="Verdana" panose="020B0604030504040204" pitchFamily="34" charset="0"/>
              </a:rPr>
              <a:t>• Avoid the use of gadgets that emit light, especially smartphones and tablets. Using these devices before going to bed can inhibit restful sleep </a:t>
            </a:r>
          </a:p>
          <a:p>
            <a:r>
              <a:rPr lang="en-US" sz="1400" dirty="0">
                <a:latin typeface="Verdana" panose="020B0604030504040204" pitchFamily="34" charset="0"/>
                <a:ea typeface="Verdana" panose="020B0604030504040204" pitchFamily="34" charset="0"/>
                <a:cs typeface="Verdana" panose="020B0604030504040204" pitchFamily="34" charset="0"/>
              </a:rPr>
              <a:t>• Don’t eat a heavy meal right before bedtime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dirty="0"/>
          </a:p>
        </p:txBody>
      </p:sp>
      <p:sp>
        <p:nvSpPr>
          <p:cNvPr id="5" name="Footer Placeholder 4">
            <a:extLst>
              <a:ext uri="{FF2B5EF4-FFF2-40B4-BE49-F238E27FC236}">
                <a16:creationId xmlns:a16="http://schemas.microsoft.com/office/drawing/2014/main" id="{47039599-0D6D-404B-BF71-1BBE1A66240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9905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National Sleep Foundation recommends the following for shift workers: </a:t>
            </a:r>
          </a:p>
          <a:p>
            <a:r>
              <a:rPr lang="en-US" sz="1400" dirty="0">
                <a:latin typeface="Verdana" panose="020B0604030504040204" pitchFamily="34" charset="0"/>
                <a:ea typeface="Verdana" panose="020B0604030504040204" pitchFamily="34" charset="0"/>
                <a:cs typeface="Verdana" panose="020B0604030504040204" pitchFamily="34" charset="0"/>
              </a:rPr>
              <a:t>• Avoid long commutes and extending working hours </a:t>
            </a:r>
          </a:p>
          <a:p>
            <a:r>
              <a:rPr lang="en-US" sz="1400" dirty="0">
                <a:latin typeface="Verdana" panose="020B0604030504040204" pitchFamily="34" charset="0"/>
                <a:ea typeface="Verdana" panose="020B0604030504040204" pitchFamily="34" charset="0"/>
                <a:cs typeface="Verdana" panose="020B0604030504040204" pitchFamily="34" charset="0"/>
              </a:rPr>
              <a:t>• Take several short breaks throughout the shift and remain active during breaks </a:t>
            </a:r>
          </a:p>
          <a:p>
            <a:r>
              <a:rPr lang="en-US" sz="1400" dirty="0">
                <a:latin typeface="Verdana" panose="020B0604030504040204" pitchFamily="34" charset="0"/>
                <a:ea typeface="Verdana" panose="020B0604030504040204" pitchFamily="34" charset="0"/>
                <a:cs typeface="Verdana" panose="020B0604030504040204" pitchFamily="34" charset="0"/>
              </a:rPr>
              <a:t>• Drink—but don’t overdo—caffeinated beverages as needed throughout shift </a:t>
            </a:r>
          </a:p>
          <a:p>
            <a:r>
              <a:rPr lang="en-US" sz="1400" dirty="0">
                <a:latin typeface="Verdana" panose="020B0604030504040204" pitchFamily="34" charset="0"/>
                <a:ea typeface="Verdana" panose="020B0604030504040204" pitchFamily="34" charset="0"/>
                <a:cs typeface="Verdana" panose="020B0604030504040204" pitchFamily="34" charset="0"/>
              </a:rPr>
              <a:t>• Use a “buddy system” of other coworkers to keep each other alert </a:t>
            </a:r>
          </a:p>
          <a:p>
            <a:r>
              <a:rPr lang="en-US" sz="1400" dirty="0">
                <a:latin typeface="Verdana" panose="020B0604030504040204" pitchFamily="34" charset="0"/>
                <a:ea typeface="Verdana" panose="020B0604030504040204" pitchFamily="34" charset="0"/>
                <a:cs typeface="Verdana" panose="020B0604030504040204" pitchFamily="34" charset="0"/>
              </a:rPr>
              <a:t>• Wear dark glasses to block the sun on your commute home </a:t>
            </a:r>
          </a:p>
          <a:p>
            <a:r>
              <a:rPr lang="en-US" sz="1400" dirty="0">
                <a:latin typeface="Verdana" panose="020B0604030504040204" pitchFamily="34" charset="0"/>
                <a:ea typeface="Verdana" panose="020B0604030504040204" pitchFamily="34" charset="0"/>
                <a:cs typeface="Verdana" panose="020B0604030504040204" pitchFamily="34" charset="0"/>
              </a:rPr>
              <a:t>• Keep a consistent bedtime and wake schedule </a:t>
            </a:r>
          </a:p>
          <a:p>
            <a:r>
              <a:rPr lang="en-US" sz="1400" dirty="0">
                <a:latin typeface="Verdana" panose="020B0604030504040204" pitchFamily="34" charset="0"/>
                <a:ea typeface="Verdana" panose="020B0604030504040204" pitchFamily="34" charset="0"/>
                <a:cs typeface="Verdana" panose="020B0604030504040204" pitchFamily="34" charset="0"/>
              </a:rPr>
              <a:t>• Eliminate light and noise from your sleep environment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dirty="0"/>
          </a:p>
        </p:txBody>
      </p:sp>
      <p:sp>
        <p:nvSpPr>
          <p:cNvPr id="5" name="Footer Placeholder 4">
            <a:extLst>
              <a:ext uri="{FF2B5EF4-FFF2-40B4-BE49-F238E27FC236}">
                <a16:creationId xmlns:a16="http://schemas.microsoft.com/office/drawing/2014/main" id="{AA623A68-363D-45CA-9804-B8616F5056E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3919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The Relationship Between Sleep and Health is clear.</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Not getting enough sleep can have profound consequences on a daily and potentially long-term health and mental well-being.</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r>
              <a:rPr lang="en-US" sz="1400" dirty="0">
                <a:latin typeface="Verdana" panose="020B0604030504040204" pitchFamily="34" charset="0"/>
                <a:ea typeface="Verdana" panose="020B0604030504040204" pitchFamily="34" charset="0"/>
                <a:cs typeface="Verdana" panose="020B0604030504040204" pitchFamily="34" charset="0"/>
              </a:rPr>
              <a:t>What many people do not realize is that a lack of sleep—especially on a regular basis—is associated with long-term health consequences, including chronic medical conditions like diabetes, high blood pressure, and heart disease, and that these conditions may lead to a shortened life expectancy.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dirty="0"/>
          </a:p>
        </p:txBody>
      </p:sp>
      <p:sp>
        <p:nvSpPr>
          <p:cNvPr id="5" name="Footer Placeholder 4">
            <a:extLst>
              <a:ext uri="{FF2B5EF4-FFF2-40B4-BE49-F238E27FC236}">
                <a16:creationId xmlns:a16="http://schemas.microsoft.com/office/drawing/2014/main" id="{CCC6D8E2-70D1-42DB-877B-13BAC1002AA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7686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Fatigue is more a long term issue and getting rest does not cure the affects.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Stress can cause fatigue, to avoid the effects, exercise can help your body deal with stress.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If you are experiencing long term sleep issues consult your doctor.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dirty="0"/>
          </a:p>
        </p:txBody>
      </p:sp>
      <p:sp>
        <p:nvSpPr>
          <p:cNvPr id="5" name="Footer Placeholder 4">
            <a:extLst>
              <a:ext uri="{FF2B5EF4-FFF2-40B4-BE49-F238E27FC236}">
                <a16:creationId xmlns:a16="http://schemas.microsoft.com/office/drawing/2014/main" id="{A100B153-A5C7-408E-8914-D1335D39D0D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598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Not getting enough sleep -- sometimes by choice -- is the most common cause of excessive sleepiness. Working at night and sleeping during the day is another. Other causes include drug, alcohol, or cigarette use, lack of physical activity, obesity, and the use of certain medications.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dirty="0"/>
          </a:p>
        </p:txBody>
      </p:sp>
      <p:sp>
        <p:nvSpPr>
          <p:cNvPr id="5" name="Footer Placeholder 4">
            <a:extLst>
              <a:ext uri="{FF2B5EF4-FFF2-40B4-BE49-F238E27FC236}">
                <a16:creationId xmlns:a16="http://schemas.microsoft.com/office/drawing/2014/main" id="{4EC2091E-5BAA-44E0-9CFA-F1E523323A5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96108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CC0E478-7D71-4FA0-9891-7B1529666467}" type="slidenum">
              <a:rPr lang="en-US" smtClean="0"/>
              <a:pPr/>
              <a:t>41</a:t>
            </a:fld>
            <a:endParaRPr lang="en-US" dirty="0"/>
          </a:p>
        </p:txBody>
      </p:sp>
    </p:spTree>
    <p:extLst>
      <p:ext uri="{BB962C8B-B14F-4D97-AF65-F5344CB8AC3E}">
        <p14:creationId xmlns:p14="http://schemas.microsoft.com/office/powerpoint/2010/main" val="338140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Safety Council has many good resources on the topic.</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CC0E478-7D71-4FA0-9891-7B1529666467}" type="slidenum">
              <a:rPr lang="en-US" smtClean="0"/>
              <a:pPr/>
              <a:t>42</a:t>
            </a:fld>
            <a:endParaRPr lang="en-US" dirty="0"/>
          </a:p>
        </p:txBody>
      </p:sp>
    </p:spTree>
    <p:extLst>
      <p:ext uri="{BB962C8B-B14F-4D97-AF65-F5344CB8AC3E}">
        <p14:creationId xmlns:p14="http://schemas.microsoft.com/office/powerpoint/2010/main" val="510271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Since 1983, the Safety Sciences Department of Indiana University of Pennsylvania has been the officially designated agency in the Commonwealth of Pennsylvania for providing </a:t>
            </a:r>
            <a:r>
              <a:rPr lang="en-US" sz="1200" b="1" i="0" kern="1200" dirty="0">
                <a:solidFill>
                  <a:schemeClr val="tx1"/>
                </a:solidFill>
                <a:effectLst/>
                <a:latin typeface="+mn-lt"/>
                <a:ea typeface="+mn-ea"/>
                <a:cs typeface="+mn-cs"/>
              </a:rPr>
              <a:t>FREE </a:t>
            </a:r>
            <a:r>
              <a:rPr lang="en-US" sz="1200" b="0" i="0" kern="1200" dirty="0">
                <a:solidFill>
                  <a:schemeClr val="tx1"/>
                </a:solidFill>
                <a:effectLst/>
                <a:latin typeface="+mn-lt"/>
                <a:ea typeface="+mn-ea"/>
                <a:cs typeface="+mn-cs"/>
              </a:rPr>
              <a:t>occupational and health consultative services made available through federal regulations.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program is designed to assist private-sector employers in the commonwealth in understanding and voluntarily complying with applicable safety/health regulations enforced by the federal Occupational Safety and Health Administration.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program was designed to assist small business employers with 500 or less employees, however program representatives are able to answer OSHA related questions.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0E478-7D71-4FA0-9891-7B1529666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236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dirty="0"/>
          </a:p>
        </p:txBody>
      </p:sp>
      <p:sp>
        <p:nvSpPr>
          <p:cNvPr id="5" name="Footer Placeholder 4">
            <a:extLst>
              <a:ext uri="{FF2B5EF4-FFF2-40B4-BE49-F238E27FC236}">
                <a16:creationId xmlns:a16="http://schemas.microsoft.com/office/drawing/2014/main" id="{4FC015EE-CE6A-4A53-A79F-0DCAF0AF612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8585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dirty="0"/>
          </a:p>
        </p:txBody>
      </p:sp>
      <p:sp>
        <p:nvSpPr>
          <p:cNvPr id="5" name="Footer Placeholder 4">
            <a:extLst>
              <a:ext uri="{FF2B5EF4-FFF2-40B4-BE49-F238E27FC236}">
                <a16:creationId xmlns:a16="http://schemas.microsoft.com/office/drawing/2014/main" id="{F9BD9488-0C19-4306-87AE-ED8085442DF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730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Lack of energy and motivation that can be physical, mental or both. Fatigue is not the same as drowsiness, but the desire to sleep may accompany fatigue.</a:t>
            </a:r>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dirty="0"/>
          </a:p>
        </p:txBody>
      </p:sp>
      <p:sp>
        <p:nvSpPr>
          <p:cNvPr id="5" name="Footer Placeholder 4">
            <a:extLst>
              <a:ext uri="{FF2B5EF4-FFF2-40B4-BE49-F238E27FC236}">
                <a16:creationId xmlns:a16="http://schemas.microsoft.com/office/drawing/2014/main" id="{4EC2091E-5BAA-44E0-9CFA-F1E523323A5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10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There are numerous potential causes of fatigue. Causes can be anything from poor blood supply to the body's tissues to illnesses that affect metabolism, infections and inflammatory diseases to those that cause sleep disturbances. Fatigue is also a common side effect of many medications. </a:t>
            </a:r>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dirty="0"/>
          </a:p>
        </p:txBody>
      </p:sp>
      <p:sp>
        <p:nvSpPr>
          <p:cNvPr id="5" name="Footer Placeholder 4">
            <a:extLst>
              <a:ext uri="{FF2B5EF4-FFF2-40B4-BE49-F238E27FC236}">
                <a16:creationId xmlns:a16="http://schemas.microsoft.com/office/drawing/2014/main" id="{4EC2091E-5BAA-44E0-9CFA-F1E523323A5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538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Many believe that being sleepy and being fatigued are the same thing, they are not. If you’re sleepy, getting rest will cure that. If you are fatigued, rest does not cure the effects of feeling run down both physically and mentally.  </a:t>
            </a:r>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dirty="0"/>
          </a:p>
        </p:txBody>
      </p:sp>
      <p:sp>
        <p:nvSpPr>
          <p:cNvPr id="5" name="Footer Placeholder 4">
            <a:extLst>
              <a:ext uri="{FF2B5EF4-FFF2-40B4-BE49-F238E27FC236}">
                <a16:creationId xmlns:a16="http://schemas.microsoft.com/office/drawing/2014/main" id="{4EC2091E-5BAA-44E0-9CFA-F1E523323A5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1525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Sleepiness and drowsiness can often be solved by getting regular and consistent sleep. Fatigue, especially chronic fatigue, is usually linked to a medical condition or health problem. Fatigue connotes a longer time period than sleepiness. While sleepiness can generally go away after a few hours of sleep, fatigue may take longer to recover from. There is even “chronic fatigue syndrome”. Some distinguish between muscle or physical fatigue and mental fatigue. The dividing line here is unclear because our mental lives derive from physical processes.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dirty="0"/>
          </a:p>
        </p:txBody>
      </p:sp>
      <p:sp>
        <p:nvSpPr>
          <p:cNvPr id="5" name="Footer Placeholder 4">
            <a:extLst>
              <a:ext uri="{FF2B5EF4-FFF2-40B4-BE49-F238E27FC236}">
                <a16:creationId xmlns:a16="http://schemas.microsoft.com/office/drawing/2014/main" id="{4EC2091E-5BAA-44E0-9CFA-F1E523323A5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5505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Usually sleepers pass through four stages: 1, 2, 3, and REM (rapid eye movement) sleep. These stages progress cyclically from 1 through REM then begin again with stage 1. A complete sleep cycle takes an average of 90 to 110 minutes, with each stage lasting between 5 to 15 minutes. The first sleep cycles each night have relatively short REM sleeps and long periods of deep sleep but later in the night, REM periods lengthen and deep sleep time decreases</a:t>
            </a:r>
            <a:r>
              <a:rPr lang="en-US" dirty="0"/>
              <a:t>.</a:t>
            </a:r>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dirty="0"/>
          </a:p>
        </p:txBody>
      </p:sp>
      <p:sp>
        <p:nvSpPr>
          <p:cNvPr id="5" name="Footer Placeholder 4">
            <a:extLst>
              <a:ext uri="{FF2B5EF4-FFF2-40B4-BE49-F238E27FC236}">
                <a16:creationId xmlns:a16="http://schemas.microsoft.com/office/drawing/2014/main" id="{3A9B9AE3-0D6E-40B0-886C-A6BCFE0E12B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8757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D5527-9C5D-444B-A0BB-71A62A7DA2A2}"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3274E-83C7-4626-A343-082297D83586}"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54A964-DE35-467C-B1CD-29CB03B69C18}"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FCCF39-E7E4-4169-BBB2-115E4C4365CC}"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D375C-2613-4180-A382-A6A6681B3238}"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B2D26-AC66-4A0F-87CC-EB812D43CA74}"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8FDB9D-5398-4B4C-8F51-C3CD6D3E2CA3}"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1428D6-83DF-4A43-BE6D-38241C212A63}" type="datetime1">
              <a:rPr lang="en-US" smtClean="0"/>
              <a:t>9/14/2022</a:t>
            </a:fld>
            <a:endParaRPr lang="en-US" dirty="0"/>
          </a:p>
        </p:txBody>
      </p:sp>
      <p:sp>
        <p:nvSpPr>
          <p:cNvPr id="8" name="Footer Placeholder 7"/>
          <p:cNvSpPr>
            <a:spLocks noGrp="1"/>
          </p:cNvSpPr>
          <p:nvPr>
            <p:ph type="ftr" sz="quarter" idx="11"/>
          </p:nvPr>
        </p:nvSpPr>
        <p:spPr/>
        <p:txBody>
          <a:bodyPr/>
          <a:lstStyle/>
          <a:p>
            <a:r>
              <a:rPr lang="en-US"/>
              <a:t>PPT-202-02</a:t>
            </a:r>
            <a:endParaRPr lang="en-US" dirty="0"/>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DBE84-9946-48CA-B341-3AF1AE36A667}" type="datetime1">
              <a:rPr lang="en-US" smtClean="0"/>
              <a:t>9/14/2022</a:t>
            </a:fld>
            <a:endParaRPr lang="en-US" dirty="0"/>
          </a:p>
        </p:txBody>
      </p:sp>
      <p:sp>
        <p:nvSpPr>
          <p:cNvPr id="4" name="Footer Placeholder 3"/>
          <p:cNvSpPr>
            <a:spLocks noGrp="1"/>
          </p:cNvSpPr>
          <p:nvPr>
            <p:ph type="ftr" sz="quarter" idx="11"/>
          </p:nvPr>
        </p:nvSpPr>
        <p:spPr/>
        <p:txBody>
          <a:bodyPr/>
          <a:lstStyle/>
          <a:p>
            <a:r>
              <a:rPr lang="en-US"/>
              <a:t>PPT-202-02</a:t>
            </a:r>
            <a:endParaRPr lang="en-US" dirty="0"/>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6BDCF-7F04-4672-B2B6-5060F56BD1FB}" type="datetime1">
              <a:rPr lang="en-US" smtClean="0"/>
              <a:t>9/14/2022</a:t>
            </a:fld>
            <a:endParaRPr lang="en-US" dirty="0"/>
          </a:p>
        </p:txBody>
      </p:sp>
      <p:sp>
        <p:nvSpPr>
          <p:cNvPr id="3" name="Footer Placeholder 2"/>
          <p:cNvSpPr>
            <a:spLocks noGrp="1"/>
          </p:cNvSpPr>
          <p:nvPr>
            <p:ph type="ftr" sz="quarter" idx="11"/>
          </p:nvPr>
        </p:nvSpPr>
        <p:spPr/>
        <p:txBody>
          <a:bodyPr/>
          <a:lstStyle/>
          <a:p>
            <a:r>
              <a:rPr lang="en-US"/>
              <a:t>PPT-202-02</a:t>
            </a:r>
            <a:endParaRPr lang="en-US" dirty="0"/>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DDCA8-6289-41FF-90D6-832DC12E74F6}"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CB5B7-E1BA-4020-A7A2-9733124BFA33}"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16429-E3F0-4186-B373-7BEA952545ED}"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D8F76-E5FB-4D9A-981A-6A68DC3B7EA5}"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64967-8B14-4149-BC08-4CDF108ECC89}"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1C3A81-01A9-40FD-B7AA-D202FF273A07}"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1125461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3D913-BDD8-4441-B1CA-4ABE77DCA2F6}"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44267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D52C6-287F-4D07-AAC7-93DA5F7A6992}"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78049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76E384-7DAB-44BD-8C3B-D04862C1ACC8}"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962502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21969D-2283-46B4-8E4D-661389390738}" type="datetime1">
              <a:rPr lang="en-US" smtClean="0"/>
              <a:t>9/14/2022</a:t>
            </a:fld>
            <a:endParaRPr lang="en-US" dirty="0"/>
          </a:p>
        </p:txBody>
      </p:sp>
      <p:sp>
        <p:nvSpPr>
          <p:cNvPr id="8" name="Footer Placeholder 7"/>
          <p:cNvSpPr>
            <a:spLocks noGrp="1"/>
          </p:cNvSpPr>
          <p:nvPr>
            <p:ph type="ftr" sz="quarter" idx="11"/>
          </p:nvPr>
        </p:nvSpPr>
        <p:spPr/>
        <p:txBody>
          <a:bodyPr/>
          <a:lstStyle/>
          <a:p>
            <a:r>
              <a:rPr lang="en-US"/>
              <a:t>PPT-202-02</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259729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123F4-B3D2-4FEF-9EC0-875F3803B51E}" type="datetime1">
              <a:rPr lang="en-US" smtClean="0"/>
              <a:t>9/14/2022</a:t>
            </a:fld>
            <a:endParaRPr lang="en-US" dirty="0"/>
          </a:p>
        </p:txBody>
      </p:sp>
      <p:sp>
        <p:nvSpPr>
          <p:cNvPr id="4" name="Footer Placeholder 3"/>
          <p:cNvSpPr>
            <a:spLocks noGrp="1"/>
          </p:cNvSpPr>
          <p:nvPr>
            <p:ph type="ftr" sz="quarter" idx="11"/>
          </p:nvPr>
        </p:nvSpPr>
        <p:spPr/>
        <p:txBody>
          <a:bodyPr/>
          <a:lstStyle/>
          <a:p>
            <a:r>
              <a:rPr lang="en-US"/>
              <a:t>PPT-202-02</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456140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6538A-8844-4001-9FEB-71432C887DE8}" type="datetime1">
              <a:rPr lang="en-US" smtClean="0"/>
              <a:t>9/14/2022</a:t>
            </a:fld>
            <a:endParaRPr lang="en-US" dirty="0"/>
          </a:p>
        </p:txBody>
      </p:sp>
      <p:sp>
        <p:nvSpPr>
          <p:cNvPr id="3" name="Footer Placeholder 2"/>
          <p:cNvSpPr>
            <a:spLocks noGrp="1"/>
          </p:cNvSpPr>
          <p:nvPr>
            <p:ph type="ftr" sz="quarter" idx="11"/>
          </p:nvPr>
        </p:nvSpPr>
        <p:spPr/>
        <p:txBody>
          <a:bodyPr/>
          <a:lstStyle/>
          <a:p>
            <a:r>
              <a:rPr lang="en-US"/>
              <a:t>PPT-202-02</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42497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4054E-C892-44D3-BAB2-9E6587106D75}"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26085F-9200-42C0-A20A-09AE621A6E4D}"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226444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764BE-0D54-435B-94D2-E00EA89DAD7B}"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3446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EB966-E022-4050-91ED-52C0CD6E80C9}"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35133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7F39D-2050-456C-8EC7-049F729028F2}"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PPT-202-02</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314261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9/14/2022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9/14/2022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9/14/2022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9/14/2022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9/14/2022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9/14/2022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90F5FF-EDF7-4850-B81D-FA28EBB0436F}"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9/14/2022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9/14/2022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9/14/2022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9/14/2022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9/14/2022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12344-CD0A-4DCE-A399-C35C2CCC3813}"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2858901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6E3AD2-2EAE-429D-A40D-EB2B36536CBF}"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331662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7537C-7C73-4D9A-92E9-DD5AB17F337C}"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4269166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76427-A3ED-441C-8DAA-215EA3DF78EF}"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318154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2B7BB-FBEF-4849-929E-AF2FB5EE42A4}" type="datetime1">
              <a:rPr lang="en-US" smtClean="0"/>
              <a:t>9/14/2022</a:t>
            </a:fld>
            <a:endParaRPr lang="en-US" dirty="0"/>
          </a:p>
        </p:txBody>
      </p:sp>
      <p:sp>
        <p:nvSpPr>
          <p:cNvPr id="8" name="Footer Placeholder 7"/>
          <p:cNvSpPr>
            <a:spLocks noGrp="1"/>
          </p:cNvSpPr>
          <p:nvPr>
            <p:ph type="ftr" sz="quarter" idx="11"/>
          </p:nvPr>
        </p:nvSpPr>
        <p:spPr/>
        <p:txBody>
          <a:bodyPr/>
          <a:lstStyle/>
          <a:p>
            <a:r>
              <a:rPr lang="en-US"/>
              <a:t>PPT-201-01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182104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39DCE-DCCD-4AB6-A383-1D1EE4C2B934}" type="datetime1">
              <a:rPr lang="en-US" smtClean="0"/>
              <a:t>9/14/2022</a:t>
            </a:fld>
            <a:endParaRPr lang="en-US" dirty="0"/>
          </a:p>
        </p:txBody>
      </p:sp>
      <p:sp>
        <p:nvSpPr>
          <p:cNvPr id="8" name="Footer Placeholder 7"/>
          <p:cNvSpPr>
            <a:spLocks noGrp="1"/>
          </p:cNvSpPr>
          <p:nvPr>
            <p:ph type="ftr" sz="quarter" idx="11"/>
          </p:nvPr>
        </p:nvSpPr>
        <p:spPr/>
        <p:txBody>
          <a:bodyPr/>
          <a:lstStyle/>
          <a:p>
            <a:r>
              <a:rPr lang="en-US"/>
              <a:t>PPT-202-02</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AF9D7-2866-4C29-9C34-345704330961}" type="datetime1">
              <a:rPr lang="en-US" smtClean="0"/>
              <a:t>9/14/2022</a:t>
            </a:fld>
            <a:endParaRPr lang="en-US" dirty="0"/>
          </a:p>
        </p:txBody>
      </p:sp>
      <p:sp>
        <p:nvSpPr>
          <p:cNvPr id="4" name="Footer Placeholder 3"/>
          <p:cNvSpPr>
            <a:spLocks noGrp="1"/>
          </p:cNvSpPr>
          <p:nvPr>
            <p:ph type="ftr" sz="quarter" idx="11"/>
          </p:nvPr>
        </p:nvSpPr>
        <p:spPr/>
        <p:txBody>
          <a:bodyPr/>
          <a:lstStyle/>
          <a:p>
            <a:r>
              <a:rPr lang="en-US"/>
              <a:t>PPT-201-01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780888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1D9AD-5D2F-4E56-BB77-8E2927959285}" type="datetime1">
              <a:rPr lang="en-US" smtClean="0"/>
              <a:t>9/14/2022</a:t>
            </a:fld>
            <a:endParaRPr lang="en-US" dirty="0"/>
          </a:p>
        </p:txBody>
      </p:sp>
      <p:sp>
        <p:nvSpPr>
          <p:cNvPr id="3" name="Footer Placeholder 2"/>
          <p:cNvSpPr>
            <a:spLocks noGrp="1"/>
          </p:cNvSpPr>
          <p:nvPr>
            <p:ph type="ftr" sz="quarter" idx="11"/>
          </p:nvPr>
        </p:nvSpPr>
        <p:spPr/>
        <p:txBody>
          <a:bodyPr/>
          <a:lstStyle/>
          <a:p>
            <a:r>
              <a:rPr lang="en-US"/>
              <a:t>PPT-201-01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514454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7F1288-3D17-4ACA-AABF-FF3B1254D70B}"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71787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05CBD-C947-4155-83A5-5FB558E091C4}"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PPT-201-01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59360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CC31E-6A8F-4EFC-81E6-DE08D790C4DE}"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3581685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EFB29-1D51-4BDD-BA97-1F3D3B755C08}" type="datetime1">
              <a:rPr lang="en-US" smtClean="0"/>
              <a:t>9/14/2022</a:t>
            </a:fld>
            <a:endParaRPr lang="en-US" dirty="0"/>
          </a:p>
        </p:txBody>
      </p:sp>
      <p:sp>
        <p:nvSpPr>
          <p:cNvPr id="5" name="Footer Placeholder 4"/>
          <p:cNvSpPr>
            <a:spLocks noGrp="1"/>
          </p:cNvSpPr>
          <p:nvPr>
            <p:ph type="ftr" sz="quarter" idx="11"/>
          </p:nvPr>
        </p:nvSpPr>
        <p:spPr/>
        <p:txBody>
          <a:bodyPr/>
          <a:lstStyle/>
          <a:p>
            <a:r>
              <a:rPr lang="en-US"/>
              <a:t>PPT-201-01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27456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E87AE6-CA49-4958-93F9-8DFE47AE8396}" type="datetime1">
              <a:rPr lang="en-US" smtClean="0"/>
              <a:t>9/14/2022</a:t>
            </a:fld>
            <a:endParaRPr lang="en-US" dirty="0"/>
          </a:p>
        </p:txBody>
      </p:sp>
      <p:sp>
        <p:nvSpPr>
          <p:cNvPr id="4" name="Footer Placeholder 3"/>
          <p:cNvSpPr>
            <a:spLocks noGrp="1"/>
          </p:cNvSpPr>
          <p:nvPr>
            <p:ph type="ftr" sz="quarter" idx="11"/>
          </p:nvPr>
        </p:nvSpPr>
        <p:spPr/>
        <p:txBody>
          <a:bodyPr/>
          <a:lstStyle/>
          <a:p>
            <a:r>
              <a:rPr lang="en-US"/>
              <a:t>PPT-202-02</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D90E-9552-4F3B-B74D-A74F7DA05A35}" type="datetime1">
              <a:rPr lang="en-US" smtClean="0"/>
              <a:t>9/14/2022</a:t>
            </a:fld>
            <a:endParaRPr lang="en-US" dirty="0"/>
          </a:p>
        </p:txBody>
      </p:sp>
      <p:sp>
        <p:nvSpPr>
          <p:cNvPr id="3" name="Footer Placeholder 2"/>
          <p:cNvSpPr>
            <a:spLocks noGrp="1"/>
          </p:cNvSpPr>
          <p:nvPr>
            <p:ph type="ftr" sz="quarter" idx="11"/>
          </p:nvPr>
        </p:nvSpPr>
        <p:spPr/>
        <p:txBody>
          <a:bodyPr/>
          <a:lstStyle/>
          <a:p>
            <a:r>
              <a:rPr lang="en-US"/>
              <a:t>PPT-202-02</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7BB2A1-8DBC-44DF-B43F-ACF8E12A88BB}"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A1E6C-A57C-47BB-BBB1-4AD31026129B}" type="datetime1">
              <a:rPr lang="en-US" smtClean="0"/>
              <a:t>9/14/2022</a:t>
            </a:fld>
            <a:endParaRPr lang="en-US" dirty="0"/>
          </a:p>
        </p:txBody>
      </p:sp>
      <p:sp>
        <p:nvSpPr>
          <p:cNvPr id="6" name="Footer Placeholder 5"/>
          <p:cNvSpPr>
            <a:spLocks noGrp="1"/>
          </p:cNvSpPr>
          <p:nvPr>
            <p:ph type="ftr" sz="quarter" idx="11"/>
          </p:nvPr>
        </p:nvSpPr>
        <p:spPr/>
        <p:txBody>
          <a:bodyPr/>
          <a:lstStyle/>
          <a:p>
            <a:r>
              <a:rPr lang="en-US"/>
              <a:t>PPT-202-02</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7D8C7-A411-4203-ADEC-8317C4BE44E0}" type="datetime1">
              <a:rPr lang="en-US" smtClean="0"/>
              <a:t>9/14/2022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PPT-202-02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A454-3B39-4D5A-A494-69AC5AD2D4AE}" type="datetime1">
              <a:rPr lang="en-US" smtClean="0"/>
              <a:t>9/14/2022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PPT-202-02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1359AA0C-46C1-40EB-BB45-D8BD5C8F4CEE}" type="datetime1">
              <a:rPr lang="en-US" smtClean="0"/>
              <a:t>9/14/2022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PPT-202-02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800243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640AAA6-FF06-4051-AF09-6E73C3AE1D67}" type="datetime1">
              <a:rPr lang="en-US" smtClean="0"/>
              <a:t>9/14/2022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PPT-201-01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BE020C6-8418-4ED9-9D7D-1D3B1DC1856B}" type="slidenum">
              <a:rPr lang="en-US" smtClean="0"/>
              <a:pPr/>
              <a:t>‹#›</a:t>
            </a:fld>
            <a:endParaRPr lang="en-US" dirty="0"/>
          </a:p>
        </p:txBody>
      </p:sp>
    </p:spTree>
    <p:extLst>
      <p:ext uri="{BB962C8B-B14F-4D97-AF65-F5344CB8AC3E}">
        <p14:creationId xmlns:p14="http://schemas.microsoft.com/office/powerpoint/2010/main" val="9422488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umm.edu/sleep/adult_sleep_dis.ht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nsc.org/member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hyperlink" Target="nsc.org/fatigue" TargetMode="External"/><Relationship Id="rId7"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mailto:MEMBERSHIPINFO@nsc.org" TargetMode="External"/><Relationship Id="rId5" Type="http://schemas.openxmlformats.org/officeDocument/2006/relationships/hyperlink" Target="http://www.umm.edu/sleep/adult_sleep_dis.htm" TargetMode="External"/><Relationship Id="rId4" Type="http://schemas.openxmlformats.org/officeDocument/2006/relationships/hyperlink" Target="http://www.google.com/url?sa=t&amp;rct=j&amp;q=&amp;esrc=s&amp;source=web&amp;cd=10&amp;cad=rja&amp;uact=8&amp;ved=2ahUKEwiCzKWUtv_gAhWQON8KHbz2AN8QFjAJegQICxAC&amp;url=http://people.uncw.edu/okinek/psy347/Files/Sleep%20Disorders.ppt&amp;usg=AOvVaw2e1EV10Ij28BK7hm07JSe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sleepfoundation.org/press-release/lack-sleep-affecting-americans-finds-national-sleep-foundation"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www.purica.com/sleep/10-reasons-people-dont-get-enough-slee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5334000" cy="533400"/>
          </a:xfrm>
        </p:spPr>
        <p:txBody>
          <a:bodyPr>
            <a:normAutofit/>
          </a:bodyPr>
          <a:lstStyle/>
          <a:p>
            <a:r>
              <a:rPr lang="en-US" sz="2800" dirty="0">
                <a:solidFill>
                  <a:schemeClr val="bg1"/>
                </a:solidFill>
                <a:latin typeface="Verdana" pitchFamily="34" charset="0"/>
              </a:rPr>
              <a:t>Sleep vs. Fatigue</a:t>
            </a:r>
          </a:p>
        </p:txBody>
      </p:sp>
      <p:sp>
        <p:nvSpPr>
          <p:cNvPr id="4" name="Slide Number Placeholder 3"/>
          <p:cNvSpPr>
            <a:spLocks noGrp="1"/>
          </p:cNvSpPr>
          <p:nvPr>
            <p:ph type="sldNum" sz="quarter" idx="12"/>
          </p:nvPr>
        </p:nvSpPr>
        <p:spPr>
          <a:xfrm>
            <a:off x="7620000" y="6356350"/>
            <a:ext cx="1066800" cy="365125"/>
          </a:xfrm>
        </p:spPr>
        <p:txBody>
          <a:bodyPr/>
          <a:lstStyle/>
          <a:p>
            <a:fld id="{9BE020C6-8418-4ED9-9D7D-1D3B1DC1856B}" type="slidenum">
              <a:rPr lang="en-US" sz="1400" smtClean="0">
                <a:solidFill>
                  <a:schemeClr val="bg1"/>
                </a:solidFill>
                <a:latin typeface="Verdana" pitchFamily="34" charset="0"/>
              </a:rPr>
              <a:pP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9" name="TextBox 5"/>
          <p:cNvSpPr txBox="1">
            <a:spLocks noChangeArrowheads="1"/>
          </p:cNvSpPr>
          <p:nvPr/>
        </p:nvSpPr>
        <p:spPr bwMode="auto">
          <a:xfrm>
            <a:off x="6324600" y="914400"/>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000" i="1" dirty="0">
                <a:latin typeface="Verdana" pitchFamily="34" charset="0"/>
              </a:rPr>
              <a:t>Bureau of Workers’ Compensation </a:t>
            </a:r>
          </a:p>
          <a:p>
            <a:pPr algn="ctr" eaLnBrk="1" hangingPunct="1"/>
            <a:r>
              <a:rPr lang="en-US" sz="1000" i="1" dirty="0">
                <a:latin typeface="Verdana" pitchFamily="34" charset="0"/>
              </a:rPr>
              <a:t>PA Training for Health &amp; Safety                        (PATHS)</a:t>
            </a:r>
          </a:p>
        </p:txBody>
      </p:sp>
      <p:sp>
        <p:nvSpPr>
          <p:cNvPr id="3" name="Rectangle 2">
            <a:extLst>
              <a:ext uri="{FF2B5EF4-FFF2-40B4-BE49-F238E27FC236}">
                <a16:creationId xmlns:a16="http://schemas.microsoft.com/office/drawing/2014/main" id="{7961772F-6A60-4B4A-B289-7F2127CE1319}"/>
              </a:ext>
            </a:extLst>
          </p:cNvPr>
          <p:cNvSpPr/>
          <p:nvPr/>
        </p:nvSpPr>
        <p:spPr>
          <a:xfrm>
            <a:off x="723900" y="1688045"/>
            <a:ext cx="7696200" cy="954107"/>
          </a:xfrm>
          <a:prstGeom prst="rect">
            <a:avLst/>
          </a:prstGeom>
        </p:spPr>
        <p:txBody>
          <a:bodyPr wrap="square">
            <a:spAutoFit/>
          </a:bodyPr>
          <a:lstStyle/>
          <a:p>
            <a:pPr algn="ctr"/>
            <a:r>
              <a:rPr lang="en-US" sz="2800" dirty="0">
                <a:latin typeface="Arial Black" panose="020B0A04020102020204" pitchFamily="34" charset="0"/>
              </a:rPr>
              <a:t>LACK OF SLEEP AND FATIQUE, ARE THEY THE SAME THING?</a:t>
            </a:r>
            <a:endParaRPr lang="en-US" sz="2800" dirty="0"/>
          </a:p>
        </p:txBody>
      </p:sp>
      <p:pic>
        <p:nvPicPr>
          <p:cNvPr id="8" name="Picture 7">
            <a:extLst>
              <a:ext uri="{FF2B5EF4-FFF2-40B4-BE49-F238E27FC236}">
                <a16:creationId xmlns:a16="http://schemas.microsoft.com/office/drawing/2014/main" id="{B62F164D-6501-4C3C-B64F-84DBFE35834F}"/>
              </a:ext>
            </a:extLst>
          </p:cNvPr>
          <p:cNvPicPr>
            <a:picLocks noChangeAspect="1"/>
          </p:cNvPicPr>
          <p:nvPr/>
        </p:nvPicPr>
        <p:blipFill>
          <a:blip r:embed="rId3"/>
          <a:stretch>
            <a:fillRect/>
          </a:stretch>
        </p:blipFill>
        <p:spPr>
          <a:xfrm>
            <a:off x="1668604" y="2861800"/>
            <a:ext cx="5806792" cy="3131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7BB3F1-A897-424B-95FB-0192306417F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10</a:t>
            </a:r>
          </a:p>
        </p:txBody>
      </p:sp>
      <p:sp>
        <p:nvSpPr>
          <p:cNvPr id="6" name="Footer Placeholder 4">
            <a:extLst>
              <a:ext uri="{FF2B5EF4-FFF2-40B4-BE49-F238E27FC236}">
                <a16:creationId xmlns:a16="http://schemas.microsoft.com/office/drawing/2014/main" id="{8256368E-6F49-4304-84B2-014C5AA8664C}"/>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TextBox 7">
            <a:extLst>
              <a:ext uri="{FF2B5EF4-FFF2-40B4-BE49-F238E27FC236}">
                <a16:creationId xmlns:a16="http://schemas.microsoft.com/office/drawing/2014/main" id="{A438D1AC-E5CE-4F6F-A99B-42F29B431C0C}"/>
              </a:ext>
            </a:extLst>
          </p:cNvPr>
          <p:cNvSpPr txBox="1"/>
          <p:nvPr/>
        </p:nvSpPr>
        <p:spPr>
          <a:xfrm>
            <a:off x="533400" y="1059114"/>
            <a:ext cx="8090647" cy="3157788"/>
          </a:xfrm>
          <a:prstGeom prst="rect">
            <a:avLst/>
          </a:prstGeom>
          <a:noFill/>
        </p:spPr>
        <p:txBody>
          <a:bodyPr wrap="square" rtlCol="0">
            <a:spAutoFit/>
          </a:bodyPr>
          <a:lstStyle/>
          <a:p>
            <a:pPr marL="274320" lvl="0" indent="-274320">
              <a:lnSpc>
                <a:spcPct val="150000"/>
              </a:lnSpc>
              <a:spcBef>
                <a:spcPct val="20000"/>
              </a:spcBef>
              <a:buSzPct val="85000"/>
              <a:buFont typeface="Wingdings 2"/>
              <a:buChar char=""/>
              <a:defRPr/>
            </a:pPr>
            <a:r>
              <a:rPr lang="en-US" sz="2400" dirty="0">
                <a:latin typeface="Verdana" panose="020B0604030504040204" pitchFamily="34" charset="0"/>
                <a:ea typeface="Verdana" panose="020B0604030504040204" pitchFamily="34" charset="0"/>
                <a:cs typeface="Verdana" panose="020B0604030504040204" pitchFamily="34" charset="0"/>
              </a:rPr>
              <a:t>Stages progress cyclically</a:t>
            </a:r>
          </a:p>
          <a:p>
            <a:pPr marL="617220" lvl="1" indent="-342900">
              <a:lnSpc>
                <a:spcPct val="150000"/>
              </a:lnSpc>
              <a:spcBef>
                <a:spcPct val="20000"/>
              </a:spcBef>
              <a:buSzPct val="7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Verdana" panose="020B0604030504040204" pitchFamily="34" charset="0"/>
              </a:rPr>
              <a:t>1-4 , then REM, restart back at stage 1</a:t>
            </a:r>
          </a:p>
          <a:p>
            <a:pPr marL="274320" lvl="0" indent="-274320">
              <a:lnSpc>
                <a:spcPct val="150000"/>
              </a:lnSpc>
              <a:spcBef>
                <a:spcPct val="20000"/>
              </a:spcBef>
              <a:buSzPct val="85000"/>
              <a:buFont typeface="Wingdings 2"/>
              <a:buChar char=""/>
              <a:defRPr/>
            </a:pPr>
            <a:r>
              <a:rPr lang="en-US" sz="2400" dirty="0">
                <a:latin typeface="Verdana" panose="020B0604030504040204" pitchFamily="34" charset="0"/>
                <a:ea typeface="Verdana" panose="020B0604030504040204" pitchFamily="34" charset="0"/>
                <a:cs typeface="Verdana" panose="020B0604030504040204" pitchFamily="34" charset="0"/>
              </a:rPr>
              <a:t>One complete cycle takes about 90-110 minutes</a:t>
            </a:r>
          </a:p>
          <a:p>
            <a:pPr marL="274320" lvl="0" indent="-274320">
              <a:lnSpc>
                <a:spcPct val="150000"/>
              </a:lnSpc>
              <a:spcBef>
                <a:spcPct val="20000"/>
              </a:spcBef>
              <a:buSzPct val="85000"/>
              <a:buFont typeface="Wingdings 2"/>
              <a:buChar char=""/>
              <a:defRPr/>
            </a:pPr>
            <a:r>
              <a:rPr lang="en-US" sz="2400" dirty="0">
                <a:latin typeface="Verdana" panose="020B0604030504040204" pitchFamily="34" charset="0"/>
                <a:ea typeface="Verdana" panose="020B0604030504040204" pitchFamily="34" charset="0"/>
                <a:cs typeface="Verdana" panose="020B0604030504040204" pitchFamily="34" charset="0"/>
              </a:rPr>
              <a:t>First cycles have relatively short REM sleeps</a:t>
            </a:r>
          </a:p>
          <a:p>
            <a:pPr marL="274320" lvl="0" indent="-274320">
              <a:lnSpc>
                <a:spcPct val="150000"/>
              </a:lnSpc>
              <a:spcBef>
                <a:spcPct val="20000"/>
              </a:spcBef>
              <a:buSzPct val="85000"/>
              <a:buFont typeface="Wingdings 2"/>
              <a:buChar char=""/>
              <a:defRPr/>
            </a:pPr>
            <a:r>
              <a:rPr lang="en-US" sz="2400" dirty="0">
                <a:latin typeface="Verdana" panose="020B0604030504040204" pitchFamily="34" charset="0"/>
                <a:ea typeface="Verdana" panose="020B0604030504040204" pitchFamily="34" charset="0"/>
                <a:cs typeface="Verdana" panose="020B0604030504040204" pitchFamily="34" charset="0"/>
              </a:rPr>
              <a:t>REM sleep time increases in later cycles</a:t>
            </a:r>
          </a:p>
        </p:txBody>
      </p:sp>
      <p:sp>
        <p:nvSpPr>
          <p:cNvPr id="3" name="Title 2">
            <a:extLst>
              <a:ext uri="{FF2B5EF4-FFF2-40B4-BE49-F238E27FC236}">
                <a16:creationId xmlns:a16="http://schemas.microsoft.com/office/drawing/2014/main" id="{A2879975-A1B1-4A06-9FDA-05869E69E837}"/>
              </a:ext>
            </a:extLst>
          </p:cNvPr>
          <p:cNvSpPr>
            <a:spLocks noGrp="1"/>
          </p:cNvSpPr>
          <p:nvPr>
            <p:ph type="title"/>
          </p:nvPr>
        </p:nvSpPr>
        <p:spPr/>
        <p:txBody>
          <a:bodyPr>
            <a:noAutofit/>
          </a:bodyPr>
          <a:lstStyle/>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Stages of Sleep</a:t>
            </a:r>
            <a:endParaRPr lang="en-US" sz="2800" dirty="0">
              <a:solidFill>
                <a:schemeClr val="bg1"/>
              </a:solidFill>
            </a:endParaRPr>
          </a:p>
        </p:txBody>
      </p:sp>
      <p:pic>
        <p:nvPicPr>
          <p:cNvPr id="2" name="Picture 1">
            <a:extLst>
              <a:ext uri="{FF2B5EF4-FFF2-40B4-BE49-F238E27FC236}">
                <a16:creationId xmlns:a16="http://schemas.microsoft.com/office/drawing/2014/main" id="{AFD13E02-129F-4262-A6C0-DA0EE56C0E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6100" y="4267200"/>
            <a:ext cx="2933700" cy="1853313"/>
          </a:xfrm>
          <a:prstGeom prst="rect">
            <a:avLst/>
          </a:prstGeom>
        </p:spPr>
      </p:pic>
    </p:spTree>
    <p:extLst>
      <p:ext uri="{BB962C8B-B14F-4D97-AF65-F5344CB8AC3E}">
        <p14:creationId xmlns:p14="http://schemas.microsoft.com/office/powerpoint/2010/main" val="22141710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3CD97E-CC4B-4D7E-B4B8-B3A1E64E061D}"/>
              </a:ext>
            </a:extLst>
          </p:cNvPr>
          <p:cNvSpPr>
            <a:spLocks noGrp="1" noChangeArrowheads="1"/>
          </p:cNvSpPr>
          <p:nvPr>
            <p:ph type="title"/>
          </p:nvPr>
        </p:nvSpPr>
        <p:spPr>
          <a:xfrm>
            <a:off x="533400" y="381000"/>
            <a:ext cx="5105400" cy="457200"/>
          </a:xfrm>
        </p:spPr>
        <p:txBody>
          <a:bodyPr>
            <a:noAutofit/>
          </a:bodyPr>
          <a:lstStyle/>
          <a:p>
            <a:pPr>
              <a:defRPr/>
            </a:pPr>
            <a:r>
              <a:rPr lang="en-US" sz="2800" dirty="0">
                <a:solidFill>
                  <a:prstClr val="white"/>
                </a:solidFill>
                <a:latin typeface="Verdana" pitchFamily="34" charset="0"/>
              </a:rPr>
              <a:t>Stages</a:t>
            </a:r>
            <a:endParaRPr lang="en-US" altLang="en-US" sz="2800"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6CF7F4B8-C691-4A89-BDC1-5FF5A5D2825E}"/>
              </a:ext>
            </a:extLst>
          </p:cNvPr>
          <p:cNvSpPr txBox="1">
            <a:spLocks/>
          </p:cNvSpPr>
          <p:nvPr/>
        </p:nvSpPr>
        <p:spPr bwMode="auto">
          <a:xfrm>
            <a:off x="319881" y="1447800"/>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66C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BB7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Stage 1</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Light sleep, drift in and out, awaken easily</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Eyes move slowly, muscle activity slows</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May experience a sense of falling followed by 	                                             </a:t>
            </a:r>
            <a:b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sudden muscle </a:t>
            </a:r>
            <a:b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contractions</a:t>
            </a:r>
          </a:p>
          <a:p>
            <a:pPr marL="274320" marR="0" lvl="1" indent="0" algn="l" defTabSz="914400" rtl="0" eaLnBrk="1" fontAlgn="auto" latinLnBrk="0" hangingPunct="1">
              <a:lnSpc>
                <a:spcPct val="100000"/>
              </a:lnSpc>
              <a:spcBef>
                <a:spcPct val="20000"/>
              </a:spcBef>
              <a:spcAft>
                <a:spcPts val="0"/>
              </a:spcAft>
              <a:buClr>
                <a:srgbClr val="438086"/>
              </a:buClr>
              <a:buSzPct val="70000"/>
              <a:buNone/>
              <a:tabLst/>
              <a:defRPr/>
            </a:pPr>
            <a:endParaRPr kumimoji="0" lang="en-US"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Stage 2</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Eye movement stops</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Brain waves are slower, occasional bursts of   	  rapid waves</a:t>
            </a:r>
          </a:p>
        </p:txBody>
      </p:sp>
      <p:sp>
        <p:nvSpPr>
          <p:cNvPr id="5" name="Slide Number Placeholder 4">
            <a:extLst>
              <a:ext uri="{FF2B5EF4-FFF2-40B4-BE49-F238E27FC236}">
                <a16:creationId xmlns:a16="http://schemas.microsoft.com/office/drawing/2014/main" id="{B1EFCE71-A842-4B35-A8E4-6A6200C3D30E}"/>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11</a:t>
            </a:r>
          </a:p>
        </p:txBody>
      </p:sp>
      <p:sp>
        <p:nvSpPr>
          <p:cNvPr id="7" name="Footer Placeholder 4">
            <a:extLst>
              <a:ext uri="{FF2B5EF4-FFF2-40B4-BE49-F238E27FC236}">
                <a16:creationId xmlns:a16="http://schemas.microsoft.com/office/drawing/2014/main" id="{5B42AA35-00CC-444C-BCCD-F2C37557D6B3}"/>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pic>
        <p:nvPicPr>
          <p:cNvPr id="2" name="Picture 1">
            <a:extLst>
              <a:ext uri="{FF2B5EF4-FFF2-40B4-BE49-F238E27FC236}">
                <a16:creationId xmlns:a16="http://schemas.microsoft.com/office/drawing/2014/main" id="{3FB6909C-8F7A-4E8D-85C7-7DE19FB62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3276600"/>
            <a:ext cx="2310072" cy="1588175"/>
          </a:xfrm>
          <a:prstGeom prst="rect">
            <a:avLst/>
          </a:prstGeom>
        </p:spPr>
      </p:pic>
    </p:spTree>
    <p:extLst>
      <p:ext uri="{BB962C8B-B14F-4D97-AF65-F5344CB8AC3E}">
        <p14:creationId xmlns:p14="http://schemas.microsoft.com/office/powerpoint/2010/main" val="153704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B79E9ED-0AEE-4C45-B33B-6CBE61008FE5}"/>
              </a:ext>
            </a:extLst>
          </p:cNvPr>
          <p:cNvSpPr>
            <a:spLocks noGrp="1" noChangeArrowheads="1"/>
          </p:cNvSpPr>
          <p:nvPr>
            <p:ph type="title"/>
          </p:nvPr>
        </p:nvSpPr>
        <p:spPr/>
        <p:txBody>
          <a:bodyPr>
            <a:noAutofit/>
          </a:bodyPr>
          <a:lstStyle/>
          <a:p>
            <a:pPr eaLnBrk="1" fontAlgn="auto" hangingPunct="1">
              <a:spcAft>
                <a:spcPts val="0"/>
              </a:spcAft>
              <a:defRPr/>
            </a:pPr>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Stages</a:t>
            </a:r>
          </a:p>
        </p:txBody>
      </p:sp>
      <p:pic>
        <p:nvPicPr>
          <p:cNvPr id="2" name="Picture 1">
            <a:extLst>
              <a:ext uri="{FF2B5EF4-FFF2-40B4-BE49-F238E27FC236}">
                <a16:creationId xmlns:a16="http://schemas.microsoft.com/office/drawing/2014/main" id="{22403D66-C3C2-48CC-A568-830B47466148}"/>
              </a:ext>
            </a:extLst>
          </p:cNvPr>
          <p:cNvPicPr>
            <a:picLocks noChangeAspect="1"/>
          </p:cNvPicPr>
          <p:nvPr/>
        </p:nvPicPr>
        <p:blipFill>
          <a:blip r:embed="rId3"/>
          <a:stretch>
            <a:fillRect/>
          </a:stretch>
        </p:blipFill>
        <p:spPr>
          <a:xfrm>
            <a:off x="6706315" y="4724400"/>
            <a:ext cx="1827370" cy="1217485"/>
          </a:xfrm>
          <a:prstGeom prst="rect">
            <a:avLst/>
          </a:prstGeom>
        </p:spPr>
      </p:pic>
      <p:sp>
        <p:nvSpPr>
          <p:cNvPr id="5" name="Slide Number Placeholder 4">
            <a:extLst>
              <a:ext uri="{FF2B5EF4-FFF2-40B4-BE49-F238E27FC236}">
                <a16:creationId xmlns:a16="http://schemas.microsoft.com/office/drawing/2014/main" id="{28254F56-9CAC-47FF-99DB-E8E06E03F10B}"/>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12</a:t>
            </a:r>
          </a:p>
        </p:txBody>
      </p:sp>
      <p:sp>
        <p:nvSpPr>
          <p:cNvPr id="6" name="Footer Placeholder 4">
            <a:extLst>
              <a:ext uri="{FF2B5EF4-FFF2-40B4-BE49-F238E27FC236}">
                <a16:creationId xmlns:a16="http://schemas.microsoft.com/office/drawing/2014/main" id="{211404E5-317C-4BC2-BCA7-06CBDA183B9A}"/>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3" name="TextBox 2">
            <a:extLst>
              <a:ext uri="{FF2B5EF4-FFF2-40B4-BE49-F238E27FC236}">
                <a16:creationId xmlns:a16="http://schemas.microsoft.com/office/drawing/2014/main" id="{76DE554C-86E7-48C5-BE17-ED1295F55C2C}"/>
              </a:ext>
            </a:extLst>
          </p:cNvPr>
          <p:cNvSpPr txBox="1"/>
          <p:nvPr/>
        </p:nvSpPr>
        <p:spPr>
          <a:xfrm>
            <a:off x="419099" y="1333597"/>
            <a:ext cx="8305801"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Stage 3</a:t>
            </a:r>
          </a:p>
          <a:p>
            <a:r>
              <a:rPr lang="en-US" sz="2400" dirty="0">
                <a:latin typeface="Verdana" panose="020B0604030504040204" pitchFamily="34" charset="0"/>
                <a:ea typeface="Verdana" panose="020B0604030504040204" pitchFamily="34" charset="0"/>
                <a:cs typeface="Verdana" panose="020B0604030504040204" pitchFamily="34" charset="0"/>
              </a:rPr>
              <a:t>     	- Extremely slow waves-Delta waves</a:t>
            </a:r>
          </a:p>
          <a:p>
            <a:r>
              <a:rPr lang="en-US" sz="2400" dirty="0">
                <a:latin typeface="Verdana" panose="020B0604030504040204" pitchFamily="34" charset="0"/>
                <a:ea typeface="Verdana" panose="020B0604030504040204" pitchFamily="34" charset="0"/>
                <a:cs typeface="Verdana" panose="020B0604030504040204" pitchFamily="34" charset="0"/>
              </a:rPr>
              <a:t>     	- Interspersed with smaller faster waves</a:t>
            </a:r>
          </a:p>
          <a:p>
            <a:r>
              <a:rPr lang="en-US" sz="2400" dirty="0">
                <a:latin typeface="Verdana" panose="020B0604030504040204" pitchFamily="34" charset="0"/>
                <a:ea typeface="Verdana" panose="020B0604030504040204" pitchFamily="34" charset="0"/>
                <a:cs typeface="Verdana" panose="020B0604030504040204" pitchFamily="34" charset="0"/>
              </a:rPr>
              <a:t>     	- Considered deep sleep</a:t>
            </a:r>
          </a:p>
          <a:p>
            <a:r>
              <a:rPr lang="en-US" sz="2400" dirty="0">
                <a:latin typeface="Verdana" panose="020B0604030504040204" pitchFamily="34" charset="0"/>
                <a:ea typeface="Verdana" panose="020B0604030504040204" pitchFamily="34" charset="0"/>
                <a:cs typeface="Verdana" panose="020B0604030504040204" pitchFamily="34" charset="0"/>
              </a:rPr>
              <a:t>     	- No eye or muscle movement, difficult to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           awaken</a:t>
            </a:r>
          </a:p>
          <a:p>
            <a:r>
              <a:rPr lang="en-US" sz="2400" dirty="0">
                <a:latin typeface="Verdana" panose="020B0604030504040204" pitchFamily="34" charset="0"/>
                <a:ea typeface="Verdana" panose="020B0604030504040204" pitchFamily="34" charset="0"/>
                <a:cs typeface="Verdana" panose="020B0604030504040204" pitchFamily="34" charset="0"/>
              </a:rPr>
              <a:t>     	- Time when sleepwalking, bedwetting, or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           terrors occur</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Stage 4</a:t>
            </a:r>
          </a:p>
          <a:p>
            <a:r>
              <a:rPr lang="en-US" sz="2400" dirty="0">
                <a:latin typeface="Verdana" panose="020B0604030504040204" pitchFamily="34" charset="0"/>
                <a:ea typeface="Verdana" panose="020B0604030504040204" pitchFamily="34" charset="0"/>
                <a:cs typeface="Verdana" panose="020B0604030504040204" pitchFamily="34" charset="0"/>
              </a:rPr>
              <a:t>     	- Almost exclusively Delta waves</a:t>
            </a:r>
          </a:p>
          <a:p>
            <a:r>
              <a:rPr lang="en-US" sz="2400" dirty="0">
                <a:latin typeface="Verdana" panose="020B0604030504040204" pitchFamily="34" charset="0"/>
                <a:ea typeface="Verdana" panose="020B0604030504040204" pitchFamily="34" charset="0"/>
                <a:cs typeface="Verdana" panose="020B0604030504040204" pitchFamily="34" charset="0"/>
              </a:rPr>
              <a:t>     	- Considered deep sleep</a:t>
            </a:r>
          </a:p>
          <a:p>
            <a:r>
              <a:rPr lang="en-US" dirty="0">
                <a:solidFill>
                  <a:srgbClr val="FF0000"/>
                </a:solidFill>
              </a:rPr>
              <a:t> </a:t>
            </a:r>
          </a:p>
        </p:txBody>
      </p:sp>
    </p:spTree>
    <p:extLst>
      <p:ext uri="{BB962C8B-B14F-4D97-AF65-F5344CB8AC3E}">
        <p14:creationId xmlns:p14="http://schemas.microsoft.com/office/powerpoint/2010/main" val="108928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8DF62A3-7C66-4C3B-AA56-206166635AF7}"/>
              </a:ext>
            </a:extLst>
          </p:cNvPr>
          <p:cNvSpPr>
            <a:spLocks noGrp="1" noChangeArrowheads="1"/>
          </p:cNvSpPr>
          <p:nvPr>
            <p:ph type="title"/>
          </p:nvPr>
        </p:nvSpPr>
        <p:spPr/>
        <p:txBody>
          <a:bodyPr>
            <a:noAutofit/>
          </a:bodyPr>
          <a:lstStyle/>
          <a:p>
            <a:pPr>
              <a:defRPr/>
            </a:pPr>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Rapid Eye Movement Stage</a:t>
            </a:r>
          </a:p>
        </p:txBody>
      </p:sp>
      <p:sp>
        <p:nvSpPr>
          <p:cNvPr id="6" name="Content Placeholder 2">
            <a:extLst>
              <a:ext uri="{FF2B5EF4-FFF2-40B4-BE49-F238E27FC236}">
                <a16:creationId xmlns:a16="http://schemas.microsoft.com/office/drawing/2014/main" id="{F24A212B-24A6-4FA0-AE55-22C8CA427205}"/>
              </a:ext>
            </a:extLst>
          </p:cNvPr>
          <p:cNvSpPr txBox="1">
            <a:spLocks/>
          </p:cNvSpPr>
          <p:nvPr/>
        </p:nvSpPr>
        <p:spPr bwMode="auto">
          <a:xfrm>
            <a:off x="609600" y="1447800"/>
            <a:ext cx="8175812"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66C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BB7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Brain waves increase to the awake level</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Most dreams occur during this stage</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If awoken in this stage, most people  </a:t>
            </a:r>
            <a:b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remember their dreams</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Physical changes during REM</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Increase in H.R., B.P., and breathing rate</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Breathing shallower and irregular</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Eyes jerk rapidly</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Limb muscles temporarily paralyzed</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Some loss of temperature regulation</a:t>
            </a:r>
          </a:p>
          <a:p>
            <a:pPr marL="274320" marR="0" lvl="0" indent="-274320" algn="l" defTabSz="914400" rtl="0" eaLnBrk="1" fontAlgn="auto" latinLnBrk="0" hangingPunct="1">
              <a:lnSpc>
                <a:spcPct val="100000"/>
              </a:lnSpc>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48640" marR="0" lvl="1" indent="-274320" algn="l" defTabSz="914400" rtl="0" eaLnBrk="1" fontAlgn="auto" latinLnBrk="0" hangingPunct="1">
              <a:lnSpc>
                <a:spcPct val="100000"/>
              </a:lnSpc>
              <a:spcBef>
                <a:spcPct val="20000"/>
              </a:spcBef>
              <a:spcAft>
                <a:spcPts val="0"/>
              </a:spcAft>
              <a:buClr>
                <a:srgbClr val="438086"/>
              </a:buClr>
              <a:buSzPct val="70000"/>
              <a:buFont typeface="Wingdings"/>
              <a:buChar char=""/>
              <a:tabLst/>
              <a:defRPr/>
            </a:pPr>
            <a:endParaRPr kumimoji="0" lang="en-US" sz="2400" b="0" i="0" u="none" strike="noStrike" kern="1200" cap="none" spc="0" normalizeH="0" baseline="0" noProof="0" dirty="0">
              <a:ln>
                <a:noFill/>
              </a:ln>
              <a:solidFill>
                <a:srgbClr val="42445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a:extLst>
              <a:ext uri="{FF2B5EF4-FFF2-40B4-BE49-F238E27FC236}">
                <a16:creationId xmlns:a16="http://schemas.microsoft.com/office/drawing/2014/main" id="{923AC261-4CC0-4E10-ADDE-6FB47A6B13A2}"/>
              </a:ext>
            </a:extLst>
          </p:cNvPr>
          <p:cNvSpPr>
            <a:spLocks noGrp="1"/>
          </p:cNvSpPr>
          <p:nvPr>
            <p:ph type="sldNum" sz="quarter" idx="12"/>
          </p:nvPr>
        </p:nvSpPr>
        <p:spPr>
          <a:xfrm>
            <a:off x="6575612" y="6328149"/>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13</a:t>
            </a:r>
          </a:p>
        </p:txBody>
      </p:sp>
      <p:sp>
        <p:nvSpPr>
          <p:cNvPr id="7" name="Footer Placeholder 4">
            <a:extLst>
              <a:ext uri="{FF2B5EF4-FFF2-40B4-BE49-F238E27FC236}">
                <a16:creationId xmlns:a16="http://schemas.microsoft.com/office/drawing/2014/main" id="{50098893-BE7E-4FEB-A4B7-DF2B7FD1418A}"/>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51992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5D1CE781-CB01-4FBA-9B37-AB633248C2EC}"/>
              </a:ext>
            </a:extLst>
          </p:cNvPr>
          <p:cNvSpPr>
            <a:spLocks noGrp="1" noChangeArrowheads="1"/>
          </p:cNvSpPr>
          <p:nvPr>
            <p:ph type="title"/>
          </p:nvPr>
        </p:nvSpPr>
        <p:spPr/>
        <p:txBody>
          <a:bodyPr>
            <a:noAutofit/>
          </a:bodyPr>
          <a:lstStyle/>
          <a:p>
            <a:pPr>
              <a:defRPr/>
            </a:pPr>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Rapid Eye Movement Stage</a:t>
            </a:r>
          </a:p>
        </p:txBody>
      </p:sp>
      <p:sp>
        <p:nvSpPr>
          <p:cNvPr id="6" name="Rectangle 5">
            <a:extLst>
              <a:ext uri="{FF2B5EF4-FFF2-40B4-BE49-F238E27FC236}">
                <a16:creationId xmlns:a16="http://schemas.microsoft.com/office/drawing/2014/main" id="{137357A1-41A7-4353-A9B8-80BD71F92D50}"/>
              </a:ext>
            </a:extLst>
          </p:cNvPr>
          <p:cNvSpPr/>
          <p:nvPr/>
        </p:nvSpPr>
        <p:spPr>
          <a:xfrm>
            <a:off x="533400" y="1371600"/>
            <a:ext cx="8153400" cy="2973122"/>
          </a:xfrm>
          <a:prstGeom prst="rect">
            <a:avLst/>
          </a:prstGeom>
        </p:spPr>
        <p:txBody>
          <a:bodyPr wrap="square">
            <a:spAutoFit/>
          </a:bodyPr>
          <a:lstStyle/>
          <a:p>
            <a:pPr marL="274320" lvl="0" indent="-274320">
              <a:spcBef>
                <a:spcPct val="20000"/>
              </a:spcBef>
              <a:buSzPct val="85000"/>
              <a:buFont typeface="Wingdings 2"/>
              <a:buChar char=""/>
              <a:defRPr/>
            </a:pPr>
            <a:r>
              <a:rPr lang="en-US" sz="2400" dirty="0">
                <a:latin typeface="Verdana" panose="020B0604030504040204" pitchFamily="34" charset="0"/>
                <a:ea typeface="Verdana" panose="020B0604030504040204" pitchFamily="34" charset="0"/>
                <a:cs typeface="Verdana" panose="020B0604030504040204" pitchFamily="34" charset="0"/>
              </a:rPr>
              <a:t>Most people have 3-5 intervals of REM each night</a:t>
            </a:r>
          </a:p>
          <a:p>
            <a:pPr marL="274320" lvl="0" indent="-274320">
              <a:spcBef>
                <a:spcPct val="20000"/>
              </a:spcBef>
              <a:buSzPct val="85000"/>
              <a:buFont typeface="Wingdings 2"/>
              <a:buChar char=""/>
              <a:defRPr/>
            </a:pPr>
            <a:r>
              <a:rPr lang="en-US"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Infants spend 50% of time in REM</a:t>
            </a:r>
          </a:p>
          <a:p>
            <a:pPr marL="274320" lvl="0" indent="-274320">
              <a:spcBef>
                <a:spcPct val="20000"/>
              </a:spcBef>
              <a:buSzPct val="85000"/>
              <a:buFont typeface="Wingdings 2"/>
              <a:buChar char=""/>
              <a:defRPr/>
            </a:pPr>
            <a:r>
              <a:rPr lang="en-US"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Adults spend nearly half of time in Stage 2</a:t>
            </a:r>
          </a:p>
          <a:p>
            <a:pPr marL="274320" lvl="1">
              <a:spcBef>
                <a:spcPct val="20000"/>
              </a:spcBef>
              <a:buSzPct val="70000"/>
              <a:defRPr/>
            </a:pPr>
            <a:r>
              <a:rPr lang="en-US" sz="2400" dirty="0">
                <a:latin typeface="Verdana" panose="020B0604030504040204" pitchFamily="34" charset="0"/>
                <a:ea typeface="Verdana" panose="020B0604030504040204" pitchFamily="34" charset="0"/>
                <a:cs typeface="Verdana" panose="020B0604030504040204" pitchFamily="34" charset="0"/>
              </a:rPr>
              <a:t>	- 20% in REM, other 30% divided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	   other stages</a:t>
            </a:r>
          </a:p>
          <a:p>
            <a:pPr marL="274320" lvl="1">
              <a:spcBef>
                <a:spcPct val="20000"/>
              </a:spcBef>
              <a:buSzPct val="70000"/>
              <a:defRPr/>
            </a:pPr>
            <a:r>
              <a:rPr lang="en-US" sz="2400" dirty="0">
                <a:latin typeface="Verdana" panose="020B0604030504040204" pitchFamily="34" charset="0"/>
                <a:ea typeface="Verdana" panose="020B0604030504040204" pitchFamily="34" charset="0"/>
                <a:cs typeface="Verdana" panose="020B0604030504040204" pitchFamily="34" charset="0"/>
              </a:rPr>
              <a:t>	- Progressively spend less time in REM as we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        age</a:t>
            </a:r>
          </a:p>
        </p:txBody>
      </p:sp>
      <p:sp>
        <p:nvSpPr>
          <p:cNvPr id="5" name="Slide Number Placeholder 4">
            <a:extLst>
              <a:ext uri="{FF2B5EF4-FFF2-40B4-BE49-F238E27FC236}">
                <a16:creationId xmlns:a16="http://schemas.microsoft.com/office/drawing/2014/main" id="{0B026EBA-F6D1-46E2-8A57-CB325F102AE7}"/>
              </a:ext>
            </a:extLst>
          </p:cNvPr>
          <p:cNvSpPr txBox="1">
            <a:spLocks/>
          </p:cNvSpPr>
          <p:nvPr/>
        </p:nvSpPr>
        <p:spPr>
          <a:xfrm>
            <a:off x="6553200" y="63279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14</a:t>
            </a:r>
          </a:p>
        </p:txBody>
      </p:sp>
      <p:sp>
        <p:nvSpPr>
          <p:cNvPr id="7" name="Footer Placeholder 4">
            <a:extLst>
              <a:ext uri="{FF2B5EF4-FFF2-40B4-BE49-F238E27FC236}">
                <a16:creationId xmlns:a16="http://schemas.microsoft.com/office/drawing/2014/main" id="{D8F7D61D-3F71-4C75-8B45-A12E925AD8B9}"/>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pic>
        <p:nvPicPr>
          <p:cNvPr id="2" name="Picture 1">
            <a:extLst>
              <a:ext uri="{FF2B5EF4-FFF2-40B4-BE49-F238E27FC236}">
                <a16:creationId xmlns:a16="http://schemas.microsoft.com/office/drawing/2014/main" id="{52F53305-4CA2-47C9-95A1-1F91338A9B2D}"/>
              </a:ext>
            </a:extLst>
          </p:cNvPr>
          <p:cNvPicPr>
            <a:picLocks noChangeAspect="1"/>
          </p:cNvPicPr>
          <p:nvPr/>
        </p:nvPicPr>
        <p:blipFill>
          <a:blip r:embed="rId3"/>
          <a:stretch>
            <a:fillRect/>
          </a:stretch>
        </p:blipFill>
        <p:spPr>
          <a:xfrm>
            <a:off x="3248364" y="4191000"/>
            <a:ext cx="2723472" cy="2039975"/>
          </a:xfrm>
          <a:prstGeom prst="rect">
            <a:avLst/>
          </a:prstGeom>
        </p:spPr>
      </p:pic>
    </p:spTree>
    <p:extLst>
      <p:ext uri="{BB962C8B-B14F-4D97-AF65-F5344CB8AC3E}">
        <p14:creationId xmlns:p14="http://schemas.microsoft.com/office/powerpoint/2010/main" val="3315903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854C40C-E7BF-4A3E-A381-ADAD411BE957}"/>
              </a:ext>
            </a:extLst>
          </p:cNvPr>
          <p:cNvSpPr>
            <a:spLocks noGrp="1" noChangeArrowheads="1"/>
          </p:cNvSpPr>
          <p:nvPr>
            <p:ph type="title"/>
          </p:nvPr>
        </p:nvSpPr>
        <p:spPr/>
        <p:txBody>
          <a:bodyPr>
            <a:noAutofit/>
          </a:bodyPr>
          <a:lstStyle/>
          <a:p>
            <a:pPr>
              <a:defRPr/>
            </a:pPr>
            <a:r>
              <a:rPr lang="en-US" sz="2800" dirty="0">
                <a:solidFill>
                  <a:prstClr val="white"/>
                </a:solidFill>
                <a:latin typeface="Verdana" pitchFamily="34" charset="0"/>
              </a:rPr>
              <a:t>Sleep vs. Fatigue</a:t>
            </a:r>
            <a:endParaRPr lang="en-US" altLang="en-US" sz="2800"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9597FBEA-C478-4BF3-99DA-6DAE9AA12A06}"/>
              </a:ext>
            </a:extLst>
          </p:cNvPr>
          <p:cNvSpPr txBox="1">
            <a:spLocks/>
          </p:cNvSpPr>
          <p:nvPr/>
        </p:nvSpPr>
        <p:spPr bwMode="auto">
          <a:xfrm>
            <a:off x="152400" y="1639726"/>
            <a:ext cx="8809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66C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BB7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Tx/>
              <a:buSzPct val="85000"/>
              <a:buFont typeface="Wingdings 2" panose="05020102010507070707" pitchFamily="18" charset="2"/>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Infants 		16-20</a:t>
            </a:r>
          </a:p>
          <a:p>
            <a:pPr marL="273050" marR="0" lvl="0" indent="-273050" algn="l" defTabSz="914400" rtl="0" eaLnBrk="1" fontAlgn="base" latinLnBrk="0" hangingPunct="1">
              <a:lnSpc>
                <a:spcPct val="100000"/>
              </a:lnSpc>
              <a:spcBef>
                <a:spcPct val="20000"/>
              </a:spcBef>
              <a:spcAft>
                <a:spcPct val="0"/>
              </a:spcAft>
              <a:buClrTx/>
              <a:buSzPct val="85000"/>
              <a:buFont typeface="Wingdings 2" panose="05020102010507070707" pitchFamily="18" charset="2"/>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Toddlers	 	12-14</a:t>
            </a:r>
          </a:p>
          <a:p>
            <a:pPr marL="273050" marR="0" lvl="0" indent="-273050" algn="l" defTabSz="914400" rtl="0" eaLnBrk="1" fontAlgn="base" latinLnBrk="0" hangingPunct="1">
              <a:lnSpc>
                <a:spcPct val="100000"/>
              </a:lnSpc>
              <a:spcBef>
                <a:spcPct val="20000"/>
              </a:spcBef>
              <a:spcAft>
                <a:spcPct val="0"/>
              </a:spcAft>
              <a:buClrTx/>
              <a:buSzPct val="85000"/>
              <a:buFont typeface="Wingdings 2" panose="05020102010507070707" pitchFamily="18" charset="2"/>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Pre School 	11-13</a:t>
            </a:r>
          </a:p>
          <a:p>
            <a:pPr marL="273050" marR="0" lvl="0" indent="-273050" algn="l" defTabSz="914400" rtl="0" eaLnBrk="1" fontAlgn="base" latinLnBrk="0" hangingPunct="1">
              <a:lnSpc>
                <a:spcPct val="100000"/>
              </a:lnSpc>
              <a:spcBef>
                <a:spcPct val="20000"/>
              </a:spcBef>
              <a:spcAft>
                <a:spcPct val="0"/>
              </a:spcAft>
              <a:buClrTx/>
              <a:buSzPct val="85000"/>
              <a:buFont typeface="Wingdings 2" panose="05020102010507070707" pitchFamily="18" charset="2"/>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School Age	10-11</a:t>
            </a:r>
          </a:p>
          <a:p>
            <a:pPr marL="273050" marR="0" lvl="0" indent="-273050" algn="l" defTabSz="914400" rtl="0" eaLnBrk="1" fontAlgn="base" latinLnBrk="0" hangingPunct="1">
              <a:lnSpc>
                <a:spcPct val="100000"/>
              </a:lnSpc>
              <a:spcBef>
                <a:spcPct val="20000"/>
              </a:spcBef>
              <a:spcAft>
                <a:spcPct val="0"/>
              </a:spcAft>
              <a:buClrTx/>
              <a:buSzPct val="85000"/>
              <a:buFont typeface="Wingdings 2" panose="05020102010507070707" pitchFamily="18" charset="2"/>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Teens		9.5-10</a:t>
            </a:r>
          </a:p>
          <a:p>
            <a:pPr marL="273050" marR="0" lvl="0" indent="-273050" algn="l" defTabSz="914400" rtl="0" eaLnBrk="1" fontAlgn="base" latinLnBrk="0" hangingPunct="1">
              <a:lnSpc>
                <a:spcPct val="100000"/>
              </a:lnSpc>
              <a:spcBef>
                <a:spcPct val="20000"/>
              </a:spcBef>
              <a:spcAft>
                <a:spcPct val="0"/>
              </a:spcAft>
              <a:buClr>
                <a:srgbClr val="53548A"/>
              </a:buClr>
              <a:buSzPct val="85000"/>
              <a:buFont typeface="Wingdings 2" panose="05020102010507070707" pitchFamily="18" charset="2"/>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73050" marR="0" lvl="0" indent="-273050" algn="l" defTabSz="914400" rtl="0" eaLnBrk="1" fontAlgn="base" latinLnBrk="0" hangingPunct="1">
              <a:lnSpc>
                <a:spcPct val="100000"/>
              </a:lnSpc>
              <a:spcBef>
                <a:spcPct val="20000"/>
              </a:spcBef>
              <a:spcAft>
                <a:spcPct val="0"/>
              </a:spcAft>
              <a:buClrTx/>
              <a:buSzPct val="85000"/>
              <a:buFont typeface="Wingdings 2" panose="05020102010507070707" pitchFamily="18" charset="2"/>
              <a:buChar char=""/>
              <a:tabLst/>
              <a:defRPr/>
            </a:pPr>
            <a:r>
              <a:rPr kumimoji="0" lang="en-US" alt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Most adults need 7½-8 hours of sleep to function well</a:t>
            </a:r>
          </a:p>
          <a:p>
            <a:pPr marL="274638" marR="0" lvl="1" indent="0" algn="l" defTabSz="914400" rtl="0" eaLnBrk="1" fontAlgn="base" latinLnBrk="0" hangingPunct="1">
              <a:lnSpc>
                <a:spcPct val="100000"/>
              </a:lnSpc>
              <a:spcBef>
                <a:spcPct val="20000"/>
              </a:spcBef>
              <a:spcAft>
                <a:spcPct val="0"/>
              </a:spcAft>
              <a:buClrTx/>
              <a:buSzPct val="70000"/>
              <a:buNone/>
              <a:tabLst/>
              <a:defRPr/>
            </a:pPr>
            <a:r>
              <a:rPr kumimoji="0" lang="en-US" alt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About 10% require more sleep (or less)</a:t>
            </a:r>
          </a:p>
          <a:p>
            <a:pPr marL="274638" marR="0" lvl="1" indent="0" algn="l" defTabSz="914400" rtl="0" eaLnBrk="1" fontAlgn="base" latinLnBrk="0" hangingPunct="1">
              <a:lnSpc>
                <a:spcPct val="100000"/>
              </a:lnSpc>
              <a:spcBef>
                <a:spcPct val="20000"/>
              </a:spcBef>
              <a:spcAft>
                <a:spcPct val="0"/>
              </a:spcAft>
              <a:buClrTx/>
              <a:buSzPct val="70000"/>
              <a:buNone/>
              <a:tabLst/>
              <a:defRPr/>
            </a:pPr>
            <a:r>
              <a:rPr kumimoji="0" lang="en-US" alt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Pregnant women need more sleep</a:t>
            </a:r>
          </a:p>
          <a:p>
            <a:pPr marL="273050" marR="0" lvl="0" indent="-273050" algn="l" defTabSz="914400" rtl="0" eaLnBrk="1" fontAlgn="base" latinLnBrk="0" hangingPunct="1">
              <a:lnSpc>
                <a:spcPct val="100000"/>
              </a:lnSpc>
              <a:spcBef>
                <a:spcPct val="20000"/>
              </a:spcBef>
              <a:spcAft>
                <a:spcPct val="0"/>
              </a:spcAft>
              <a:buClr>
                <a:srgbClr val="53548A"/>
              </a:buClr>
              <a:buSzPct val="85000"/>
              <a:buFont typeface="Wingdings 2" panose="05020102010507070707" pitchFamily="18" charset="2"/>
              <a:buChar char=""/>
              <a:tabLst/>
              <a:defRPr/>
            </a:pPr>
            <a:endParaRPr kumimoji="0" lang="en-US" alt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pic>
        <p:nvPicPr>
          <p:cNvPr id="4" name="Picture 3">
            <a:extLst>
              <a:ext uri="{FF2B5EF4-FFF2-40B4-BE49-F238E27FC236}">
                <a16:creationId xmlns:a16="http://schemas.microsoft.com/office/drawing/2014/main" id="{3EBFA99B-7F80-4F89-8379-4794026070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444464"/>
            <a:ext cx="3734176" cy="2481262"/>
          </a:xfrm>
          <a:prstGeom prst="rect">
            <a:avLst/>
          </a:prstGeom>
        </p:spPr>
      </p:pic>
      <p:sp>
        <p:nvSpPr>
          <p:cNvPr id="7" name="Slide Number Placeholder 4">
            <a:extLst>
              <a:ext uri="{FF2B5EF4-FFF2-40B4-BE49-F238E27FC236}">
                <a16:creationId xmlns:a16="http://schemas.microsoft.com/office/drawing/2014/main" id="{3C8D6DB2-39F4-4DFB-AA03-654981B62E32}"/>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15</a:t>
            </a:r>
          </a:p>
        </p:txBody>
      </p:sp>
      <p:sp>
        <p:nvSpPr>
          <p:cNvPr id="8" name="Footer Placeholder 4">
            <a:extLst>
              <a:ext uri="{FF2B5EF4-FFF2-40B4-BE49-F238E27FC236}">
                <a16:creationId xmlns:a16="http://schemas.microsoft.com/office/drawing/2014/main" id="{E5EBD5C9-C671-43F3-89BA-E6192D211BB4}"/>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9599997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D0A9BBD-C004-4AFE-A929-5919BC60A25C}"/>
              </a:ext>
            </a:extLst>
          </p:cNvPr>
          <p:cNvSpPr>
            <a:spLocks noGrp="1" noChangeArrowheads="1"/>
          </p:cNvSpPr>
          <p:nvPr>
            <p:ph type="title"/>
          </p:nvPr>
        </p:nvSpPr>
        <p:spPr/>
        <p:txBody>
          <a:bodyPr>
            <a:noAutofit/>
          </a:bodyPr>
          <a:lstStyle/>
          <a:p>
            <a:pPr>
              <a:defRPr/>
            </a:pPr>
            <a:r>
              <a:rPr lang="en-US" sz="2800" dirty="0">
                <a:solidFill>
                  <a:prstClr val="white"/>
                </a:solidFill>
                <a:latin typeface="Verdana" pitchFamily="34" charset="0"/>
              </a:rPr>
              <a:t>Sleep vs. Fatigue</a:t>
            </a:r>
            <a:endParaRPr lang="en-US" altLang="en-US" sz="2800" dirty="0">
              <a:solidFill>
                <a:schemeClr val="bg1"/>
              </a:solidFill>
              <a:latin typeface="Arial Black" panose="020B0A04020102020204" pitchFamily="34" charset="0"/>
            </a:endParaRPr>
          </a:p>
        </p:txBody>
      </p:sp>
      <p:sp>
        <p:nvSpPr>
          <p:cNvPr id="9" name="Content Placeholder 2">
            <a:extLst>
              <a:ext uri="{FF2B5EF4-FFF2-40B4-BE49-F238E27FC236}">
                <a16:creationId xmlns:a16="http://schemas.microsoft.com/office/drawing/2014/main" id="{37BEB14E-96FC-4BD6-941B-BA1F949FCF13}"/>
              </a:ext>
            </a:extLst>
          </p:cNvPr>
          <p:cNvSpPr txBox="1">
            <a:spLocks/>
          </p:cNvSpPr>
          <p:nvPr/>
        </p:nvSpPr>
        <p:spPr bwMode="auto">
          <a:xfrm>
            <a:off x="457200" y="1431925"/>
            <a:ext cx="8537575"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66C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BB7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0" indent="-274320" algn="l" defTabSz="914400" rtl="0" eaLnBrk="1" fontAlgn="auto" latinLnBrk="0" hangingPunct="1">
              <a:lnSpc>
                <a:spcPct val="15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An estimated 50% of Americans are sleep deprived</a:t>
            </a:r>
          </a:p>
          <a:p>
            <a:pPr marL="274320" marR="0" lvl="0" indent="-274320" algn="l" defTabSz="914400" rtl="0" eaLnBrk="1" fontAlgn="auto" latinLnBrk="0" hangingPunct="1">
              <a:lnSpc>
                <a:spcPct val="15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rgbClr val="424456"/>
                </a:solidFill>
                <a:effectLst/>
                <a:uLnTx/>
                <a:uFillTx/>
                <a:latin typeface="Verdana" panose="020B0604030504040204" pitchFamily="34" charset="0"/>
                <a:ea typeface="Verdana" panose="020B0604030504040204" pitchFamily="34" charset="0"/>
                <a:cs typeface="Verdana" panose="020B0604030504040204" pitchFamily="34" charset="0"/>
              </a:rPr>
              <a:t>30% average less than 6 hours per night</a:t>
            </a:r>
          </a:p>
          <a:p>
            <a:pPr marL="273050" marR="0" lvl="0" indent="-273050" algn="l" defTabSz="914400" rtl="0" eaLnBrk="1" fontAlgn="base" latinLnBrk="0" hangingPunct="1">
              <a:lnSpc>
                <a:spcPct val="150000"/>
              </a:lnSpc>
              <a:spcBef>
                <a:spcPct val="20000"/>
              </a:spcBef>
              <a:spcAft>
                <a:spcPct val="0"/>
              </a:spcAft>
              <a:buClrTx/>
              <a:buSzPct val="85000"/>
              <a:buFont typeface="Wingdings 2" panose="05020102010507070707"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Estimated 70 million with insufficient sleep</a:t>
            </a:r>
          </a:p>
          <a:p>
            <a:pPr marL="273050" marR="0" lvl="0" indent="-273050" algn="l" defTabSz="914400" rtl="0" eaLnBrk="1" fontAlgn="base" latinLnBrk="0" hangingPunct="1">
              <a:lnSpc>
                <a:spcPct val="150000"/>
              </a:lnSpc>
              <a:spcBef>
                <a:spcPct val="20000"/>
              </a:spcBef>
              <a:spcAft>
                <a:spcPct val="0"/>
              </a:spcAft>
              <a:buClrTx/>
              <a:buSzPct val="85000"/>
              <a:buFont typeface="Wingdings 2" panose="05020102010507070707"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7 out of 10 have trouble sleeping</a:t>
            </a:r>
          </a:p>
          <a:p>
            <a:pPr marL="273050" marR="0" lvl="0" indent="-273050" algn="l" defTabSz="914400" rtl="0" eaLnBrk="1" fontAlgn="base" latinLnBrk="0" hangingPunct="1">
              <a:lnSpc>
                <a:spcPct val="150000"/>
              </a:lnSpc>
              <a:spcBef>
                <a:spcPct val="20000"/>
              </a:spcBef>
              <a:spcAft>
                <a:spcPct val="0"/>
              </a:spcAft>
              <a:buClrTx/>
              <a:buSzPct val="85000"/>
              <a:buFont typeface="Wingdings 2" panose="05020102010507070707"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40 million suffer from some long-term disorder</a:t>
            </a:r>
          </a:p>
          <a:p>
            <a:pPr marL="273050" marR="0" lvl="0" indent="-273050" algn="l" defTabSz="914400" rtl="0" eaLnBrk="1" fontAlgn="base" latinLnBrk="0" hangingPunct="1">
              <a:lnSpc>
                <a:spcPct val="150000"/>
              </a:lnSpc>
              <a:spcBef>
                <a:spcPct val="20000"/>
              </a:spcBef>
              <a:spcAft>
                <a:spcPct val="0"/>
              </a:spcAft>
              <a:buClrTx/>
              <a:buSzPct val="85000"/>
              <a:buFont typeface="Wingdings 2" panose="05020102010507070707"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20 million experience occasional problems</a:t>
            </a:r>
          </a:p>
          <a:p>
            <a:pPr marL="273050" marR="0" lvl="0" indent="-273050" algn="l" defTabSz="914400" rtl="0" eaLnBrk="1" fontAlgn="base" latinLnBrk="0" hangingPunct="1">
              <a:lnSpc>
                <a:spcPct val="150000"/>
              </a:lnSpc>
              <a:spcBef>
                <a:spcPct val="20000"/>
              </a:spcBef>
              <a:spcAft>
                <a:spcPct val="0"/>
              </a:spcAft>
              <a:buClrTx/>
              <a:buSzPct val="85000"/>
              <a:buFont typeface="Wingdings 2" panose="05020102010507070707"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1/3 of Americans have symptoms of insomnia</a:t>
            </a:r>
          </a:p>
          <a:p>
            <a:pPr marL="274320" marR="0" lvl="0" indent="-274320" algn="l" defTabSz="914400" rtl="0" eaLnBrk="1" fontAlgn="auto" latinLnBrk="0" hangingPunct="1">
              <a:lnSpc>
                <a:spcPct val="150000"/>
              </a:lnSpc>
              <a:spcBef>
                <a:spcPct val="20000"/>
              </a:spcBef>
              <a:spcAft>
                <a:spcPts val="0"/>
              </a:spcAft>
              <a:buClrTx/>
              <a:buSzPct val="85000"/>
              <a:buFont typeface="Wingdings 2"/>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74320" marR="0" lvl="0" indent="-274320" algn="l" defTabSz="914400" rtl="0" eaLnBrk="1" fontAlgn="auto" latinLnBrk="0" hangingPunct="1">
              <a:lnSpc>
                <a:spcPct val="150000"/>
              </a:lnSpc>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74320" marR="0" lvl="0" indent="-274320" algn="l" defTabSz="914400" rtl="0" eaLnBrk="1" fontAlgn="auto" latinLnBrk="0" hangingPunct="1">
              <a:lnSpc>
                <a:spcPct val="150000"/>
              </a:lnSpc>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4">
            <a:extLst>
              <a:ext uri="{FF2B5EF4-FFF2-40B4-BE49-F238E27FC236}">
                <a16:creationId xmlns:a16="http://schemas.microsoft.com/office/drawing/2014/main" id="{133B308D-A255-4E36-9101-0A80D01C688E}"/>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16</a:t>
            </a:r>
          </a:p>
        </p:txBody>
      </p:sp>
      <p:sp>
        <p:nvSpPr>
          <p:cNvPr id="8" name="Footer Placeholder 4">
            <a:extLst>
              <a:ext uri="{FF2B5EF4-FFF2-40B4-BE49-F238E27FC236}">
                <a16:creationId xmlns:a16="http://schemas.microsoft.com/office/drawing/2014/main" id="{F9BC3117-E714-4462-9D35-7C3B7729B6CD}"/>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pic>
        <p:nvPicPr>
          <p:cNvPr id="2" name="Picture 1">
            <a:extLst>
              <a:ext uri="{FF2B5EF4-FFF2-40B4-BE49-F238E27FC236}">
                <a16:creationId xmlns:a16="http://schemas.microsoft.com/office/drawing/2014/main" id="{83F97D7D-3898-4803-AE74-ED3005B88F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2621" t="7108"/>
          <a:stretch/>
        </p:blipFill>
        <p:spPr>
          <a:xfrm>
            <a:off x="7534509" y="2895600"/>
            <a:ext cx="1152291" cy="1066801"/>
          </a:xfrm>
          <a:prstGeom prst="rect">
            <a:avLst/>
          </a:prstGeom>
        </p:spPr>
      </p:pic>
    </p:spTree>
    <p:extLst>
      <p:ext uri="{BB962C8B-B14F-4D97-AF65-F5344CB8AC3E}">
        <p14:creationId xmlns:p14="http://schemas.microsoft.com/office/powerpoint/2010/main" val="54630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4D53262-5BD5-4939-91ED-F59A64B77739}"/>
              </a:ext>
            </a:extLst>
          </p:cNvPr>
          <p:cNvSpPr>
            <a:spLocks noGrp="1" noChangeArrowheads="1"/>
          </p:cNvSpPr>
          <p:nvPr>
            <p:ph type="title"/>
          </p:nvPr>
        </p:nvSpPr>
        <p:spPr/>
        <p:txBody>
          <a:bodyPr>
            <a:noAutofit/>
          </a:bodyPr>
          <a:lstStyle/>
          <a:p>
            <a:pPr>
              <a:defRPr/>
            </a:pPr>
            <a:r>
              <a:rPr lang="en-US" sz="2800" dirty="0">
                <a:solidFill>
                  <a:prstClr val="white"/>
                </a:solidFill>
                <a:latin typeface="Verdana" pitchFamily="34" charset="0"/>
              </a:rPr>
              <a:t>Sleep vs. Fatigue</a:t>
            </a:r>
            <a:endParaRPr lang="en-US" altLang="en-US" sz="2800" dirty="0">
              <a:solidFill>
                <a:schemeClr val="bg1"/>
              </a:solidFill>
              <a:latin typeface="Arial Black" panose="020B0A04020102020204" pitchFamily="34" charset="0"/>
            </a:endParaRPr>
          </a:p>
        </p:txBody>
      </p:sp>
      <p:sp>
        <p:nvSpPr>
          <p:cNvPr id="10" name="Content Placeholder 2">
            <a:extLst>
              <a:ext uri="{FF2B5EF4-FFF2-40B4-BE49-F238E27FC236}">
                <a16:creationId xmlns:a16="http://schemas.microsoft.com/office/drawing/2014/main" id="{81E53B85-615F-4118-BAC1-81364F7F1847}"/>
              </a:ext>
            </a:extLst>
          </p:cNvPr>
          <p:cNvSpPr>
            <a:spLocks noGrp="1"/>
          </p:cNvSpPr>
          <p:nvPr>
            <p:ph type="subTitle" idx="1"/>
          </p:nvPr>
        </p:nvSpPr>
        <p:spPr>
          <a:xfrm>
            <a:off x="533400" y="1244761"/>
            <a:ext cx="8153400" cy="4648200"/>
          </a:xfrm>
        </p:spPr>
        <p:txBody>
          <a:bodyPr>
            <a:normAutofit/>
          </a:bodyPr>
          <a:lstStyle/>
          <a:p>
            <a:pPr marL="273050" lvl="1" eaLnBrk="1" hangingPunct="1">
              <a:lnSpc>
                <a:spcPct val="150000"/>
              </a:lnSpc>
              <a:buSzPct val="85000"/>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Why Don’t People Get Enough Sleep?</a:t>
            </a:r>
          </a:p>
          <a:p>
            <a:pPr marL="273050" lvl="1" algn="l" eaLnBrk="1" hangingPunct="1">
              <a:lnSpc>
                <a:spcPct val="150000"/>
              </a:lnSpc>
              <a:buSzPct val="85000"/>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Not going to bed! Inadequate time in bed</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lvl="1" algn="l" eaLnBrk="1" hangingPunct="1">
              <a:lnSpc>
                <a:spcPct val="150000"/>
              </a:lnSpc>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Must be “productive” mentality</a:t>
            </a:r>
          </a:p>
          <a:p>
            <a:pPr lvl="1" algn="l" eaLnBrk="1" hangingPunct="1">
              <a:lnSpc>
                <a:spcPct val="150000"/>
              </a:lnSpc>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Attitude that sleeping is not necessary </a:t>
            </a:r>
          </a:p>
          <a:p>
            <a:pPr lvl="1" algn="l" eaLnBrk="1" hangingPunct="1">
              <a:lnSpc>
                <a:spcPct val="150000"/>
              </a:lnSpc>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Poor Sleep Hygiene</a:t>
            </a:r>
          </a:p>
          <a:p>
            <a:pPr lvl="1" algn="l">
              <a:lnSpc>
                <a:spcPct val="150000"/>
              </a:lnSpc>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Sleep Disorders</a:t>
            </a:r>
          </a:p>
        </p:txBody>
      </p:sp>
      <p:sp>
        <p:nvSpPr>
          <p:cNvPr id="11" name="Slide Number Placeholder 4">
            <a:extLst>
              <a:ext uri="{FF2B5EF4-FFF2-40B4-BE49-F238E27FC236}">
                <a16:creationId xmlns:a16="http://schemas.microsoft.com/office/drawing/2014/main" id="{2D78422F-EC0F-4C82-8126-1F7C711B1B8A}"/>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17</a:t>
            </a:r>
          </a:p>
        </p:txBody>
      </p:sp>
      <p:sp>
        <p:nvSpPr>
          <p:cNvPr id="12" name="Footer Placeholder 4">
            <a:extLst>
              <a:ext uri="{FF2B5EF4-FFF2-40B4-BE49-F238E27FC236}">
                <a16:creationId xmlns:a16="http://schemas.microsoft.com/office/drawing/2014/main" id="{4627C2DD-2220-410D-944E-B8221274B826}"/>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pic>
        <p:nvPicPr>
          <p:cNvPr id="6" name="Picture 5">
            <a:extLst>
              <a:ext uri="{FF2B5EF4-FFF2-40B4-BE49-F238E27FC236}">
                <a16:creationId xmlns:a16="http://schemas.microsoft.com/office/drawing/2014/main" id="{A67DEF5C-6AFD-46DE-B86B-6FC8384A7786}"/>
              </a:ext>
            </a:extLst>
          </p:cNvPr>
          <p:cNvPicPr>
            <a:picLocks noChangeAspect="1"/>
          </p:cNvPicPr>
          <p:nvPr/>
        </p:nvPicPr>
        <p:blipFill>
          <a:blip r:embed="rId3"/>
          <a:stretch>
            <a:fillRect/>
          </a:stretch>
        </p:blipFill>
        <p:spPr>
          <a:xfrm>
            <a:off x="5029200" y="3878418"/>
            <a:ext cx="3375493" cy="2246237"/>
          </a:xfrm>
          <a:prstGeom prst="rect">
            <a:avLst/>
          </a:prstGeom>
        </p:spPr>
      </p:pic>
    </p:spTree>
    <p:extLst>
      <p:ext uri="{BB962C8B-B14F-4D97-AF65-F5344CB8AC3E}">
        <p14:creationId xmlns:p14="http://schemas.microsoft.com/office/powerpoint/2010/main" val="39852797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7BB3F1-A897-424B-95FB-0192306417F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18</a:t>
            </a:r>
          </a:p>
        </p:txBody>
      </p:sp>
      <p:sp>
        <p:nvSpPr>
          <p:cNvPr id="6" name="Footer Placeholder 4">
            <a:extLst>
              <a:ext uri="{FF2B5EF4-FFF2-40B4-BE49-F238E27FC236}">
                <a16:creationId xmlns:a16="http://schemas.microsoft.com/office/drawing/2014/main" id="{8256368E-6F49-4304-84B2-014C5AA8664C}"/>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TextBox 7">
            <a:extLst>
              <a:ext uri="{FF2B5EF4-FFF2-40B4-BE49-F238E27FC236}">
                <a16:creationId xmlns:a16="http://schemas.microsoft.com/office/drawing/2014/main" id="{A438D1AC-E5CE-4F6F-A99B-42F29B431C0C}"/>
              </a:ext>
            </a:extLst>
          </p:cNvPr>
          <p:cNvSpPr txBox="1"/>
          <p:nvPr/>
        </p:nvSpPr>
        <p:spPr>
          <a:xfrm>
            <a:off x="533400" y="1676400"/>
            <a:ext cx="8153400" cy="461665"/>
          </a:xfrm>
          <a:prstGeom prst="rect">
            <a:avLst/>
          </a:prstGeom>
          <a:noFill/>
        </p:spPr>
        <p:txBody>
          <a:bodyPr wrap="square" rtlCol="0">
            <a:spAutoFit/>
          </a:bodyP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4A9B04BF-11C2-4AA7-A5A5-E9D452062927}"/>
              </a:ext>
            </a:extLst>
          </p:cNvPr>
          <p:cNvSpPr>
            <a:spLocks noGrp="1"/>
          </p:cNvSpPr>
          <p:nvPr>
            <p:ph type="title"/>
          </p:nvPr>
        </p:nvSpPr>
        <p:spPr/>
        <p:txBody>
          <a:bodyPr>
            <a:noAutofit/>
          </a:bodyPr>
          <a:lstStyle/>
          <a:p>
            <a:pPr eaLnBrk="1" hangingPunct="1"/>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Common Sleep Disorders</a:t>
            </a:r>
          </a:p>
        </p:txBody>
      </p:sp>
      <p:sp>
        <p:nvSpPr>
          <p:cNvPr id="10" name="Content Placeholder 2">
            <a:extLst>
              <a:ext uri="{FF2B5EF4-FFF2-40B4-BE49-F238E27FC236}">
                <a16:creationId xmlns:a16="http://schemas.microsoft.com/office/drawing/2014/main" id="{D00F4E83-6ED9-4B52-9BFC-636AEB2BA9B4}"/>
              </a:ext>
            </a:extLst>
          </p:cNvPr>
          <p:cNvSpPr txBox="1">
            <a:spLocks/>
          </p:cNvSpPr>
          <p:nvPr/>
        </p:nvSpPr>
        <p:spPr>
          <a:xfrm>
            <a:off x="434181" y="1219200"/>
            <a:ext cx="8351838" cy="3657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Snoring/Apnea</a:t>
            </a:r>
          </a:p>
          <a:p>
            <a:pPr marL="342900" indent="-342900" algn="l">
              <a:lnSpc>
                <a:spcPct val="15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Insomnia 9-12%</a:t>
            </a:r>
          </a:p>
          <a:p>
            <a:pPr marL="342900" indent="-342900" algn="l">
              <a:lnSpc>
                <a:spcPct val="15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Narcolepsy</a:t>
            </a:r>
          </a:p>
          <a:p>
            <a:pPr marL="342900" indent="-342900" algn="l">
              <a:lnSpc>
                <a:spcPct val="15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Restless leg syndrome-5%</a:t>
            </a:r>
          </a:p>
          <a:p>
            <a:pPr marL="342900" indent="-342900" algn="l">
              <a:lnSpc>
                <a:spcPct val="15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Over 80 different disorders</a:t>
            </a:r>
          </a:p>
          <a:p>
            <a:pPr algn="l"/>
            <a:endParaRPr lang="en-US" altLang="en-US" dirty="0">
              <a:solidFill>
                <a:schemeClr val="tx1"/>
              </a:solidFill>
              <a:ea typeface="Verdana" panose="020B0604030504040204" pitchFamily="34" charset="0"/>
              <a:cs typeface="Verdana" panose="020B0604030504040204" pitchFamily="34" charset="0"/>
            </a:endParaRPr>
          </a:p>
          <a:p>
            <a:r>
              <a:rPr lang="en-US" altLang="en-US" dirty="0">
                <a:solidFill>
                  <a:schemeClr val="tx1"/>
                </a:solidFill>
                <a:ea typeface="Verdana" panose="020B0604030504040204" pitchFamily="34" charset="0"/>
                <a:cs typeface="Verdana" panose="020B0604030504040204" pitchFamily="34" charset="0"/>
              </a:rPr>
              <a:t>Disorders Website, University of MD</a:t>
            </a:r>
          </a:p>
          <a:p>
            <a:r>
              <a:rPr lang="en-US" altLang="en-US"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http://www.umm.edu/sleep/adult_sleep_dis.htm</a:t>
            </a:r>
            <a:endParaRPr lang="en-US" alt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03FBF0A6-A40B-4C2F-88ED-D8E4A55A03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1447800"/>
            <a:ext cx="3551238" cy="2363187"/>
          </a:xfrm>
          <a:prstGeom prst="rect">
            <a:avLst/>
          </a:prstGeom>
        </p:spPr>
      </p:pic>
    </p:spTree>
    <p:extLst>
      <p:ext uri="{BB962C8B-B14F-4D97-AF65-F5344CB8AC3E}">
        <p14:creationId xmlns:p14="http://schemas.microsoft.com/office/powerpoint/2010/main" val="22052422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45F49A55-67C0-4B3D-B805-07C36F2A1444}"/>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19</a:t>
            </a:r>
          </a:p>
        </p:txBody>
      </p:sp>
      <p:sp>
        <p:nvSpPr>
          <p:cNvPr id="15" name="Footer Placeholder 4">
            <a:extLst>
              <a:ext uri="{FF2B5EF4-FFF2-40B4-BE49-F238E27FC236}">
                <a16:creationId xmlns:a16="http://schemas.microsoft.com/office/drawing/2014/main" id="{939D5047-6EC9-480B-9122-93B96F454CD5}"/>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Rectangle 2">
            <a:extLst>
              <a:ext uri="{FF2B5EF4-FFF2-40B4-BE49-F238E27FC236}">
                <a16:creationId xmlns:a16="http://schemas.microsoft.com/office/drawing/2014/main" id="{917317C4-C654-4D01-B765-EF004266AAC0}"/>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Signs of Sleep Disorders</a:t>
            </a:r>
          </a:p>
        </p:txBody>
      </p:sp>
      <p:sp>
        <p:nvSpPr>
          <p:cNvPr id="7" name="Rectangle 3">
            <a:extLst>
              <a:ext uri="{FF2B5EF4-FFF2-40B4-BE49-F238E27FC236}">
                <a16:creationId xmlns:a16="http://schemas.microsoft.com/office/drawing/2014/main" id="{065AEE85-C88B-407C-A0F0-47F91B1A3C39}"/>
              </a:ext>
            </a:extLst>
          </p:cNvPr>
          <p:cNvSpPr>
            <a:spLocks noGrp="1" noRot="1" noChangeArrowheads="1"/>
          </p:cNvSpPr>
          <p:nvPr>
            <p:ph type="subTitle" idx="1"/>
          </p:nvPr>
        </p:nvSpPr>
        <p:spPr>
          <a:xfrm>
            <a:off x="533400" y="1143000"/>
            <a:ext cx="8153400" cy="4648200"/>
          </a:xfrm>
        </p:spPr>
        <p:txBody>
          <a:bodyPr>
            <a:noAutofit/>
          </a:bodyPr>
          <a:lstStyle/>
          <a:p>
            <a:pPr marL="342900" indent="-342900" algn="l">
              <a:buFont typeface="Arial" panose="020B0604020202020204" pitchFamily="34" charset="0"/>
              <a:buChar char="•"/>
            </a:pPr>
            <a:r>
              <a:rPr lang="en-US" altLang="en-US" dirty="0">
                <a:solidFill>
                  <a:schemeClr val="tx1"/>
                </a:solidFill>
              </a:rPr>
              <a:t>Consistent failure to get enough sleep or restful sleep</a:t>
            </a:r>
          </a:p>
          <a:p>
            <a:pPr marL="342900" indent="-342900" algn="l">
              <a:buFont typeface="Arial" panose="020B0604020202020204" pitchFamily="34" charset="0"/>
              <a:buChar char="•"/>
            </a:pPr>
            <a:endParaRPr lang="en-US" altLang="en-US" sz="2100" dirty="0">
              <a:solidFill>
                <a:schemeClr val="tx1"/>
              </a:solidFill>
            </a:endParaRPr>
          </a:p>
          <a:p>
            <a:pPr marL="342900" indent="-342900" algn="l">
              <a:buFont typeface="Arial" panose="020B0604020202020204" pitchFamily="34" charset="0"/>
              <a:buChar char="•"/>
            </a:pPr>
            <a:r>
              <a:rPr lang="en-US" altLang="en-US" dirty="0">
                <a:solidFill>
                  <a:schemeClr val="tx1"/>
                </a:solidFill>
              </a:rPr>
              <a:t>Consistently feeling tired upon waking &amp;/or waking with a headache</a:t>
            </a:r>
          </a:p>
          <a:p>
            <a:pPr marL="342900" indent="-342900" algn="l">
              <a:buFont typeface="Arial" panose="020B0604020202020204" pitchFamily="34" charset="0"/>
              <a:buChar char="•"/>
            </a:pPr>
            <a:endParaRPr lang="en-US" altLang="en-US" sz="2100" dirty="0">
              <a:solidFill>
                <a:schemeClr val="tx1"/>
              </a:solidFill>
            </a:endParaRPr>
          </a:p>
          <a:p>
            <a:pPr marL="342900" indent="-342900" algn="l">
              <a:buFont typeface="Arial" panose="020B0604020202020204" pitchFamily="34" charset="0"/>
              <a:buChar char="•"/>
            </a:pPr>
            <a:r>
              <a:rPr lang="en-US" altLang="en-US" dirty="0">
                <a:solidFill>
                  <a:schemeClr val="tx1"/>
                </a:solidFill>
              </a:rPr>
              <a:t>Chronic fatigue, tiredness, sleepiness during the day</a:t>
            </a:r>
          </a:p>
          <a:p>
            <a:pPr marL="342900" indent="-342900" algn="l">
              <a:buFont typeface="Arial" panose="020B0604020202020204" pitchFamily="34" charset="0"/>
              <a:buChar char="•"/>
            </a:pPr>
            <a:endParaRPr lang="en-US" altLang="en-US" sz="2100" dirty="0">
              <a:solidFill>
                <a:schemeClr val="tx1"/>
              </a:solidFill>
            </a:endParaRPr>
          </a:p>
          <a:p>
            <a:pPr marL="342900" indent="-342900" algn="l">
              <a:buFont typeface="Arial" panose="020B0604020202020204" pitchFamily="34" charset="0"/>
              <a:buChar char="•"/>
            </a:pPr>
            <a:r>
              <a:rPr lang="en-US" altLang="en-US" dirty="0">
                <a:solidFill>
                  <a:schemeClr val="tx1"/>
                </a:solidFill>
              </a:rPr>
              <a:t>Struggling to stay awake while driving or doing something passive, e.g., watching TV</a:t>
            </a:r>
          </a:p>
        </p:txBody>
      </p:sp>
      <p:pic>
        <p:nvPicPr>
          <p:cNvPr id="2" name="Picture 1">
            <a:extLst>
              <a:ext uri="{FF2B5EF4-FFF2-40B4-BE49-F238E27FC236}">
                <a16:creationId xmlns:a16="http://schemas.microsoft.com/office/drawing/2014/main" id="{14D6E821-D731-4301-A57B-1B93EE9E8A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5193030"/>
            <a:ext cx="1866900" cy="1043940"/>
          </a:xfrm>
          <a:prstGeom prst="rect">
            <a:avLst/>
          </a:prstGeom>
        </p:spPr>
      </p:pic>
    </p:spTree>
    <p:extLst>
      <p:ext uri="{BB962C8B-B14F-4D97-AF65-F5344CB8AC3E}">
        <p14:creationId xmlns:p14="http://schemas.microsoft.com/office/powerpoint/2010/main" val="245975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a:extLst>
              <a:ext uri="{FF2B5EF4-FFF2-40B4-BE49-F238E27FC236}">
                <a16:creationId xmlns:a16="http://schemas.microsoft.com/office/drawing/2014/main" id="{575CA7B2-CF5E-4C84-B7F9-FAADEF69FFDA}"/>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4" name="Content Placeholder 2">
            <a:extLst>
              <a:ext uri="{FF2B5EF4-FFF2-40B4-BE49-F238E27FC236}">
                <a16:creationId xmlns:a16="http://schemas.microsoft.com/office/drawing/2014/main" id="{30C69AF3-3A1C-44AA-A393-E35A7605D464}"/>
              </a:ext>
            </a:extLst>
          </p:cNvPr>
          <p:cNvSpPr txBox="1">
            <a:spLocks/>
          </p:cNvSpPr>
          <p:nvPr/>
        </p:nvSpPr>
        <p:spPr bwMode="auto">
          <a:xfrm>
            <a:off x="379413" y="1302752"/>
            <a:ext cx="8385174" cy="453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66C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BB7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Definitions/Causes of Sleepiness and Fatigue</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About sleep</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Patterns and Stages</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How much sleep do we need?</a:t>
            </a:r>
          </a:p>
          <a:p>
            <a:pPr marL="274320" marR="0" lvl="0" indent="-274320" algn="l" defTabSz="914400" rtl="0" eaLnBrk="1" fontAlgn="auto" latinLnBrk="0" hangingPunct="1">
              <a:lnSpc>
                <a:spcPct val="100000"/>
              </a:lnSpc>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Sleep Disorders</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Types</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Prevalence</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Symptoms</a:t>
            </a:r>
          </a:p>
          <a:p>
            <a:pPr marL="274320" marR="0" lvl="1" indent="0" algn="l" defTabSz="914400" rtl="0" eaLnBrk="1" fontAlgn="auto" latinLnBrk="0" hangingPunct="1">
              <a:lnSpc>
                <a:spcPct val="100000"/>
              </a:lnSpc>
              <a:spcBef>
                <a:spcPct val="20000"/>
              </a:spcBef>
              <a:spcAft>
                <a:spcPts val="0"/>
              </a:spcAft>
              <a:buClrTx/>
              <a:buSzPct val="70000"/>
              <a:buNone/>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 Causes</a:t>
            </a:r>
          </a:p>
          <a:p>
            <a:pPr marL="274320" lvl="0" indent="-274320" eaLnBrk="1" fontAlgn="auto" hangingPunct="1">
              <a:spcAft>
                <a:spcPts val="0"/>
              </a:spcAft>
              <a:buClrTx/>
              <a:buFont typeface="Wingdings 2"/>
              <a:buChar char=""/>
              <a:defRPr/>
            </a:pPr>
            <a:r>
              <a:rPr lang="en-US"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Sleep deprivation and the consequences</a:t>
            </a:r>
            <a:endParaRPr kumimoji="0" lang="en-US" sz="24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A51FCD8A-2F21-471B-8706-43FF401BEF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6870" y="3124200"/>
            <a:ext cx="2640974" cy="2057400"/>
          </a:xfrm>
          <a:prstGeom prst="rect">
            <a:avLst/>
          </a:prstGeom>
        </p:spPr>
      </p:pic>
      <p:sp>
        <p:nvSpPr>
          <p:cNvPr id="6" name="Footer Placeholder 4">
            <a:extLst>
              <a:ext uri="{FF2B5EF4-FFF2-40B4-BE49-F238E27FC236}">
                <a16:creationId xmlns:a16="http://schemas.microsoft.com/office/drawing/2014/main" id="{9CD1BFBB-10AA-4F93-BE9C-704482E6AF61}"/>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5" name="Title 4">
            <a:extLst>
              <a:ext uri="{FF2B5EF4-FFF2-40B4-BE49-F238E27FC236}">
                <a16:creationId xmlns:a16="http://schemas.microsoft.com/office/drawing/2014/main" id="{8F24562C-9334-4E18-A437-97BD27481B91}"/>
              </a:ext>
            </a:extLst>
          </p:cNvPr>
          <p:cNvSpPr>
            <a:spLocks noGrp="1"/>
          </p:cNvSpPr>
          <p:nvPr>
            <p:ph type="title"/>
          </p:nvPr>
        </p:nvSpPr>
        <p:spPr/>
        <p:txBody>
          <a:bodyPr>
            <a:noAutofit/>
          </a:bodyPr>
          <a:lstStyle/>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Topics</a:t>
            </a:r>
          </a:p>
        </p:txBody>
      </p:sp>
    </p:spTree>
    <p:extLst>
      <p:ext uri="{BB962C8B-B14F-4D97-AF65-F5344CB8AC3E}">
        <p14:creationId xmlns:p14="http://schemas.microsoft.com/office/powerpoint/2010/main" val="6061178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B5E6B21B-1F73-499F-A9E1-97558691CC39}"/>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20</a:t>
            </a:r>
          </a:p>
        </p:txBody>
      </p:sp>
      <p:sp>
        <p:nvSpPr>
          <p:cNvPr id="7" name="Footer Placeholder 4">
            <a:extLst>
              <a:ext uri="{FF2B5EF4-FFF2-40B4-BE49-F238E27FC236}">
                <a16:creationId xmlns:a16="http://schemas.microsoft.com/office/drawing/2014/main" id="{E868DAA5-01AE-4A79-970A-B8C2E6C17FE4}"/>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Subtitle 7">
            <a:extLst>
              <a:ext uri="{FF2B5EF4-FFF2-40B4-BE49-F238E27FC236}">
                <a16:creationId xmlns:a16="http://schemas.microsoft.com/office/drawing/2014/main" id="{87425F2E-E6A0-4274-95E4-42A3186BF3D6}"/>
              </a:ext>
            </a:extLst>
          </p:cNvPr>
          <p:cNvSpPr>
            <a:spLocks noGrp="1"/>
          </p:cNvSpPr>
          <p:nvPr>
            <p:ph type="subTitle" idx="1"/>
          </p:nvPr>
        </p:nvSpPr>
        <p:spPr>
          <a:xfrm>
            <a:off x="533400" y="1143000"/>
            <a:ext cx="8153400" cy="4648200"/>
          </a:xfrm>
        </p:spPr>
        <p:txBody>
          <a:bodyPr/>
          <a:lstStyle/>
          <a:p>
            <a:pPr marL="342900" indent="-342900" algn="l">
              <a:lnSpc>
                <a:spcPct val="150000"/>
              </a:lnSpc>
              <a:buFont typeface="Arial" panose="020B0604020202020204" pitchFamily="34" charset="0"/>
              <a:buChar char="•"/>
            </a:pPr>
            <a:r>
              <a:rPr lang="en-US" altLang="en-US" dirty="0">
                <a:solidFill>
                  <a:schemeClr val="tx1"/>
                </a:solidFill>
              </a:rPr>
              <a:t>Difficulty concentrating at work or school</a:t>
            </a:r>
          </a:p>
          <a:p>
            <a:pPr marL="342900" indent="-342900" algn="l">
              <a:buFont typeface="Arial" panose="020B0604020202020204" pitchFamily="34" charset="0"/>
              <a:buChar char="•"/>
            </a:pPr>
            <a:r>
              <a:rPr lang="en-US" altLang="en-US" dirty="0">
                <a:solidFill>
                  <a:schemeClr val="tx1"/>
                </a:solidFill>
              </a:rPr>
              <a:t>Slowed or unusually delayed response to stimuli or events</a:t>
            </a:r>
          </a:p>
          <a:p>
            <a:pPr marL="342900" indent="-342900" algn="l">
              <a:buFont typeface="Arial" panose="020B0604020202020204" pitchFamily="34" charset="0"/>
              <a:buChar char="•"/>
            </a:pPr>
            <a:r>
              <a:rPr lang="en-US" altLang="en-US" dirty="0">
                <a:solidFill>
                  <a:schemeClr val="tx1"/>
                </a:solidFill>
              </a:rPr>
              <a:t>Difficulty remembering things or controlling emotions</a:t>
            </a:r>
          </a:p>
          <a:p>
            <a:pPr marL="342900" indent="-342900" algn="l">
              <a:lnSpc>
                <a:spcPct val="150000"/>
              </a:lnSpc>
              <a:buFont typeface="Arial" panose="020B0604020202020204" pitchFamily="34" charset="0"/>
              <a:buChar char="•"/>
            </a:pPr>
            <a:r>
              <a:rPr lang="en-US" altLang="en-US" dirty="0">
                <a:solidFill>
                  <a:schemeClr val="tx1"/>
                </a:solidFill>
              </a:rPr>
              <a:t>Frequent urge to nap during the day</a:t>
            </a:r>
          </a:p>
          <a:p>
            <a:pPr marL="342900" indent="-342900" algn="l">
              <a:lnSpc>
                <a:spcPct val="150000"/>
              </a:lnSpc>
              <a:buFont typeface="Arial" panose="020B0604020202020204" pitchFamily="34" charset="0"/>
              <a:buChar char="•"/>
            </a:pPr>
            <a:r>
              <a:rPr lang="en-US" altLang="en-US" dirty="0">
                <a:solidFill>
                  <a:schemeClr val="tx1"/>
                </a:solidFill>
              </a:rPr>
              <a:t>Snoring or ceasing to breathe during sleep</a:t>
            </a:r>
          </a:p>
          <a:p>
            <a:pPr>
              <a:lnSpc>
                <a:spcPct val="150000"/>
              </a:lnSpc>
            </a:pPr>
            <a:endParaRPr lang="en-US" dirty="0"/>
          </a:p>
        </p:txBody>
      </p:sp>
      <p:sp>
        <p:nvSpPr>
          <p:cNvPr id="9" name="Rectangle 2">
            <a:extLst>
              <a:ext uri="{FF2B5EF4-FFF2-40B4-BE49-F238E27FC236}">
                <a16:creationId xmlns:a16="http://schemas.microsoft.com/office/drawing/2014/main" id="{9040E8E4-D2CB-4286-A20B-CCBF540FA5DE}"/>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Signs of Sleep Disorders</a:t>
            </a:r>
          </a:p>
        </p:txBody>
      </p:sp>
      <p:pic>
        <p:nvPicPr>
          <p:cNvPr id="2" name="Picture 1">
            <a:extLst>
              <a:ext uri="{FF2B5EF4-FFF2-40B4-BE49-F238E27FC236}">
                <a16:creationId xmlns:a16="http://schemas.microsoft.com/office/drawing/2014/main" id="{D42ACE2A-10E0-431D-A10F-1B587FD5FE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3243" y="4724400"/>
            <a:ext cx="2230957" cy="1463675"/>
          </a:xfrm>
          <a:prstGeom prst="rect">
            <a:avLst/>
          </a:prstGeom>
        </p:spPr>
      </p:pic>
    </p:spTree>
    <p:extLst>
      <p:ext uri="{BB962C8B-B14F-4D97-AF65-F5344CB8AC3E}">
        <p14:creationId xmlns:p14="http://schemas.microsoft.com/office/powerpoint/2010/main" val="1368566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F004BC6-A6BE-4F99-91C5-D5D1460E357C}"/>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21</a:t>
            </a:r>
          </a:p>
        </p:txBody>
      </p:sp>
      <p:sp>
        <p:nvSpPr>
          <p:cNvPr id="5" name="Footer Placeholder 4">
            <a:extLst>
              <a:ext uri="{FF2B5EF4-FFF2-40B4-BE49-F238E27FC236}">
                <a16:creationId xmlns:a16="http://schemas.microsoft.com/office/drawing/2014/main" id="{6A864B9D-8697-4461-99CA-18B2043A4831}"/>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Rectangle 2">
            <a:extLst>
              <a:ext uri="{FF2B5EF4-FFF2-40B4-BE49-F238E27FC236}">
                <a16:creationId xmlns:a16="http://schemas.microsoft.com/office/drawing/2014/main" id="{FD27912D-2F2A-4773-AED3-3051C1EC1908}"/>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Primary Insomnia</a:t>
            </a:r>
          </a:p>
        </p:txBody>
      </p:sp>
      <p:sp>
        <p:nvSpPr>
          <p:cNvPr id="8" name="Rectangle 3">
            <a:extLst>
              <a:ext uri="{FF2B5EF4-FFF2-40B4-BE49-F238E27FC236}">
                <a16:creationId xmlns:a16="http://schemas.microsoft.com/office/drawing/2014/main" id="{AE896E41-E230-4B76-AA20-6A53C8C38B51}"/>
              </a:ext>
            </a:extLst>
          </p:cNvPr>
          <p:cNvSpPr>
            <a:spLocks noGrp="1" noRot="1" noChangeArrowheads="1"/>
          </p:cNvSpPr>
          <p:nvPr>
            <p:ph type="subTitle" idx="1"/>
          </p:nvPr>
        </p:nvSpPr>
        <p:spPr>
          <a:xfrm>
            <a:off x="533400" y="1447800"/>
            <a:ext cx="8153400" cy="4648200"/>
          </a:xfrm>
        </p:spPr>
        <p:txBody>
          <a:bodyPr/>
          <a:lstStyle/>
          <a:p>
            <a:pPr marL="342900" indent="-342900" algn="l">
              <a:buFont typeface="Arial" panose="020B0604020202020204" pitchFamily="34" charset="0"/>
              <a:buChar char="•"/>
            </a:pPr>
            <a:r>
              <a:rPr lang="en-US" altLang="en-US" dirty="0">
                <a:solidFill>
                  <a:schemeClr val="tx1"/>
                </a:solidFill>
              </a:rPr>
              <a:t>Difficulty initiating sleep, maintaining sleep, and/ or nonrestorative sleep for at least 1 month</a:t>
            </a:r>
          </a:p>
          <a:p>
            <a:pPr marL="342900" indent="-342900" algn="l">
              <a:buFont typeface="Wingdings" panose="05000000000000000000" pitchFamily="2" charset="2"/>
              <a:buChar char="Ø"/>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Primary: insomnia is not related to other medical or psychiatric problems</a:t>
            </a:r>
          </a:p>
          <a:p>
            <a:pPr marL="342900" indent="-342900" algn="l">
              <a:buFont typeface="Wingdings" panose="05000000000000000000" pitchFamily="2" charset="2"/>
              <a:buChar char="Ø"/>
            </a:pPr>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One of the most common sleep disorders:      1/3 of general population</a:t>
            </a:r>
          </a:p>
          <a:p>
            <a:pPr algn="l"/>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Women report insomnia 2x as often as men</a:t>
            </a:r>
          </a:p>
        </p:txBody>
      </p:sp>
    </p:spTree>
    <p:extLst>
      <p:ext uri="{BB962C8B-B14F-4D97-AF65-F5344CB8AC3E}">
        <p14:creationId xmlns:p14="http://schemas.microsoft.com/office/powerpoint/2010/main" val="22264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117D6EC-6050-49D4-92EF-86F82DD2CC1F}"/>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22</a:t>
            </a:r>
          </a:p>
        </p:txBody>
      </p:sp>
      <p:sp>
        <p:nvSpPr>
          <p:cNvPr id="5" name="Footer Placeholder 4">
            <a:extLst>
              <a:ext uri="{FF2B5EF4-FFF2-40B4-BE49-F238E27FC236}">
                <a16:creationId xmlns:a16="http://schemas.microsoft.com/office/drawing/2014/main" id="{03D3120A-4B6C-4E84-AFCC-0C45B4699F0A}"/>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7" name="Rectangle 2">
            <a:extLst>
              <a:ext uri="{FF2B5EF4-FFF2-40B4-BE49-F238E27FC236}">
                <a16:creationId xmlns:a16="http://schemas.microsoft.com/office/drawing/2014/main" id="{A87CBD3F-495F-4E0F-AE27-E4C42576C816}"/>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Primary Insomnia</a:t>
            </a:r>
          </a:p>
        </p:txBody>
      </p:sp>
      <p:sp>
        <p:nvSpPr>
          <p:cNvPr id="9" name="Rectangle 3">
            <a:extLst>
              <a:ext uri="{FF2B5EF4-FFF2-40B4-BE49-F238E27FC236}">
                <a16:creationId xmlns:a16="http://schemas.microsoft.com/office/drawing/2014/main" id="{CE2D8275-1704-4D29-B7B4-08B32B0BC196}"/>
              </a:ext>
            </a:extLst>
          </p:cNvPr>
          <p:cNvSpPr>
            <a:spLocks noGrp="1" noRot="1" noChangeArrowheads="1"/>
          </p:cNvSpPr>
          <p:nvPr>
            <p:ph type="subTitle" idx="1"/>
          </p:nvPr>
        </p:nvSpPr>
        <p:spPr>
          <a:xfrm>
            <a:off x="762000" y="1447800"/>
            <a:ext cx="8153400" cy="4648200"/>
          </a:xfrm>
        </p:spPr>
        <p:txBody>
          <a:bodyPr>
            <a:normAutofit lnSpcReduction="10000"/>
          </a:bodyPr>
          <a:lstStyle/>
          <a:p>
            <a:pPr algn="l">
              <a:lnSpc>
                <a:spcPct val="90000"/>
              </a:lnSpc>
            </a:pPr>
            <a:r>
              <a:rPr lang="en-US" altLang="en-US" b="1" dirty="0">
                <a:solidFill>
                  <a:schemeClr val="tx1"/>
                </a:solidFill>
                <a:ea typeface="Verdana" panose="020B0604030504040204" pitchFamily="34" charset="0"/>
                <a:cs typeface="Verdana" panose="020B0604030504040204" pitchFamily="34" charset="0"/>
              </a:rPr>
              <a:t>Contributing Factors:</a:t>
            </a:r>
          </a:p>
          <a:p>
            <a:pPr algn="l">
              <a:lnSpc>
                <a:spcPct val="90000"/>
              </a:lnSpc>
            </a:pPr>
            <a:endParaRPr lang="en-US" altLang="en-US" b="1" dirty="0">
              <a:solidFill>
                <a:schemeClr val="tx1"/>
              </a:solidFill>
              <a:ea typeface="Verdana" panose="020B0604030504040204" pitchFamily="34" charset="0"/>
              <a:cs typeface="Verdana" panose="020B0604030504040204" pitchFamily="34" charset="0"/>
            </a:endParaRP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Medical factors, such as pain &amp; physical discomfort and respiratory problems</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High body temperature </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Inactivity during the day</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Psychological disorders</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Stress</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Unrealistic expectations regarding sleep</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Poor bedtime habits or sleep hygiene</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Rebound insomnia (sleeping pills)</a:t>
            </a:r>
          </a:p>
        </p:txBody>
      </p:sp>
    </p:spTree>
    <p:extLst>
      <p:ext uri="{BB962C8B-B14F-4D97-AF65-F5344CB8AC3E}">
        <p14:creationId xmlns:p14="http://schemas.microsoft.com/office/powerpoint/2010/main" val="11078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015F2BBE-B0D6-4C3E-A68E-EF6D921A59CD}"/>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23</a:t>
            </a:r>
          </a:p>
        </p:txBody>
      </p:sp>
      <p:sp>
        <p:nvSpPr>
          <p:cNvPr id="5" name="Footer Placeholder 4">
            <a:extLst>
              <a:ext uri="{FF2B5EF4-FFF2-40B4-BE49-F238E27FC236}">
                <a16:creationId xmlns:a16="http://schemas.microsoft.com/office/drawing/2014/main" id="{F9070B0C-76C3-4F2A-BE88-0BE0ED0D2592}"/>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Rectangle 2">
            <a:extLst>
              <a:ext uri="{FF2B5EF4-FFF2-40B4-BE49-F238E27FC236}">
                <a16:creationId xmlns:a16="http://schemas.microsoft.com/office/drawing/2014/main" id="{11858699-BBB5-49F6-A135-D7D4B91515B3}"/>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Primary Insomnia</a:t>
            </a:r>
          </a:p>
        </p:txBody>
      </p:sp>
      <p:sp>
        <p:nvSpPr>
          <p:cNvPr id="8" name="Rectangle 3">
            <a:extLst>
              <a:ext uri="{FF2B5EF4-FFF2-40B4-BE49-F238E27FC236}">
                <a16:creationId xmlns:a16="http://schemas.microsoft.com/office/drawing/2014/main" id="{528F31E4-D3EB-41D2-9969-C930412B946C}"/>
              </a:ext>
            </a:extLst>
          </p:cNvPr>
          <p:cNvSpPr>
            <a:spLocks noGrp="1" noRot="1" noChangeArrowheads="1"/>
          </p:cNvSpPr>
          <p:nvPr>
            <p:ph type="subTitle" idx="1"/>
          </p:nvPr>
        </p:nvSpPr>
        <p:spPr>
          <a:xfrm>
            <a:off x="609600" y="1447800"/>
            <a:ext cx="8153400" cy="4648200"/>
          </a:xfrm>
        </p:spPr>
        <p:txBody>
          <a:bodyPr>
            <a:normAutofit/>
          </a:bodyPr>
          <a:lstStyle/>
          <a:p>
            <a:pPr algn="l">
              <a:lnSpc>
                <a:spcPct val="90000"/>
              </a:lnSpc>
            </a:pPr>
            <a:r>
              <a:rPr lang="en-US" altLang="en-US" dirty="0">
                <a:solidFill>
                  <a:schemeClr val="tx1"/>
                </a:solidFill>
                <a:ea typeface="Verdana" panose="020B0604030504040204" pitchFamily="34" charset="0"/>
                <a:cs typeface="Verdana" panose="020B0604030504040204" pitchFamily="34" charset="0"/>
              </a:rPr>
              <a:t>Treatments:</a:t>
            </a:r>
          </a:p>
          <a:p>
            <a:pPr marL="800100" lvl="1" indent="-342900" algn="l">
              <a:lnSpc>
                <a:spcPct val="15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Prescription drugs </a:t>
            </a:r>
          </a:p>
          <a:p>
            <a:pPr marL="800100" lvl="1" indent="-342900" algn="l">
              <a:lnSpc>
                <a:spcPct val="15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Relaxation training</a:t>
            </a:r>
          </a:p>
          <a:p>
            <a:pPr marL="800100" lvl="1" indent="-342900" algn="l">
              <a:lnSpc>
                <a:spcPct val="15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Stimulus control procedures</a:t>
            </a:r>
          </a:p>
          <a:p>
            <a:pPr marL="800100" lvl="1" indent="-342900" algn="l">
              <a:lnSpc>
                <a:spcPct val="15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Setting regular bedtime routines</a:t>
            </a:r>
          </a:p>
          <a:p>
            <a:pPr marL="800100" lvl="1" indent="-342900" algn="l">
              <a:lnSpc>
                <a:spcPct val="150000"/>
              </a:lnSpc>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Sleep restriction</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Confronting unrealistic expectations about sleep</a:t>
            </a:r>
            <a:endPar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3122EF10-8A8E-4162-B27A-DB7417E1B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1456267"/>
            <a:ext cx="2853267" cy="1604962"/>
          </a:xfrm>
          <a:prstGeom prst="rect">
            <a:avLst/>
          </a:prstGeom>
        </p:spPr>
      </p:pic>
    </p:spTree>
    <p:extLst>
      <p:ext uri="{BB962C8B-B14F-4D97-AF65-F5344CB8AC3E}">
        <p14:creationId xmlns:p14="http://schemas.microsoft.com/office/powerpoint/2010/main" val="397052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F913DF3-DD3E-4BD2-8D09-97C967373C8C}"/>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24</a:t>
            </a:r>
          </a:p>
        </p:txBody>
      </p:sp>
      <p:sp>
        <p:nvSpPr>
          <p:cNvPr id="5" name="Footer Placeholder 4">
            <a:extLst>
              <a:ext uri="{FF2B5EF4-FFF2-40B4-BE49-F238E27FC236}">
                <a16:creationId xmlns:a16="http://schemas.microsoft.com/office/drawing/2014/main" id="{9737EC8B-B02C-4CE1-B65E-3719C02E2AA3}"/>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Rectangle 2">
            <a:extLst>
              <a:ext uri="{FF2B5EF4-FFF2-40B4-BE49-F238E27FC236}">
                <a16:creationId xmlns:a16="http://schemas.microsoft.com/office/drawing/2014/main" id="{7E61AA2A-0E16-4291-A892-C1955043761D}"/>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Narcolepsy</a:t>
            </a:r>
          </a:p>
        </p:txBody>
      </p:sp>
      <p:sp>
        <p:nvSpPr>
          <p:cNvPr id="8" name="Rectangle 3">
            <a:extLst>
              <a:ext uri="{FF2B5EF4-FFF2-40B4-BE49-F238E27FC236}">
                <a16:creationId xmlns:a16="http://schemas.microsoft.com/office/drawing/2014/main" id="{C002775E-32EA-4A6B-A971-2278C8170C00}"/>
              </a:ext>
            </a:extLst>
          </p:cNvPr>
          <p:cNvSpPr>
            <a:spLocks noGrp="1" noRot="1" noChangeArrowheads="1"/>
          </p:cNvSpPr>
          <p:nvPr>
            <p:ph type="subTitle" idx="1"/>
          </p:nvPr>
        </p:nvSpPr>
        <p:spPr>
          <a:xfrm>
            <a:off x="533400" y="1295400"/>
            <a:ext cx="8153400" cy="3962400"/>
          </a:xfrm>
        </p:spPr>
        <p:txBody>
          <a:bodyPr>
            <a:noAutofit/>
          </a:bodyPr>
          <a:lstStyle/>
          <a:p>
            <a:pPr marL="342900" indent="-342900" algn="l">
              <a:lnSpc>
                <a:spcPct val="90000"/>
              </a:lnSpc>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Features:</a:t>
            </a:r>
          </a:p>
          <a:p>
            <a:pPr lvl="1" algn="l"/>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Daytime sleepiness</a:t>
            </a:r>
          </a:p>
          <a:p>
            <a:pPr lvl="1" algn="l"/>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Irresistible attacks of sleep occur almost </a:t>
            </a:r>
            <a:b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daily</a:t>
            </a:r>
          </a:p>
          <a:p>
            <a:pPr lvl="1" algn="l"/>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Cataplexy – sudden loss of muscle power </a:t>
            </a:r>
            <a:b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(associated with intense emotion &amp; the   </a:t>
            </a:r>
            <a:b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sudden onset of REM sleep)</a:t>
            </a:r>
            <a:b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Treatments:</a:t>
            </a:r>
          </a:p>
          <a:p>
            <a:pPr lvl="1" algn="l"/>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Stimulants</a:t>
            </a:r>
          </a:p>
          <a:p>
            <a:pPr lvl="1" algn="l"/>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 Antidepressants</a:t>
            </a:r>
          </a:p>
        </p:txBody>
      </p:sp>
      <p:pic>
        <p:nvPicPr>
          <p:cNvPr id="2" name="Picture 1">
            <a:extLst>
              <a:ext uri="{FF2B5EF4-FFF2-40B4-BE49-F238E27FC236}">
                <a16:creationId xmlns:a16="http://schemas.microsoft.com/office/drawing/2014/main" id="{B5968F0A-87E1-4170-9E40-3D870A8F6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4267200"/>
            <a:ext cx="3581400" cy="1790700"/>
          </a:xfrm>
          <a:prstGeom prst="rect">
            <a:avLst/>
          </a:prstGeom>
        </p:spPr>
      </p:pic>
    </p:spTree>
    <p:extLst>
      <p:ext uri="{BB962C8B-B14F-4D97-AF65-F5344CB8AC3E}">
        <p14:creationId xmlns:p14="http://schemas.microsoft.com/office/powerpoint/2010/main" val="3423124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14A5399D-F49A-4057-A403-A796AC2C9DC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25</a:t>
            </a:r>
          </a:p>
        </p:txBody>
      </p:sp>
      <p:sp>
        <p:nvSpPr>
          <p:cNvPr id="5" name="Footer Placeholder 4">
            <a:extLst>
              <a:ext uri="{FF2B5EF4-FFF2-40B4-BE49-F238E27FC236}">
                <a16:creationId xmlns:a16="http://schemas.microsoft.com/office/drawing/2014/main" id="{D7AFFB12-67D7-40ED-89DD-D95BD8D0ADCA}"/>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Rectangle 2">
            <a:extLst>
              <a:ext uri="{FF2B5EF4-FFF2-40B4-BE49-F238E27FC236}">
                <a16:creationId xmlns:a16="http://schemas.microsoft.com/office/drawing/2014/main" id="{885A1ADB-0419-466F-88B2-34E6C9534802}"/>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Breathing Disorders</a:t>
            </a:r>
          </a:p>
        </p:txBody>
      </p:sp>
      <p:sp>
        <p:nvSpPr>
          <p:cNvPr id="8" name="Rectangle 3">
            <a:extLst>
              <a:ext uri="{FF2B5EF4-FFF2-40B4-BE49-F238E27FC236}">
                <a16:creationId xmlns:a16="http://schemas.microsoft.com/office/drawing/2014/main" id="{ACBAA07D-17A4-4124-AB50-7855A544141C}"/>
              </a:ext>
            </a:extLst>
          </p:cNvPr>
          <p:cNvSpPr>
            <a:spLocks noGrp="1" noRot="1" noChangeArrowheads="1"/>
          </p:cNvSpPr>
          <p:nvPr>
            <p:ph type="subTitle" idx="1"/>
          </p:nvPr>
        </p:nvSpPr>
        <p:spPr>
          <a:xfrm>
            <a:off x="533400" y="1273175"/>
            <a:ext cx="8153400" cy="4648200"/>
          </a:xfrm>
        </p:spPr>
        <p:txBody>
          <a:bodyPr>
            <a:normAutofit/>
          </a:bodyPr>
          <a:lstStyle/>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Sleep is disrupted by a sleep-related breathing condition  </a:t>
            </a:r>
          </a:p>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Breathing is interrupted during sleep, </a:t>
            </a:r>
            <a:r>
              <a:rPr lang="en-US" altLang="en-US" dirty="0">
                <a:solidFill>
                  <a:schemeClr val="tx1"/>
                </a:solidFill>
                <a:ea typeface="Verdana" panose="020B0604030504040204" pitchFamily="34" charset="0"/>
                <a:cs typeface="Verdana" panose="020B0604030504040204" pitchFamily="34" charset="0"/>
                <a:sym typeface="Wingdings" panose="05000000000000000000" pitchFamily="2" charset="2"/>
              </a:rPr>
              <a:t>producing numerous brief arousals during the night</a:t>
            </a:r>
            <a:endParaRPr lang="en-US" altLang="en-US" dirty="0">
              <a:solidFill>
                <a:schemeClr val="tx1"/>
              </a:solidFill>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Leads to excessive sleepiness during the day </a:t>
            </a:r>
          </a:p>
          <a:p>
            <a:pPr algn="l"/>
            <a:endParaRPr lang="en-US" altLang="en-US" dirty="0">
              <a:solidFill>
                <a:schemeClr val="tx1"/>
              </a:solidFill>
              <a:ea typeface="Verdana" panose="020B0604030504040204" pitchFamily="34" charset="0"/>
              <a:cs typeface="Verdana" panose="020B0604030504040204" pitchFamily="34" charset="0"/>
            </a:endParaRPr>
          </a:p>
          <a:p>
            <a:pPr algn="l"/>
            <a:r>
              <a:rPr lang="en-US" altLang="en-US" dirty="0">
                <a:solidFill>
                  <a:schemeClr val="tx1"/>
                </a:solidFill>
                <a:ea typeface="Verdana" panose="020B0604030504040204" pitchFamily="34" charset="0"/>
                <a:cs typeface="Verdana" panose="020B0604030504040204" pitchFamily="34" charset="0"/>
              </a:rPr>
              <a:t>Treatments:</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Weight loss</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Medications to stimulate breathing </a:t>
            </a:r>
          </a:p>
          <a:p>
            <a:pPr marL="800100" lvl="1" indent="-342900" algn="l">
              <a:buFont typeface="Arial" panose="020B0604020202020204" pitchFamily="34" charset="0"/>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Mechanical devices to reposition tongue or jaw</a:t>
            </a:r>
          </a:p>
        </p:txBody>
      </p:sp>
    </p:spTree>
    <p:extLst>
      <p:ext uri="{BB962C8B-B14F-4D97-AF65-F5344CB8AC3E}">
        <p14:creationId xmlns:p14="http://schemas.microsoft.com/office/powerpoint/2010/main" val="148250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7BB3F1-A897-424B-95FB-0192306417F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26</a:t>
            </a:r>
          </a:p>
        </p:txBody>
      </p:sp>
      <p:sp>
        <p:nvSpPr>
          <p:cNvPr id="6" name="Footer Placeholder 4">
            <a:extLst>
              <a:ext uri="{FF2B5EF4-FFF2-40B4-BE49-F238E27FC236}">
                <a16:creationId xmlns:a16="http://schemas.microsoft.com/office/drawing/2014/main" id="{8256368E-6F49-4304-84B2-014C5AA8664C}"/>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TextBox 7">
            <a:extLst>
              <a:ext uri="{FF2B5EF4-FFF2-40B4-BE49-F238E27FC236}">
                <a16:creationId xmlns:a16="http://schemas.microsoft.com/office/drawing/2014/main" id="{A438D1AC-E5CE-4F6F-A99B-42F29B431C0C}"/>
              </a:ext>
            </a:extLst>
          </p:cNvPr>
          <p:cNvSpPr txBox="1"/>
          <p:nvPr/>
        </p:nvSpPr>
        <p:spPr>
          <a:xfrm>
            <a:off x="533400" y="1676400"/>
            <a:ext cx="8153400" cy="461665"/>
          </a:xfrm>
          <a:prstGeom prst="rect">
            <a:avLst/>
          </a:prstGeom>
          <a:noFill/>
        </p:spPr>
        <p:txBody>
          <a:bodyPr wrap="square" rtlCol="0">
            <a:spAutoFit/>
          </a:bodyP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2">
            <a:extLst>
              <a:ext uri="{FF2B5EF4-FFF2-40B4-BE49-F238E27FC236}">
                <a16:creationId xmlns:a16="http://schemas.microsoft.com/office/drawing/2014/main" id="{B5809291-D325-4265-AF81-B23153EACF98}"/>
              </a:ext>
            </a:extLst>
          </p:cNvPr>
          <p:cNvSpPr>
            <a:spLocks noGrp="1" noRot="1" noChangeArrowheads="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Apnea</a:t>
            </a:r>
          </a:p>
        </p:txBody>
      </p:sp>
      <p:sp>
        <p:nvSpPr>
          <p:cNvPr id="10" name="Rectangle 3">
            <a:extLst>
              <a:ext uri="{FF2B5EF4-FFF2-40B4-BE49-F238E27FC236}">
                <a16:creationId xmlns:a16="http://schemas.microsoft.com/office/drawing/2014/main" id="{15F46ADA-A071-4EC5-9408-D15A0483B62C}"/>
              </a:ext>
            </a:extLst>
          </p:cNvPr>
          <p:cNvSpPr txBox="1">
            <a:spLocks noRot="1" noChangeArrowheads="1"/>
          </p:cNvSpPr>
          <p:nvPr/>
        </p:nvSpPr>
        <p:spPr>
          <a:xfrm>
            <a:off x="533400" y="1219200"/>
            <a:ext cx="815340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en-US" b="1" dirty="0">
                <a:solidFill>
                  <a:schemeClr val="tx1"/>
                </a:solidFill>
              </a:rPr>
              <a:t>Symptoms: </a:t>
            </a:r>
            <a:r>
              <a:rPr lang="en-US" altLang="en-US" dirty="0">
                <a:solidFill>
                  <a:schemeClr val="tx1"/>
                </a:solidFill>
              </a:rPr>
              <a:t>restricted airflow &amp;/or brief periods (10-30 seconds) whereby breathing ceases completely</a:t>
            </a:r>
          </a:p>
          <a:p>
            <a:pPr algn="just">
              <a:lnSpc>
                <a:spcPct val="110000"/>
              </a:lnSpc>
            </a:pPr>
            <a:endParaRPr lang="en-US" altLang="en-US" dirty="0">
              <a:solidFill>
                <a:schemeClr val="tx1"/>
              </a:solidFill>
            </a:endParaRPr>
          </a:p>
          <a:p>
            <a:pPr algn="l">
              <a:lnSpc>
                <a:spcPct val="110000"/>
              </a:lnSpc>
            </a:pPr>
            <a:r>
              <a:rPr lang="en-US" altLang="en-US" b="1" dirty="0">
                <a:solidFill>
                  <a:schemeClr val="tx1"/>
                </a:solidFill>
              </a:rPr>
              <a:t>Signs: </a:t>
            </a:r>
            <a:r>
              <a:rPr lang="en-US" altLang="en-US" dirty="0">
                <a:solidFill>
                  <a:schemeClr val="tx1"/>
                </a:solidFill>
              </a:rPr>
              <a:t>loud snoring, heavy sweating during the night, morning headaches, sleep attacks during the day</a:t>
            </a:r>
          </a:p>
          <a:p>
            <a:pPr algn="just">
              <a:lnSpc>
                <a:spcPct val="110000"/>
              </a:lnSpc>
            </a:pPr>
            <a:endParaRPr lang="en-US" altLang="en-US" dirty="0">
              <a:solidFill>
                <a:schemeClr val="tx1"/>
              </a:solidFill>
            </a:endParaRPr>
          </a:p>
          <a:p>
            <a:pPr algn="l">
              <a:lnSpc>
                <a:spcPct val="110000"/>
              </a:lnSpc>
            </a:pPr>
            <a:r>
              <a:rPr lang="en-US" altLang="en-US" b="1" dirty="0">
                <a:solidFill>
                  <a:schemeClr val="tx1"/>
                </a:solidFill>
              </a:rPr>
              <a:t>Obstructive Sleep Apnea: </a:t>
            </a:r>
            <a:r>
              <a:rPr lang="en-US" altLang="en-US" dirty="0">
                <a:solidFill>
                  <a:schemeClr val="tx1"/>
                </a:solidFill>
              </a:rPr>
              <a:t>airflow stops despite continued respiratory activity; airway is too narrow, damaged, abnormal</a:t>
            </a:r>
          </a:p>
        </p:txBody>
      </p:sp>
    </p:spTree>
    <p:extLst>
      <p:ext uri="{BB962C8B-B14F-4D97-AF65-F5344CB8AC3E}">
        <p14:creationId xmlns:p14="http://schemas.microsoft.com/office/powerpoint/2010/main" val="19568505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7BB3F1-A897-424B-95FB-0192306417F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27</a:t>
            </a:r>
          </a:p>
        </p:txBody>
      </p:sp>
      <p:sp>
        <p:nvSpPr>
          <p:cNvPr id="6" name="Footer Placeholder 4">
            <a:extLst>
              <a:ext uri="{FF2B5EF4-FFF2-40B4-BE49-F238E27FC236}">
                <a16:creationId xmlns:a16="http://schemas.microsoft.com/office/drawing/2014/main" id="{8256368E-6F49-4304-84B2-014C5AA8664C}"/>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TextBox 7">
            <a:extLst>
              <a:ext uri="{FF2B5EF4-FFF2-40B4-BE49-F238E27FC236}">
                <a16:creationId xmlns:a16="http://schemas.microsoft.com/office/drawing/2014/main" id="{A438D1AC-E5CE-4F6F-A99B-42F29B431C0C}"/>
              </a:ext>
            </a:extLst>
          </p:cNvPr>
          <p:cNvSpPr txBox="1"/>
          <p:nvPr/>
        </p:nvSpPr>
        <p:spPr>
          <a:xfrm>
            <a:off x="685800" y="1183063"/>
            <a:ext cx="8153400" cy="2677656"/>
          </a:xfrm>
          <a:prstGeom prst="rect">
            <a:avLst/>
          </a:prstGeom>
          <a:noFill/>
        </p:spPr>
        <p:txBody>
          <a:bodyPr wrap="square" rtlCol="0">
            <a:spAutoFit/>
          </a:bodyPr>
          <a:lstStyle/>
          <a:p>
            <a:r>
              <a:rPr lang="en-US" altLang="en-US" sz="2400" b="1" dirty="0">
                <a:latin typeface="Verdana" panose="020B0604030504040204" pitchFamily="34" charset="0"/>
                <a:ea typeface="Verdana" panose="020B0604030504040204" pitchFamily="34" charset="0"/>
                <a:cs typeface="Verdana" panose="020B0604030504040204" pitchFamily="34" charset="0"/>
              </a:rPr>
              <a:t>Central Sleep Apnea: </a:t>
            </a:r>
            <a:r>
              <a:rPr lang="en-US" altLang="en-US" sz="2400" dirty="0">
                <a:latin typeface="Verdana" panose="020B0604030504040204" pitchFamily="34" charset="0"/>
                <a:ea typeface="Verdana" panose="020B0604030504040204" pitchFamily="34" charset="0"/>
                <a:cs typeface="Verdana" panose="020B0604030504040204" pitchFamily="34" charset="0"/>
              </a:rPr>
              <a:t>complete cessation of respiratory activity</a:t>
            </a:r>
          </a:p>
          <a:p>
            <a:pPr algn="just"/>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b="1" dirty="0">
                <a:latin typeface="Verdana" panose="020B0604030504040204" pitchFamily="34" charset="0"/>
                <a:ea typeface="Verdana" panose="020B0604030504040204" pitchFamily="34" charset="0"/>
                <a:cs typeface="Verdana" panose="020B0604030504040204" pitchFamily="34" charset="0"/>
              </a:rPr>
              <a:t>Contributing Factors: </a:t>
            </a:r>
            <a:r>
              <a:rPr lang="en-US" altLang="en-US" sz="2400" dirty="0">
                <a:latin typeface="Verdana" panose="020B0604030504040204" pitchFamily="34" charset="0"/>
                <a:ea typeface="Verdana" panose="020B0604030504040204" pitchFamily="34" charset="0"/>
                <a:cs typeface="Verdana" panose="020B0604030504040204" pitchFamily="34" charset="0"/>
              </a:rPr>
              <a:t>more common in males, the obese, &amp; middle to older age</a:t>
            </a:r>
          </a:p>
          <a:p>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b="1" dirty="0">
                <a:latin typeface="Verdana" panose="020B0604030504040204" pitchFamily="34" charset="0"/>
                <a:ea typeface="Verdana" panose="020B0604030504040204" pitchFamily="34" charset="0"/>
                <a:cs typeface="Verdana" panose="020B0604030504040204" pitchFamily="34" charset="0"/>
              </a:rPr>
              <a:t>Prevalence: </a:t>
            </a:r>
            <a:r>
              <a:rPr lang="en-US" altLang="en-US" sz="2400" dirty="0">
                <a:latin typeface="Verdana" panose="020B0604030504040204" pitchFamily="34" charset="0"/>
                <a:ea typeface="Verdana" panose="020B0604030504040204" pitchFamily="34" charset="0"/>
                <a:cs typeface="Verdana" panose="020B0604030504040204" pitchFamily="34" charset="0"/>
              </a:rPr>
              <a:t>occurs in 10-20% of population</a:t>
            </a:r>
          </a:p>
        </p:txBody>
      </p:sp>
      <p:sp>
        <p:nvSpPr>
          <p:cNvPr id="7" name="Rectangle 2">
            <a:extLst>
              <a:ext uri="{FF2B5EF4-FFF2-40B4-BE49-F238E27FC236}">
                <a16:creationId xmlns:a16="http://schemas.microsoft.com/office/drawing/2014/main" id="{3107BA1A-BD1F-4906-B3D2-2649BDEA951C}"/>
              </a:ext>
            </a:extLst>
          </p:cNvPr>
          <p:cNvSpPr txBox="1">
            <a:spLocks noRot="1" noChangeArrowheads="1"/>
          </p:cNvSpPr>
          <p:nvPr/>
        </p:nvSpPr>
        <p:spPr>
          <a:xfrm>
            <a:off x="571500" y="354303"/>
            <a:ext cx="51054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Apnea</a:t>
            </a:r>
          </a:p>
        </p:txBody>
      </p:sp>
      <p:pic>
        <p:nvPicPr>
          <p:cNvPr id="2" name="Picture 1">
            <a:extLst>
              <a:ext uri="{FF2B5EF4-FFF2-40B4-BE49-F238E27FC236}">
                <a16:creationId xmlns:a16="http://schemas.microsoft.com/office/drawing/2014/main" id="{F1550573-0D01-4F28-A576-4BF114C16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5770" y="3988839"/>
            <a:ext cx="3164030" cy="2111271"/>
          </a:xfrm>
          <a:prstGeom prst="rect">
            <a:avLst/>
          </a:prstGeom>
        </p:spPr>
      </p:pic>
    </p:spTree>
    <p:extLst>
      <p:ext uri="{BB962C8B-B14F-4D97-AF65-F5344CB8AC3E}">
        <p14:creationId xmlns:p14="http://schemas.microsoft.com/office/powerpoint/2010/main" val="1411158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2E2FAB3-124C-4DCA-B845-5D9E1F47A18E}"/>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28</a:t>
            </a:r>
          </a:p>
        </p:txBody>
      </p:sp>
      <p:sp>
        <p:nvSpPr>
          <p:cNvPr id="5" name="Footer Placeholder 4">
            <a:extLst>
              <a:ext uri="{FF2B5EF4-FFF2-40B4-BE49-F238E27FC236}">
                <a16:creationId xmlns:a16="http://schemas.microsoft.com/office/drawing/2014/main" id="{45DD8D9D-C350-4CF6-8AFF-81CA15B044D0}"/>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Title 1">
            <a:extLst>
              <a:ext uri="{FF2B5EF4-FFF2-40B4-BE49-F238E27FC236}">
                <a16:creationId xmlns:a16="http://schemas.microsoft.com/office/drawing/2014/main" id="{0ADEE717-4055-4F1B-AEA5-7DE6BAFE1E97}"/>
              </a:ext>
            </a:extLst>
          </p:cNvPr>
          <p:cNvSpPr>
            <a:spLocks noGrp="1"/>
          </p:cNvSpPr>
          <p:nvPr>
            <p:ph type="title"/>
          </p:nvPr>
        </p:nvSpPr>
        <p:spPr/>
        <p:txBody>
          <a:bodyPr>
            <a:noAutofit/>
          </a:bodyPr>
          <a:lstStyle/>
          <a:p>
            <a:pPr eaLnBrk="1" hangingPunct="1"/>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Signs of Sleep Deprivation</a:t>
            </a:r>
          </a:p>
        </p:txBody>
      </p:sp>
      <p:sp>
        <p:nvSpPr>
          <p:cNvPr id="9" name="Content Placeholder 2">
            <a:extLst>
              <a:ext uri="{FF2B5EF4-FFF2-40B4-BE49-F238E27FC236}">
                <a16:creationId xmlns:a16="http://schemas.microsoft.com/office/drawing/2014/main" id="{2E374DE9-CD0A-463A-AB84-3A6BE08E504C}"/>
              </a:ext>
            </a:extLst>
          </p:cNvPr>
          <p:cNvSpPr>
            <a:spLocks noGrp="1"/>
          </p:cNvSpPr>
          <p:nvPr>
            <p:ph type="subTitle" idx="1"/>
          </p:nvPr>
        </p:nvSpPr>
        <p:spPr>
          <a:xfrm>
            <a:off x="533400" y="1409700"/>
            <a:ext cx="8153400" cy="4648200"/>
          </a:xfrm>
        </p:spPr>
        <p:txBody>
          <a:bodyPr>
            <a:normAutofit/>
          </a:bodyPr>
          <a:lstStyle/>
          <a:p>
            <a:pPr marL="342900" indent="-342900" algn="l" eaLnBrk="1" hangingPunct="1">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Needing an alarm clock to wake up</a:t>
            </a:r>
          </a:p>
          <a:p>
            <a:pPr algn="l" eaLnBrk="1" hangingPunct="1"/>
            <a:endParaRPr lang="en-US" altLang="en-US" dirty="0">
              <a:solidFill>
                <a:schemeClr val="tx1"/>
              </a:solidFill>
              <a:ea typeface="Verdana" panose="020B0604030504040204" pitchFamily="34" charset="0"/>
              <a:cs typeface="Verdana" panose="020B0604030504040204" pitchFamily="34" charset="0"/>
            </a:endParaRPr>
          </a:p>
          <a:p>
            <a:pPr marL="342900" indent="-342900" algn="l" eaLnBrk="1" hangingPunct="1">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Falling asleep within 5 minutes of hitting the pillow</a:t>
            </a:r>
          </a:p>
          <a:p>
            <a:pPr algn="l" eaLnBrk="1" hangingPunct="1"/>
            <a:endParaRPr lang="en-US" altLang="en-US" dirty="0">
              <a:solidFill>
                <a:schemeClr val="tx1"/>
              </a:solidFill>
              <a:ea typeface="Verdana" panose="020B0604030504040204" pitchFamily="34" charset="0"/>
              <a:cs typeface="Verdana" panose="020B0604030504040204" pitchFamily="34" charset="0"/>
            </a:endParaRPr>
          </a:p>
          <a:p>
            <a:pPr marL="342900" indent="-342900" algn="l" eaLnBrk="1" hangingPunct="1">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Well-rested people take 10-15 minutes</a:t>
            </a:r>
          </a:p>
          <a:p>
            <a:pPr algn="l" eaLnBrk="1" hangingPunct="1"/>
            <a:endParaRPr lang="en-US" altLang="en-US" dirty="0">
              <a:solidFill>
                <a:schemeClr val="tx1"/>
              </a:solidFill>
              <a:ea typeface="Verdana" panose="020B0604030504040204" pitchFamily="34" charset="0"/>
              <a:cs typeface="Verdana" panose="020B0604030504040204" pitchFamily="34" charset="0"/>
            </a:endParaRPr>
          </a:p>
          <a:p>
            <a:pPr marL="342900" indent="-342900" algn="l" eaLnBrk="1" hangingPunct="1">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Napping easily</a:t>
            </a:r>
          </a:p>
          <a:p>
            <a:pPr algn="l" eaLnBrk="1" hangingPunct="1"/>
            <a:endParaRPr lang="en-US" altLang="en-US" dirty="0">
              <a:solidFill>
                <a:schemeClr val="tx1"/>
              </a:solidFill>
              <a:ea typeface="Verdana" panose="020B0604030504040204" pitchFamily="34" charset="0"/>
              <a:cs typeface="Verdana" panose="020B0604030504040204" pitchFamily="34" charset="0"/>
            </a:endParaRPr>
          </a:p>
          <a:p>
            <a:pPr marL="342900" indent="-342900" algn="l" eaLnBrk="1" hangingPunct="1">
              <a:buFont typeface="Arial" panose="020B0604020202020204" pitchFamily="34" charset="0"/>
              <a:buChar char="•"/>
            </a:pPr>
            <a:r>
              <a:rPr lang="en-US" altLang="en-US" dirty="0">
                <a:solidFill>
                  <a:schemeClr val="tx1"/>
                </a:solidFill>
                <a:ea typeface="Verdana" panose="020B0604030504040204" pitchFamily="34" charset="0"/>
                <a:cs typeface="Verdana" panose="020B0604030504040204" pitchFamily="34" charset="0"/>
              </a:rPr>
              <a:t>High number on the Epworth Sleepiness Scale</a:t>
            </a:r>
          </a:p>
        </p:txBody>
      </p:sp>
      <p:pic>
        <p:nvPicPr>
          <p:cNvPr id="10" name="Picture 3">
            <a:extLst>
              <a:ext uri="{FF2B5EF4-FFF2-40B4-BE49-F238E27FC236}">
                <a16:creationId xmlns:a16="http://schemas.microsoft.com/office/drawing/2014/main" id="{6CBAE74A-4B69-4CBF-9DCF-BF25EC47EE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886200"/>
            <a:ext cx="1856740" cy="140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5671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D79413E7-1BB7-41D9-85F4-E8CB3885E4F8}"/>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29</a:t>
            </a:r>
          </a:p>
        </p:txBody>
      </p:sp>
      <p:sp>
        <p:nvSpPr>
          <p:cNvPr id="5" name="Footer Placeholder 4">
            <a:extLst>
              <a:ext uri="{FF2B5EF4-FFF2-40B4-BE49-F238E27FC236}">
                <a16:creationId xmlns:a16="http://schemas.microsoft.com/office/drawing/2014/main" id="{30272B7E-7AAA-4B37-8876-682263B40D2B}"/>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6" name="Title 5">
            <a:extLst>
              <a:ext uri="{FF2B5EF4-FFF2-40B4-BE49-F238E27FC236}">
                <a16:creationId xmlns:a16="http://schemas.microsoft.com/office/drawing/2014/main" id="{0C6CF3E1-52CD-459A-955A-A247F4E826D1}"/>
              </a:ext>
            </a:extLst>
          </p:cNvPr>
          <p:cNvSpPr txBox="1">
            <a:spLocks noGrp="1"/>
          </p:cNvSpPr>
          <p:nvPr>
            <p:ph type="title"/>
          </p:nvPr>
        </p:nvSpPr>
        <p:spPr>
          <a:xfrm>
            <a:off x="503903" y="341293"/>
            <a:ext cx="5105400" cy="954107"/>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ubtitle 7">
            <a:extLst>
              <a:ext uri="{FF2B5EF4-FFF2-40B4-BE49-F238E27FC236}">
                <a16:creationId xmlns:a16="http://schemas.microsoft.com/office/drawing/2014/main" id="{617FA762-D3A7-4753-B981-64A612261ECF}"/>
              </a:ext>
            </a:extLst>
          </p:cNvPr>
          <p:cNvSpPr>
            <a:spLocks noGrp="1"/>
          </p:cNvSpPr>
          <p:nvPr>
            <p:ph type="subTitle" idx="1"/>
          </p:nvPr>
        </p:nvSpPr>
        <p:spPr>
          <a:xfrm>
            <a:off x="533400" y="1219200"/>
            <a:ext cx="8153400" cy="3490186"/>
          </a:xfrm>
          <a:prstGeom prst="rect">
            <a:avLst/>
          </a:prstGeom>
        </p:spPr>
        <p:txBody>
          <a:bodyPr>
            <a:spAutoFit/>
          </a:bodyPr>
          <a:lstStyle/>
          <a:p>
            <a:pPr algn="l"/>
            <a:r>
              <a:rPr lang="en-US" dirty="0">
                <a:solidFill>
                  <a:schemeClr val="tx1"/>
                </a:solidFill>
              </a:rPr>
              <a:t>Chronic sleep deprivation has been shown to raise the risk for:</a:t>
            </a:r>
          </a:p>
          <a:p>
            <a:pPr algn="l"/>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Depression</a:t>
            </a:r>
          </a:p>
          <a:p>
            <a:pPr marL="342900" indent="-342900" algn="l">
              <a:buFont typeface="Arial" panose="020B0604020202020204" pitchFamily="34" charset="0"/>
              <a:buChar char="•"/>
            </a:pPr>
            <a:r>
              <a:rPr lang="en-US" dirty="0">
                <a:solidFill>
                  <a:schemeClr val="tx1"/>
                </a:solidFill>
              </a:rPr>
              <a:t>Obesity</a:t>
            </a:r>
          </a:p>
          <a:p>
            <a:pPr marL="342900" indent="-342900" algn="l">
              <a:buFont typeface="Arial" panose="020B0604020202020204" pitchFamily="34" charset="0"/>
              <a:buChar char="•"/>
            </a:pPr>
            <a:r>
              <a:rPr lang="en-US" dirty="0">
                <a:solidFill>
                  <a:schemeClr val="tx1"/>
                </a:solidFill>
              </a:rPr>
              <a:t>Cardiovascular disease</a:t>
            </a:r>
          </a:p>
          <a:p>
            <a:pPr marL="342900" indent="-342900" algn="l">
              <a:buFont typeface="Arial" panose="020B0604020202020204" pitchFamily="34" charset="0"/>
              <a:buChar char="•"/>
            </a:pPr>
            <a:r>
              <a:rPr lang="en-US" dirty="0">
                <a:solidFill>
                  <a:schemeClr val="tx1"/>
                </a:solidFill>
              </a:rPr>
              <a:t>Reproductive complications</a:t>
            </a:r>
          </a:p>
          <a:p>
            <a:pPr algn="l"/>
            <a:endParaRPr lang="en-US" dirty="0">
              <a:solidFill>
                <a:schemeClr val="tx1"/>
              </a:solidFill>
            </a:endParaRPr>
          </a:p>
        </p:txBody>
      </p:sp>
      <p:sp>
        <p:nvSpPr>
          <p:cNvPr id="9" name="Rectangle 8">
            <a:extLst>
              <a:ext uri="{FF2B5EF4-FFF2-40B4-BE49-F238E27FC236}">
                <a16:creationId xmlns:a16="http://schemas.microsoft.com/office/drawing/2014/main" id="{53E44E6A-4AB1-4883-B4E2-10C5C704C7B5}"/>
              </a:ext>
            </a:extLst>
          </p:cNvPr>
          <p:cNvSpPr/>
          <p:nvPr/>
        </p:nvSpPr>
        <p:spPr>
          <a:xfrm>
            <a:off x="503903" y="4879538"/>
            <a:ext cx="7823617" cy="1200329"/>
          </a:xfrm>
          <a:prstGeom prst="rect">
            <a:avLst/>
          </a:prstGeom>
        </p:spPr>
        <p:txBody>
          <a:bodyPr wrap="square">
            <a:spAutoFit/>
          </a:bodyPr>
          <a:lstStyle/>
          <a:p>
            <a:pPr algn="just"/>
            <a:r>
              <a:rPr lang="en-US" sz="2400" dirty="0">
                <a:latin typeface="Verdana" panose="020B0604030504040204" pitchFamily="34" charset="0"/>
                <a:ea typeface="Verdana" panose="020B0604030504040204" pitchFamily="34" charset="0"/>
                <a:cs typeface="Verdana" panose="020B0604030504040204" pitchFamily="34" charset="0"/>
              </a:rPr>
              <a:t>These issues can lead to decreased productivity and increased healthcare costs for employee and employer alike. </a:t>
            </a:r>
          </a:p>
        </p:txBody>
      </p:sp>
      <p:pic>
        <p:nvPicPr>
          <p:cNvPr id="2" name="Picture 1">
            <a:extLst>
              <a:ext uri="{FF2B5EF4-FFF2-40B4-BE49-F238E27FC236}">
                <a16:creationId xmlns:a16="http://schemas.microsoft.com/office/drawing/2014/main" id="{EE6E0874-987B-4C01-B8CB-461B68780B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0875" y="1732386"/>
            <a:ext cx="3202365" cy="3147152"/>
          </a:xfrm>
          <a:prstGeom prst="rect">
            <a:avLst/>
          </a:prstGeom>
        </p:spPr>
      </p:pic>
    </p:spTree>
    <p:extLst>
      <p:ext uri="{BB962C8B-B14F-4D97-AF65-F5344CB8AC3E}">
        <p14:creationId xmlns:p14="http://schemas.microsoft.com/office/powerpoint/2010/main" val="38081280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D8E0136-9E15-4F75-AF8E-968FAEE359E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5" name="Footer Placeholder 4">
            <a:extLst>
              <a:ext uri="{FF2B5EF4-FFF2-40B4-BE49-F238E27FC236}">
                <a16:creationId xmlns:a16="http://schemas.microsoft.com/office/drawing/2014/main" id="{1C22B991-CCC7-4728-8508-4E23FB4C42E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7" name="Subtitle 6">
            <a:extLst>
              <a:ext uri="{FF2B5EF4-FFF2-40B4-BE49-F238E27FC236}">
                <a16:creationId xmlns:a16="http://schemas.microsoft.com/office/drawing/2014/main" id="{C72D9EEA-A0C1-4273-B6DF-8E2144BDC1AE}"/>
              </a:ext>
            </a:extLst>
          </p:cNvPr>
          <p:cNvSpPr>
            <a:spLocks noGrp="1"/>
          </p:cNvSpPr>
          <p:nvPr>
            <p:ph type="subTitle" idx="1"/>
          </p:nvPr>
        </p:nvSpPr>
        <p:spPr>
          <a:xfrm>
            <a:off x="914400" y="1447800"/>
            <a:ext cx="7315200" cy="1905000"/>
          </a:xfrm>
        </p:spPr>
        <p:txBody>
          <a:bodyPr>
            <a:normAutofit lnSpcReduction="10000"/>
          </a:bodyPr>
          <a:lstStyle/>
          <a:p>
            <a:pPr marL="342900" indent="-342900" algn="l">
              <a:buFont typeface="Arial" panose="020B0604020202020204" pitchFamily="34" charset="0"/>
              <a:buChar char="•"/>
            </a:pPr>
            <a:r>
              <a:rPr lang="en-US" dirty="0">
                <a:solidFill>
                  <a:schemeClr val="tx1"/>
                </a:solidFill>
              </a:rPr>
              <a:t>Sleepiness is the desire to fall asleep. </a:t>
            </a:r>
            <a:br>
              <a:rPr lang="en-US" dirty="0">
                <a:solidFill>
                  <a:schemeClr val="tx1"/>
                </a:solidFill>
              </a:rPr>
            </a:b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It is sometimes referred to as drowsiness and typically increases the longer we stay awake.</a:t>
            </a:r>
          </a:p>
        </p:txBody>
      </p:sp>
      <p:sp>
        <p:nvSpPr>
          <p:cNvPr id="9" name="Title 8">
            <a:extLst>
              <a:ext uri="{FF2B5EF4-FFF2-40B4-BE49-F238E27FC236}">
                <a16:creationId xmlns:a16="http://schemas.microsoft.com/office/drawing/2014/main" id="{9FCE2F6A-AC86-48EA-B8DC-F4226BA1BB0F}"/>
              </a:ext>
            </a:extLst>
          </p:cNvPr>
          <p:cNvSpPr>
            <a:spLocks noGrp="1"/>
          </p:cNvSpPr>
          <p:nvPr>
            <p:ph type="title"/>
          </p:nvPr>
        </p:nvSpPr>
        <p:spPr/>
        <p:txBody>
          <a:bodyPr>
            <a:noAutofit/>
          </a:bodyPr>
          <a:lstStyle/>
          <a:p>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Definition of Sleepiness</a:t>
            </a:r>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685F682F-65DD-493F-9732-BFA7C6680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581400"/>
            <a:ext cx="5177118" cy="2607733"/>
          </a:xfrm>
          <a:prstGeom prst="rect">
            <a:avLst/>
          </a:prstGeom>
        </p:spPr>
      </p:pic>
    </p:spTree>
    <p:extLst>
      <p:ext uri="{BB962C8B-B14F-4D97-AF65-F5344CB8AC3E}">
        <p14:creationId xmlns:p14="http://schemas.microsoft.com/office/powerpoint/2010/main" val="128582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059D75CA-BC97-4C9D-9BA7-A13A6CC5266E}"/>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30</a:t>
            </a:r>
          </a:p>
        </p:txBody>
      </p:sp>
      <p:sp>
        <p:nvSpPr>
          <p:cNvPr id="5" name="Footer Placeholder 4">
            <a:extLst>
              <a:ext uri="{FF2B5EF4-FFF2-40B4-BE49-F238E27FC236}">
                <a16:creationId xmlns:a16="http://schemas.microsoft.com/office/drawing/2014/main" id="{B1DC8A9E-1239-4F11-91F7-59662CE99F2F}"/>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10" name="Title 5">
            <a:extLst>
              <a:ext uri="{FF2B5EF4-FFF2-40B4-BE49-F238E27FC236}">
                <a16:creationId xmlns:a16="http://schemas.microsoft.com/office/drawing/2014/main" id="{C5A50935-E6FE-48A8-A934-F6459FE8DB7F}"/>
              </a:ext>
            </a:extLst>
          </p:cNvPr>
          <p:cNvSpPr txBox="1">
            <a:spLocks noGrp="1"/>
          </p:cNvSpPr>
          <p:nvPr>
            <p:ph type="title"/>
          </p:nvPr>
        </p:nvSpPr>
        <p:spPr>
          <a:xfrm>
            <a:off x="533400" y="609600"/>
            <a:ext cx="5105400" cy="45720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ubtitle 10">
            <a:extLst>
              <a:ext uri="{FF2B5EF4-FFF2-40B4-BE49-F238E27FC236}">
                <a16:creationId xmlns:a16="http://schemas.microsoft.com/office/drawing/2014/main" id="{F1E32BD8-9C14-4F6F-B037-6377ABF93C84}"/>
              </a:ext>
            </a:extLst>
          </p:cNvPr>
          <p:cNvSpPr txBox="1">
            <a:spLocks noGrp="1"/>
          </p:cNvSpPr>
          <p:nvPr>
            <p:ph type="subTitle" idx="1"/>
          </p:nvPr>
        </p:nvSpPr>
        <p:spPr>
          <a:xfrm>
            <a:off x="533400" y="1219200"/>
            <a:ext cx="6477000" cy="1274195"/>
          </a:xfrm>
          <a:prstGeom prst="rect">
            <a:avLst/>
          </a:prstGeom>
          <a:noFill/>
        </p:spPr>
        <p:txBody>
          <a:bodyPr wrap="square" rtlCol="0">
            <a:spAutoFit/>
          </a:bodyPr>
          <a:lstStyle/>
          <a:p>
            <a:pPr algn="l"/>
            <a:r>
              <a:rPr lang="en-US" dirty="0">
                <a:solidFill>
                  <a:schemeClr val="tx1"/>
                </a:solidFill>
              </a:rPr>
              <a:t>In the short term, lack of sleep can cause issues with:</a:t>
            </a:r>
          </a:p>
          <a:p>
            <a:pPr algn="l"/>
            <a:endParaRPr lang="en-US" dirty="0">
              <a:solidFill>
                <a:schemeClr val="tx1"/>
              </a:solidFill>
            </a:endParaRPr>
          </a:p>
        </p:txBody>
      </p:sp>
      <p:sp>
        <p:nvSpPr>
          <p:cNvPr id="12" name="TextBox 11">
            <a:extLst>
              <a:ext uri="{FF2B5EF4-FFF2-40B4-BE49-F238E27FC236}">
                <a16:creationId xmlns:a16="http://schemas.microsoft.com/office/drawing/2014/main" id="{2CB762DC-7AC6-4ED2-B6CB-0A2A282906A9}"/>
              </a:ext>
            </a:extLst>
          </p:cNvPr>
          <p:cNvSpPr txBox="1"/>
          <p:nvPr/>
        </p:nvSpPr>
        <p:spPr>
          <a:xfrm>
            <a:off x="533400" y="2286000"/>
            <a:ext cx="373794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Tardiness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Absenteeism</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Concentration</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Listening to others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Solving problems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Making decisions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Decreased attention, memory recall &amp; vigilance</a:t>
            </a:r>
          </a:p>
        </p:txBody>
      </p:sp>
      <p:pic>
        <p:nvPicPr>
          <p:cNvPr id="8" name="Picture 7">
            <a:extLst>
              <a:ext uri="{FF2B5EF4-FFF2-40B4-BE49-F238E27FC236}">
                <a16:creationId xmlns:a16="http://schemas.microsoft.com/office/drawing/2014/main" id="{5C04A87A-A6BA-494B-BE6C-A3487D73A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684" y="1683959"/>
            <a:ext cx="4114800" cy="4508045"/>
          </a:xfrm>
          <a:prstGeom prst="rect">
            <a:avLst/>
          </a:prstGeom>
        </p:spPr>
      </p:pic>
    </p:spTree>
    <p:extLst>
      <p:ext uri="{BB962C8B-B14F-4D97-AF65-F5344CB8AC3E}">
        <p14:creationId xmlns:p14="http://schemas.microsoft.com/office/powerpoint/2010/main" val="215292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0E514F-0D06-4EC0-BFE7-E08995E86286}"/>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31</a:t>
            </a:r>
          </a:p>
        </p:txBody>
      </p:sp>
      <p:sp>
        <p:nvSpPr>
          <p:cNvPr id="6" name="Slide Number Placeholder 4">
            <a:extLst>
              <a:ext uri="{FF2B5EF4-FFF2-40B4-BE49-F238E27FC236}">
                <a16:creationId xmlns:a16="http://schemas.microsoft.com/office/drawing/2014/main" id="{A337021D-FE83-4517-8B25-851FE3561E97}"/>
              </a:ext>
            </a:extLst>
          </p:cNvPr>
          <p:cNvSpPr txBox="1">
            <a:spLocks/>
          </p:cNvSpPr>
          <p:nvPr/>
        </p:nvSpPr>
        <p:spPr>
          <a:xfrm>
            <a:off x="6705600" y="6480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solidFill>
                  <a:schemeClr val="bg1"/>
                </a:solidFill>
              </a:rPr>
              <a:t>2</a:t>
            </a:r>
          </a:p>
        </p:txBody>
      </p:sp>
      <p:sp>
        <p:nvSpPr>
          <p:cNvPr id="8" name="Footer Placeholder 4">
            <a:extLst>
              <a:ext uri="{FF2B5EF4-FFF2-40B4-BE49-F238E27FC236}">
                <a16:creationId xmlns:a16="http://schemas.microsoft.com/office/drawing/2014/main" id="{B99B75F4-CB27-4EEA-9B6C-FD85D9EB44D0}"/>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12" name="Rectangle 11">
            <a:extLst>
              <a:ext uri="{FF2B5EF4-FFF2-40B4-BE49-F238E27FC236}">
                <a16:creationId xmlns:a16="http://schemas.microsoft.com/office/drawing/2014/main" id="{5FEF97C0-4402-491E-BCD6-4C6680777009}"/>
              </a:ext>
            </a:extLst>
          </p:cNvPr>
          <p:cNvSpPr/>
          <p:nvPr/>
        </p:nvSpPr>
        <p:spPr>
          <a:xfrm>
            <a:off x="457200" y="1391444"/>
            <a:ext cx="4343400" cy="2893100"/>
          </a:xfrm>
          <a:prstGeom prst="rect">
            <a:avLst/>
          </a:prstGeom>
        </p:spPr>
        <p:txBody>
          <a:bodyPr wrap="square">
            <a:spAutoFit/>
          </a:bodyPr>
          <a:lstStyle/>
          <a:p>
            <a:pPr>
              <a:defRPr/>
            </a:pPr>
            <a:r>
              <a:rPr lang="en-US" sz="2600" dirty="0"/>
              <a:t>As your body’s sleep debt increases, the more likely you are to experience </a:t>
            </a:r>
            <a:r>
              <a:rPr lang="en-US" sz="2600" b="1" dirty="0"/>
              <a:t>microsleeps—a brief episode of sleep </a:t>
            </a:r>
            <a:r>
              <a:rPr lang="en-US" sz="2600" dirty="0"/>
              <a:t>which can last anywhere from a fraction of a second up to 30 seconds. </a:t>
            </a:r>
          </a:p>
        </p:txBody>
      </p:sp>
      <p:sp>
        <p:nvSpPr>
          <p:cNvPr id="13" name="Title 5">
            <a:extLst>
              <a:ext uri="{FF2B5EF4-FFF2-40B4-BE49-F238E27FC236}">
                <a16:creationId xmlns:a16="http://schemas.microsoft.com/office/drawing/2014/main" id="{04FE3DC7-2F6C-4CC2-B0BF-C01F8A36AB22}"/>
              </a:ext>
            </a:extLst>
          </p:cNvPr>
          <p:cNvSpPr txBox="1">
            <a:spLocks noGrp="1"/>
          </p:cNvSpPr>
          <p:nvPr>
            <p:ph type="title"/>
          </p:nvPr>
        </p:nvSpPr>
        <p:spPr>
          <a:xfrm>
            <a:off x="533400" y="609600"/>
            <a:ext cx="5105400" cy="45720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F7984CFB-2485-4C66-8D67-033EBC3F992A}"/>
              </a:ext>
            </a:extLst>
          </p:cNvPr>
          <p:cNvSpPr/>
          <p:nvPr/>
        </p:nvSpPr>
        <p:spPr>
          <a:xfrm>
            <a:off x="457200" y="4800600"/>
            <a:ext cx="8229600" cy="800219"/>
          </a:xfrm>
          <a:prstGeom prst="rect">
            <a:avLst/>
          </a:prstGeom>
        </p:spPr>
        <p:txBody>
          <a:bodyPr wrap="square">
            <a:spAutoFit/>
          </a:bodyPr>
          <a:lstStyle/>
          <a:p>
            <a:pPr>
              <a:defRPr/>
            </a:pPr>
            <a:endParaRPr lang="en-US" dirty="0"/>
          </a:p>
          <a:p>
            <a:pPr>
              <a:defRPr/>
            </a:pPr>
            <a:r>
              <a:rPr lang="en-US" sz="2800" b="1" dirty="0"/>
              <a:t>During a microsleep, you are temporarily unconscious. </a:t>
            </a:r>
          </a:p>
        </p:txBody>
      </p:sp>
      <p:pic>
        <p:nvPicPr>
          <p:cNvPr id="10" name="Picture 9">
            <a:extLst>
              <a:ext uri="{FF2B5EF4-FFF2-40B4-BE49-F238E27FC236}">
                <a16:creationId xmlns:a16="http://schemas.microsoft.com/office/drawing/2014/main" id="{6080D5BE-0309-46B2-81FF-D7E0419F6D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9689" y="1625941"/>
            <a:ext cx="3733800" cy="3116686"/>
          </a:xfrm>
          <a:prstGeom prst="rect">
            <a:avLst/>
          </a:prstGeom>
        </p:spPr>
      </p:pic>
    </p:spTree>
    <p:extLst>
      <p:ext uri="{BB962C8B-B14F-4D97-AF65-F5344CB8AC3E}">
        <p14:creationId xmlns:p14="http://schemas.microsoft.com/office/powerpoint/2010/main" val="39275346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9839EA27-4F57-4B95-8F4D-F94D52F89F5F}"/>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32</a:t>
            </a:r>
          </a:p>
        </p:txBody>
      </p:sp>
      <p:sp>
        <p:nvSpPr>
          <p:cNvPr id="5" name="Footer Placeholder 4">
            <a:extLst>
              <a:ext uri="{FF2B5EF4-FFF2-40B4-BE49-F238E27FC236}">
                <a16:creationId xmlns:a16="http://schemas.microsoft.com/office/drawing/2014/main" id="{D0B0ECC1-D526-413A-8842-F6CC836A24E1}"/>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10" name="Subtitle 9">
            <a:extLst>
              <a:ext uri="{FF2B5EF4-FFF2-40B4-BE49-F238E27FC236}">
                <a16:creationId xmlns:a16="http://schemas.microsoft.com/office/drawing/2014/main" id="{51F7137F-DB2B-4CF6-B2F3-20A7C6A1AB0D}"/>
              </a:ext>
            </a:extLst>
          </p:cNvPr>
          <p:cNvSpPr>
            <a:spLocks noGrp="1"/>
          </p:cNvSpPr>
          <p:nvPr>
            <p:ph type="subTitle" idx="1"/>
          </p:nvPr>
        </p:nvSpPr>
        <p:spPr>
          <a:xfrm>
            <a:off x="533400" y="1219200"/>
            <a:ext cx="3505200" cy="4967514"/>
          </a:xfrm>
          <a:prstGeom prst="rect">
            <a:avLst/>
          </a:prstGeom>
        </p:spPr>
        <p:txBody>
          <a:bodyPr wrap="square">
            <a:spAutoFit/>
          </a:bodyPr>
          <a:lstStyle/>
          <a:p>
            <a:pPr marL="457200" indent="-457200" algn="l">
              <a:buFont typeface="Arial" panose="020B0604020202020204" pitchFamily="34" charset="0"/>
              <a:buChar char="•"/>
              <a:defRPr/>
            </a:pPr>
            <a:r>
              <a:rPr lang="en-US" dirty="0">
                <a:solidFill>
                  <a:schemeClr val="tx1"/>
                </a:solidFill>
              </a:rPr>
              <a:t>Highly fatigued workers are 70% more likely to be involved in an incident resulting in injury. </a:t>
            </a:r>
            <a:br>
              <a:rPr lang="en-US" dirty="0">
                <a:solidFill>
                  <a:schemeClr val="tx1"/>
                </a:solidFill>
              </a:rPr>
            </a:br>
            <a:endParaRPr lang="en-US" dirty="0">
              <a:solidFill>
                <a:schemeClr val="tx1"/>
              </a:solidFill>
            </a:endParaRPr>
          </a:p>
          <a:p>
            <a:pPr marL="457200" indent="-457200" algn="l">
              <a:buFont typeface="Arial" panose="020B0604020202020204" pitchFamily="34" charset="0"/>
              <a:buChar char="•"/>
              <a:defRPr/>
            </a:pPr>
            <a:r>
              <a:rPr lang="en-US" dirty="0">
                <a:solidFill>
                  <a:schemeClr val="tx1"/>
                </a:solidFill>
              </a:rPr>
              <a:t>Workers who report disturbed sleep are nearly twice as likely to die in a work-related incident. </a:t>
            </a:r>
          </a:p>
        </p:txBody>
      </p:sp>
      <p:sp>
        <p:nvSpPr>
          <p:cNvPr id="11" name="Title 5">
            <a:extLst>
              <a:ext uri="{FF2B5EF4-FFF2-40B4-BE49-F238E27FC236}">
                <a16:creationId xmlns:a16="http://schemas.microsoft.com/office/drawing/2014/main" id="{9D001FFD-1F5D-4BCB-978A-31C5B5141826}"/>
              </a:ext>
            </a:extLst>
          </p:cNvPr>
          <p:cNvSpPr txBox="1">
            <a:spLocks noGrp="1"/>
          </p:cNvSpPr>
          <p:nvPr>
            <p:ph type="title"/>
          </p:nvPr>
        </p:nvSpPr>
        <p:spPr>
          <a:xfrm>
            <a:off x="533400" y="609600"/>
            <a:ext cx="5105400" cy="45720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34BB2F07-6837-4B51-8DB4-66CB25857B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9889" y="2102757"/>
            <a:ext cx="4800600" cy="3200400"/>
          </a:xfrm>
          <a:prstGeom prst="rect">
            <a:avLst/>
          </a:prstGeom>
        </p:spPr>
      </p:pic>
    </p:spTree>
    <p:extLst>
      <p:ext uri="{BB962C8B-B14F-4D97-AF65-F5344CB8AC3E}">
        <p14:creationId xmlns:p14="http://schemas.microsoft.com/office/powerpoint/2010/main" val="84241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06CFA7D3-063F-4463-A5FB-62FA9406F7B4}"/>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33</a:t>
            </a:r>
          </a:p>
        </p:txBody>
      </p:sp>
      <p:sp>
        <p:nvSpPr>
          <p:cNvPr id="5" name="Footer Placeholder 4">
            <a:extLst>
              <a:ext uri="{FF2B5EF4-FFF2-40B4-BE49-F238E27FC236}">
                <a16:creationId xmlns:a16="http://schemas.microsoft.com/office/drawing/2014/main" id="{74310F4B-03C2-4C57-901D-F45F7B6B6707}"/>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10" name="Title 5">
            <a:extLst>
              <a:ext uri="{FF2B5EF4-FFF2-40B4-BE49-F238E27FC236}">
                <a16:creationId xmlns:a16="http://schemas.microsoft.com/office/drawing/2014/main" id="{C167326A-2C90-4E19-B4CD-29583E60ECA0}"/>
              </a:ext>
            </a:extLst>
          </p:cNvPr>
          <p:cNvSpPr txBox="1">
            <a:spLocks noGrp="1"/>
          </p:cNvSpPr>
          <p:nvPr>
            <p:ph type="title"/>
          </p:nvPr>
        </p:nvSpPr>
        <p:spPr>
          <a:xfrm>
            <a:off x="533400" y="361147"/>
            <a:ext cx="5105400" cy="954107"/>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Deprived &amp; Driving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ubtitle 10">
            <a:extLst>
              <a:ext uri="{FF2B5EF4-FFF2-40B4-BE49-F238E27FC236}">
                <a16:creationId xmlns:a16="http://schemas.microsoft.com/office/drawing/2014/main" id="{58C13BE0-9C66-44DD-8CAB-53E5C794B00F}"/>
              </a:ext>
            </a:extLst>
          </p:cNvPr>
          <p:cNvSpPr>
            <a:spLocks noGrp="1"/>
          </p:cNvSpPr>
          <p:nvPr>
            <p:ph type="subTitle" idx="1"/>
          </p:nvPr>
        </p:nvSpPr>
        <p:spPr>
          <a:xfrm>
            <a:off x="533400" y="1167092"/>
            <a:ext cx="8153400" cy="4672048"/>
          </a:xfrm>
          <a:prstGeom prst="rect">
            <a:avLst/>
          </a:prstGeom>
        </p:spPr>
        <p:txBody>
          <a:bodyPr wrap="square">
            <a:spAutoFit/>
          </a:bodyPr>
          <a:lstStyle/>
          <a:p>
            <a:pPr algn="l"/>
            <a:r>
              <a:rPr lang="en-US" dirty="0">
                <a:solidFill>
                  <a:schemeClr val="tx1"/>
                </a:solidFill>
              </a:rPr>
              <a:t>A recent AAA Foundation report estimated 328,000 crashes annually due to drowsy driving, with 109,000 resulting in injury and </a:t>
            </a:r>
            <a:r>
              <a:rPr lang="en-US" b="1" dirty="0">
                <a:solidFill>
                  <a:schemeClr val="tx1"/>
                </a:solidFill>
              </a:rPr>
              <a:t>6,400</a:t>
            </a:r>
            <a:r>
              <a:rPr lang="en-US" dirty="0">
                <a:solidFill>
                  <a:schemeClr val="tx1"/>
                </a:solidFill>
              </a:rPr>
              <a:t> resulting    in a fatality. </a:t>
            </a:r>
          </a:p>
          <a:p>
            <a:pPr algn="just"/>
            <a:endParaRPr lang="en-US" dirty="0">
              <a:solidFill>
                <a:schemeClr val="tx1"/>
              </a:solidFill>
            </a:endParaRPr>
          </a:p>
          <a:p>
            <a:pPr algn="l"/>
            <a:r>
              <a:rPr lang="en-US" dirty="0">
                <a:solidFill>
                  <a:schemeClr val="tx1"/>
                </a:solidFill>
              </a:rPr>
              <a:t>Drowsiness affects drivers in</a:t>
            </a:r>
          </a:p>
          <a:p>
            <a:pPr algn="l"/>
            <a:r>
              <a:rPr lang="en-US" dirty="0">
                <a:solidFill>
                  <a:schemeClr val="tx1"/>
                </a:solidFill>
              </a:rPr>
              <a:t>much the same way as alcohol: </a:t>
            </a:r>
          </a:p>
          <a:p>
            <a:pPr marL="342900" indent="-342900" algn="l">
              <a:buFont typeface="Arial" panose="020B0604020202020204" pitchFamily="34" charset="0"/>
              <a:buChar char="•"/>
            </a:pPr>
            <a:r>
              <a:rPr lang="en-US" dirty="0">
                <a:solidFill>
                  <a:schemeClr val="tx1"/>
                </a:solidFill>
              </a:rPr>
              <a:t>Reduced attentiveness</a:t>
            </a:r>
          </a:p>
          <a:p>
            <a:pPr marL="342900" indent="-342900" algn="l">
              <a:buFont typeface="Arial" panose="020B0604020202020204" pitchFamily="34" charset="0"/>
              <a:buChar char="•"/>
            </a:pPr>
            <a:r>
              <a:rPr lang="en-US" dirty="0">
                <a:solidFill>
                  <a:schemeClr val="tx1"/>
                </a:solidFill>
              </a:rPr>
              <a:t>Slowed reaction time</a:t>
            </a:r>
          </a:p>
          <a:p>
            <a:pPr marL="342900" indent="-342900" algn="l">
              <a:buFont typeface="Arial" panose="020B0604020202020204" pitchFamily="34" charset="0"/>
              <a:buChar char="•"/>
            </a:pPr>
            <a:r>
              <a:rPr lang="en-US" dirty="0">
                <a:solidFill>
                  <a:schemeClr val="tx1"/>
                </a:solidFill>
              </a:rPr>
              <a:t>Impaired judgment</a:t>
            </a:r>
          </a:p>
          <a:p>
            <a:pPr marL="342900" indent="-342900" algn="l">
              <a:buFont typeface="Wingdings" panose="05000000000000000000" pitchFamily="2" charset="2"/>
              <a:buChar char="ü"/>
            </a:pPr>
            <a:endParaRPr lang="en-US" dirty="0">
              <a:solidFill>
                <a:schemeClr val="tx1"/>
              </a:solidFill>
            </a:endParaRPr>
          </a:p>
        </p:txBody>
      </p:sp>
      <p:sp>
        <p:nvSpPr>
          <p:cNvPr id="12" name="Rectangle 11">
            <a:extLst>
              <a:ext uri="{FF2B5EF4-FFF2-40B4-BE49-F238E27FC236}">
                <a16:creationId xmlns:a16="http://schemas.microsoft.com/office/drawing/2014/main" id="{D05ED9C3-82A4-47AF-B8CE-836B6561F53C}"/>
              </a:ext>
            </a:extLst>
          </p:cNvPr>
          <p:cNvSpPr/>
          <p:nvPr/>
        </p:nvSpPr>
        <p:spPr>
          <a:xfrm>
            <a:off x="457200" y="5634335"/>
            <a:ext cx="8839200" cy="461665"/>
          </a:xfrm>
          <a:prstGeom prst="rect">
            <a:avLst/>
          </a:prstGeom>
        </p:spPr>
        <p:txBody>
          <a:bodyPr wrap="square">
            <a:spAutoFit/>
          </a:bodyPr>
          <a:lstStyle/>
          <a:p>
            <a:r>
              <a:rPr lang="en-US" sz="2400" b="1" dirty="0"/>
              <a:t>Driving while </a:t>
            </a:r>
            <a:r>
              <a:rPr lang="en-US" sz="2400" b="1" dirty="0">
                <a:latin typeface="Verdana" panose="020B0604030504040204" pitchFamily="34" charset="0"/>
                <a:ea typeface="Verdana" panose="020B0604030504040204" pitchFamily="34" charset="0"/>
                <a:cs typeface="Verdana" panose="020B0604030504040204" pitchFamily="34" charset="0"/>
              </a:rPr>
              <a:t>drowsy</a:t>
            </a:r>
            <a:r>
              <a:rPr lang="en-US" sz="2400" b="1" dirty="0"/>
              <a:t> increases crash risk by nearly </a:t>
            </a:r>
            <a:r>
              <a:rPr lang="en-US" sz="2400" b="1" dirty="0">
                <a:solidFill>
                  <a:srgbClr val="FF0000"/>
                </a:solidFill>
              </a:rPr>
              <a:t>300%!</a:t>
            </a:r>
            <a:endParaRPr lang="en-US" sz="2400" b="1" dirty="0"/>
          </a:p>
        </p:txBody>
      </p:sp>
      <p:pic>
        <p:nvPicPr>
          <p:cNvPr id="8" name="Picture 7">
            <a:extLst>
              <a:ext uri="{FF2B5EF4-FFF2-40B4-BE49-F238E27FC236}">
                <a16:creationId xmlns:a16="http://schemas.microsoft.com/office/drawing/2014/main" id="{8858085D-0BA9-4629-9494-57452439813C}"/>
              </a:ext>
            </a:extLst>
          </p:cNvPr>
          <p:cNvPicPr>
            <a:picLocks noChangeAspect="1"/>
          </p:cNvPicPr>
          <p:nvPr/>
        </p:nvPicPr>
        <p:blipFill>
          <a:blip r:embed="rId3"/>
          <a:stretch>
            <a:fillRect/>
          </a:stretch>
        </p:blipFill>
        <p:spPr>
          <a:xfrm>
            <a:off x="6022622" y="2679563"/>
            <a:ext cx="2219632" cy="2824597"/>
          </a:xfrm>
          <a:prstGeom prst="rect">
            <a:avLst/>
          </a:prstGeom>
        </p:spPr>
      </p:pic>
    </p:spTree>
    <p:extLst>
      <p:ext uri="{BB962C8B-B14F-4D97-AF65-F5344CB8AC3E}">
        <p14:creationId xmlns:p14="http://schemas.microsoft.com/office/powerpoint/2010/main" val="3271705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DAC2E73C-E1A6-42EF-9D90-C4B4C3B17DAE}"/>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34</a:t>
            </a:r>
          </a:p>
        </p:txBody>
      </p:sp>
      <p:sp>
        <p:nvSpPr>
          <p:cNvPr id="5" name="Footer Placeholder 4">
            <a:extLst>
              <a:ext uri="{FF2B5EF4-FFF2-40B4-BE49-F238E27FC236}">
                <a16:creationId xmlns:a16="http://schemas.microsoft.com/office/drawing/2014/main" id="{CD92B328-01B3-4545-AA54-E3FD3EBD4BDF}"/>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10" name="Subtitle 9">
            <a:extLst>
              <a:ext uri="{FF2B5EF4-FFF2-40B4-BE49-F238E27FC236}">
                <a16:creationId xmlns:a16="http://schemas.microsoft.com/office/drawing/2014/main" id="{3390272C-3FBB-428A-A344-A82170C04F1E}"/>
              </a:ext>
            </a:extLst>
          </p:cNvPr>
          <p:cNvSpPr>
            <a:spLocks noGrp="1"/>
          </p:cNvSpPr>
          <p:nvPr>
            <p:ph type="subTitle" idx="1"/>
          </p:nvPr>
        </p:nvSpPr>
        <p:spPr>
          <a:xfrm>
            <a:off x="2932289" y="1138823"/>
            <a:ext cx="5791200" cy="5189113"/>
          </a:xfrm>
          <a:prstGeom prst="rect">
            <a:avLst/>
          </a:prstGeom>
        </p:spPr>
        <p:txBody>
          <a:bodyPr wrap="square">
            <a:spAutoFit/>
          </a:bodyPr>
          <a:lstStyle/>
          <a:p>
            <a:pPr algn="l">
              <a:defRPr/>
            </a:pPr>
            <a:r>
              <a:rPr lang="en-US" dirty="0">
                <a:solidFill>
                  <a:schemeClr val="tx1"/>
                </a:solidFill>
              </a:rPr>
              <a:t>Whether you are driving on the job, commuting to or from work, or are off the clock…</a:t>
            </a:r>
            <a:r>
              <a:rPr lang="en-US" b="1" dirty="0">
                <a:solidFill>
                  <a:schemeClr val="tx1"/>
                </a:solidFill>
              </a:rPr>
              <a:t>make sure you are not too drowsy to drive</a:t>
            </a:r>
            <a:r>
              <a:rPr lang="en-US" dirty="0">
                <a:solidFill>
                  <a:schemeClr val="tx1"/>
                </a:solidFill>
              </a:rPr>
              <a:t>. </a:t>
            </a:r>
          </a:p>
          <a:p>
            <a:pPr algn="l">
              <a:defRPr/>
            </a:pPr>
            <a:endParaRPr lang="en-US" sz="2100" dirty="0">
              <a:solidFill>
                <a:schemeClr val="tx1"/>
              </a:solidFill>
            </a:endParaRPr>
          </a:p>
          <a:p>
            <a:pPr marL="342900" indent="-342900" algn="l">
              <a:buFont typeface="Arial" panose="020B0604020202020204" pitchFamily="34" charset="0"/>
              <a:buChar char="•"/>
              <a:defRPr/>
            </a:pPr>
            <a:r>
              <a:rPr lang="en-US" dirty="0">
                <a:solidFill>
                  <a:schemeClr val="tx1"/>
                </a:solidFill>
              </a:rPr>
              <a:t>Pull over to a safe place and take a 15–20-minute nap if possible </a:t>
            </a:r>
          </a:p>
          <a:p>
            <a:pPr algn="l">
              <a:defRPr/>
            </a:pPr>
            <a:endParaRPr lang="en-US" sz="2100" dirty="0">
              <a:solidFill>
                <a:schemeClr val="tx1"/>
              </a:solidFill>
            </a:endParaRPr>
          </a:p>
          <a:p>
            <a:pPr marL="342900" indent="-342900" algn="l">
              <a:buFont typeface="Arial" panose="020B0604020202020204" pitchFamily="34" charset="0"/>
              <a:buChar char="•"/>
              <a:defRPr/>
            </a:pPr>
            <a:r>
              <a:rPr lang="en-US" dirty="0">
                <a:solidFill>
                  <a:schemeClr val="tx1"/>
                </a:solidFill>
              </a:rPr>
              <a:t>If you are extremely fatigued, don’t attempt to drive; call a friend, family member, colleague, fleet dispatch, cab or ride share to complete your trip safely</a:t>
            </a:r>
          </a:p>
        </p:txBody>
      </p:sp>
      <p:pic>
        <p:nvPicPr>
          <p:cNvPr id="11" name="Picture 10">
            <a:extLst>
              <a:ext uri="{FF2B5EF4-FFF2-40B4-BE49-F238E27FC236}">
                <a16:creationId xmlns:a16="http://schemas.microsoft.com/office/drawing/2014/main" id="{13050EA2-7242-45EE-8DD1-934437D08013}"/>
              </a:ext>
            </a:extLst>
          </p:cNvPr>
          <p:cNvPicPr>
            <a:picLocks noChangeAspect="1"/>
          </p:cNvPicPr>
          <p:nvPr/>
        </p:nvPicPr>
        <p:blipFill>
          <a:blip r:embed="rId3"/>
          <a:stretch>
            <a:fillRect/>
          </a:stretch>
        </p:blipFill>
        <p:spPr>
          <a:xfrm>
            <a:off x="560439" y="1066800"/>
            <a:ext cx="2219316" cy="5178405"/>
          </a:xfrm>
          <a:prstGeom prst="rect">
            <a:avLst/>
          </a:prstGeom>
        </p:spPr>
      </p:pic>
      <p:sp>
        <p:nvSpPr>
          <p:cNvPr id="12" name="Title 5">
            <a:extLst>
              <a:ext uri="{FF2B5EF4-FFF2-40B4-BE49-F238E27FC236}">
                <a16:creationId xmlns:a16="http://schemas.microsoft.com/office/drawing/2014/main" id="{696D182A-4DDA-478E-A229-BBE5654894AF}"/>
              </a:ext>
            </a:extLst>
          </p:cNvPr>
          <p:cNvSpPr txBox="1">
            <a:spLocks noGrp="1"/>
          </p:cNvSpPr>
          <p:nvPr>
            <p:ph type="title"/>
          </p:nvPr>
        </p:nvSpPr>
        <p:spPr>
          <a:xfrm>
            <a:off x="533400" y="609600"/>
            <a:ext cx="5105400" cy="45720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2882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BA64EA56-FE6D-488C-B18A-47F2B5F71BB1}"/>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35</a:t>
            </a:r>
          </a:p>
        </p:txBody>
      </p:sp>
      <p:sp>
        <p:nvSpPr>
          <p:cNvPr id="5" name="Footer Placeholder 4">
            <a:extLst>
              <a:ext uri="{FF2B5EF4-FFF2-40B4-BE49-F238E27FC236}">
                <a16:creationId xmlns:a16="http://schemas.microsoft.com/office/drawing/2014/main" id="{D43CC2E5-B351-4781-ABDD-87CC9647F41B}"/>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10" name="Title 5">
            <a:extLst>
              <a:ext uri="{FF2B5EF4-FFF2-40B4-BE49-F238E27FC236}">
                <a16:creationId xmlns:a16="http://schemas.microsoft.com/office/drawing/2014/main" id="{9BF93672-B766-403F-8EBB-65F89F682C92}"/>
              </a:ext>
            </a:extLst>
          </p:cNvPr>
          <p:cNvSpPr txBox="1">
            <a:spLocks noGrp="1"/>
          </p:cNvSpPr>
          <p:nvPr>
            <p:ph type="title"/>
          </p:nvPr>
        </p:nvSpPr>
        <p:spPr>
          <a:xfrm>
            <a:off x="533400" y="609600"/>
            <a:ext cx="5105400" cy="45720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ubtitle 10">
            <a:extLst>
              <a:ext uri="{FF2B5EF4-FFF2-40B4-BE49-F238E27FC236}">
                <a16:creationId xmlns:a16="http://schemas.microsoft.com/office/drawing/2014/main" id="{3744E66C-CCC8-457B-802F-0E8AC4106DCF}"/>
              </a:ext>
            </a:extLst>
          </p:cNvPr>
          <p:cNvSpPr>
            <a:spLocks noGrp="1"/>
          </p:cNvSpPr>
          <p:nvPr>
            <p:ph type="subTitle" idx="1"/>
          </p:nvPr>
        </p:nvSpPr>
        <p:spPr>
          <a:xfrm>
            <a:off x="609600" y="1144718"/>
            <a:ext cx="8153400" cy="5133713"/>
          </a:xfrm>
          <a:prstGeom prst="rect">
            <a:avLst/>
          </a:prstGeom>
        </p:spPr>
        <p:txBody>
          <a:bodyPr wrap="square">
            <a:spAutoFit/>
          </a:bodyPr>
          <a:lstStyle/>
          <a:p>
            <a:pPr algn="l"/>
            <a:r>
              <a:rPr lang="en-US" sz="2100" dirty="0">
                <a:solidFill>
                  <a:schemeClr val="tx1"/>
                </a:solidFill>
              </a:rPr>
              <a:t>About </a:t>
            </a:r>
            <a:r>
              <a:rPr lang="en-US" sz="2100" b="1" dirty="0">
                <a:solidFill>
                  <a:schemeClr val="tx1"/>
                </a:solidFill>
              </a:rPr>
              <a:t>15%</a:t>
            </a:r>
            <a:r>
              <a:rPr lang="en-US" sz="2100" dirty="0">
                <a:solidFill>
                  <a:schemeClr val="tx1"/>
                </a:solidFill>
              </a:rPr>
              <a:t> of the U.S. workforce does not keep a traditional schedule. </a:t>
            </a:r>
          </a:p>
          <a:p>
            <a:pPr marL="342900" indent="-342900" algn="l">
              <a:buFont typeface="Arial" panose="020B0604020202020204" pitchFamily="34" charset="0"/>
              <a:buChar char="•"/>
            </a:pPr>
            <a:r>
              <a:rPr lang="en-US" sz="2100" dirty="0">
                <a:solidFill>
                  <a:schemeClr val="tx1"/>
                </a:solidFill>
              </a:rPr>
              <a:t>Drivers</a:t>
            </a:r>
          </a:p>
          <a:p>
            <a:pPr marL="342900" indent="-342900" algn="l">
              <a:buFont typeface="Arial" panose="020B0604020202020204" pitchFamily="34" charset="0"/>
              <a:buChar char="•"/>
            </a:pPr>
            <a:r>
              <a:rPr lang="en-US" sz="2100" dirty="0">
                <a:solidFill>
                  <a:schemeClr val="tx1"/>
                </a:solidFill>
              </a:rPr>
              <a:t>Law enforcement </a:t>
            </a:r>
          </a:p>
          <a:p>
            <a:pPr marL="342900" indent="-342900" algn="l">
              <a:buFont typeface="Arial" panose="020B0604020202020204" pitchFamily="34" charset="0"/>
              <a:buChar char="•"/>
            </a:pPr>
            <a:r>
              <a:rPr lang="en-US" sz="2100" dirty="0">
                <a:solidFill>
                  <a:schemeClr val="tx1"/>
                </a:solidFill>
              </a:rPr>
              <a:t>First responders</a:t>
            </a:r>
          </a:p>
          <a:p>
            <a:pPr marL="342900" indent="-342900" algn="l">
              <a:buFont typeface="Arial" panose="020B0604020202020204" pitchFamily="34" charset="0"/>
              <a:buChar char="•"/>
            </a:pPr>
            <a:r>
              <a:rPr lang="en-US" sz="2100" dirty="0">
                <a:solidFill>
                  <a:schemeClr val="tx1"/>
                </a:solidFill>
              </a:rPr>
              <a:t>Nurses and doctors </a:t>
            </a:r>
          </a:p>
          <a:p>
            <a:pPr marL="342900" indent="-342900" algn="l">
              <a:buFont typeface="Wingdings" panose="05000000000000000000" pitchFamily="2" charset="2"/>
              <a:buChar char="ü"/>
            </a:pPr>
            <a:endParaRPr lang="en-US" sz="2100" dirty="0">
              <a:solidFill>
                <a:schemeClr val="tx1"/>
              </a:solidFill>
            </a:endParaRPr>
          </a:p>
          <a:p>
            <a:pPr marL="342900" indent="-342900" algn="l">
              <a:buFont typeface="Arial" panose="020B0604020202020204" pitchFamily="34" charset="0"/>
              <a:buChar char="•"/>
            </a:pPr>
            <a:r>
              <a:rPr lang="en-US" sz="2100" dirty="0">
                <a:solidFill>
                  <a:schemeClr val="tx1"/>
                </a:solidFill>
              </a:rPr>
              <a:t>Because of this schedule, their body’s internal clock, or </a:t>
            </a:r>
            <a:r>
              <a:rPr lang="en-US" sz="2100" b="1" dirty="0">
                <a:solidFill>
                  <a:schemeClr val="tx1"/>
                </a:solidFill>
              </a:rPr>
              <a:t>circadian rhythm</a:t>
            </a:r>
            <a:r>
              <a:rPr lang="en-US" sz="2100" dirty="0">
                <a:solidFill>
                  <a:schemeClr val="tx1"/>
                </a:solidFill>
              </a:rPr>
              <a:t>, is out of sync. </a:t>
            </a:r>
          </a:p>
          <a:p>
            <a:pPr marL="342900" indent="-342900" algn="l">
              <a:buFont typeface="Arial" panose="020B0604020202020204" pitchFamily="34" charset="0"/>
              <a:buChar char="•"/>
            </a:pPr>
            <a:r>
              <a:rPr lang="en-US" sz="2100" dirty="0">
                <a:solidFill>
                  <a:schemeClr val="tx1"/>
                </a:solidFill>
              </a:rPr>
              <a:t>The circadian rhythm tells the body to become alert in morning and drowsy at night and produces sleep-promoting chemicals like melatonin. </a:t>
            </a:r>
          </a:p>
          <a:p>
            <a:pPr marL="342900" indent="-342900" algn="l">
              <a:buFont typeface="Arial" panose="020B0604020202020204" pitchFamily="34" charset="0"/>
              <a:buChar char="•"/>
            </a:pPr>
            <a:r>
              <a:rPr lang="en-US" sz="2100" dirty="0">
                <a:solidFill>
                  <a:schemeClr val="tx1"/>
                </a:solidFill>
              </a:rPr>
              <a:t>Even though their schedules may be different, </a:t>
            </a:r>
            <a:r>
              <a:rPr lang="en-US" sz="2100" u="sng" dirty="0">
                <a:solidFill>
                  <a:schemeClr val="tx1"/>
                </a:solidFill>
              </a:rPr>
              <a:t>shift workers still need the same amount of sleep. </a:t>
            </a:r>
          </a:p>
        </p:txBody>
      </p:sp>
      <p:pic>
        <p:nvPicPr>
          <p:cNvPr id="2" name="Picture 1">
            <a:extLst>
              <a:ext uri="{FF2B5EF4-FFF2-40B4-BE49-F238E27FC236}">
                <a16:creationId xmlns:a16="http://schemas.microsoft.com/office/drawing/2014/main" id="{BEB50AEE-578A-42DB-A563-87AF35361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1013" y="1600200"/>
            <a:ext cx="3624374" cy="2040089"/>
          </a:xfrm>
          <a:prstGeom prst="rect">
            <a:avLst/>
          </a:prstGeom>
        </p:spPr>
      </p:pic>
    </p:spTree>
    <p:extLst>
      <p:ext uri="{BB962C8B-B14F-4D97-AF65-F5344CB8AC3E}">
        <p14:creationId xmlns:p14="http://schemas.microsoft.com/office/powerpoint/2010/main" val="1262839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220EF920-8E1B-4A96-9023-E94E697B4B9E}"/>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36</a:t>
            </a:r>
          </a:p>
        </p:txBody>
      </p:sp>
      <p:sp>
        <p:nvSpPr>
          <p:cNvPr id="5" name="Footer Placeholder 4">
            <a:extLst>
              <a:ext uri="{FF2B5EF4-FFF2-40B4-BE49-F238E27FC236}">
                <a16:creationId xmlns:a16="http://schemas.microsoft.com/office/drawing/2014/main" id="{23D6105D-C0AD-4F11-B5D9-EA220449B902}"/>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3" name="Title 2">
            <a:extLst>
              <a:ext uri="{FF2B5EF4-FFF2-40B4-BE49-F238E27FC236}">
                <a16:creationId xmlns:a16="http://schemas.microsoft.com/office/drawing/2014/main" id="{6FCCE797-D249-4ABE-A2AC-214D3FE66F72}"/>
              </a:ext>
            </a:extLst>
          </p:cNvPr>
          <p:cNvSpPr>
            <a:spLocks noGrp="1"/>
          </p:cNvSpPr>
          <p:nvPr>
            <p:ph type="title"/>
          </p:nvPr>
        </p:nvSpPr>
        <p:spPr>
          <a:xfrm>
            <a:off x="533400" y="609600"/>
            <a:ext cx="5105400" cy="457200"/>
          </a:xfrm>
        </p:spPr>
        <p:txBody>
          <a:bodyPr>
            <a:noAutofit/>
          </a:bodyPr>
          <a:lstStyle/>
          <a:p>
            <a:pPr lvl="0">
              <a:spcBef>
                <a:spcPct val="20000"/>
              </a:spcBef>
            </a:pPr>
            <a:r>
              <a:rPr lang="en-US" sz="2800" dirty="0">
                <a:solidFill>
                  <a:schemeClr val="bg1"/>
                </a:solidFill>
                <a:latin typeface="Verdana" pitchFamily="34" charset="0"/>
                <a:ea typeface="+mn-ea"/>
                <a:cs typeface="+mn-cs"/>
              </a:rPr>
              <a:t>Tips from the NSF* </a:t>
            </a:r>
            <a:br>
              <a:rPr lang="en-US" sz="2800" dirty="0">
                <a:solidFill>
                  <a:schemeClr val="bg1"/>
                </a:solidFill>
                <a:latin typeface="Verdana" pitchFamily="34" charset="0"/>
                <a:ea typeface="+mn-ea"/>
                <a:cs typeface="+mn-cs"/>
              </a:rPr>
            </a:br>
            <a:endParaRPr lang="en-US" sz="2800" dirty="0">
              <a:solidFill>
                <a:schemeClr val="bg1"/>
              </a:solidFill>
            </a:endParaRPr>
          </a:p>
        </p:txBody>
      </p:sp>
      <p:sp>
        <p:nvSpPr>
          <p:cNvPr id="6" name="Subtitle 5">
            <a:extLst>
              <a:ext uri="{FF2B5EF4-FFF2-40B4-BE49-F238E27FC236}">
                <a16:creationId xmlns:a16="http://schemas.microsoft.com/office/drawing/2014/main" id="{5A6BF6ED-FA5E-498E-8FC0-98630EAC70CB}"/>
              </a:ext>
            </a:extLst>
          </p:cNvPr>
          <p:cNvSpPr>
            <a:spLocks noGrp="1"/>
          </p:cNvSpPr>
          <p:nvPr>
            <p:ph type="subTitle" idx="1"/>
          </p:nvPr>
        </p:nvSpPr>
        <p:spPr>
          <a:xfrm>
            <a:off x="533400" y="1138475"/>
            <a:ext cx="8153400" cy="4425827"/>
          </a:xfrm>
          <a:prstGeom prst="rect">
            <a:avLst/>
          </a:prstGeom>
        </p:spPr>
        <p:txBody>
          <a:bodyPr wrap="square">
            <a:spAutoFit/>
          </a:bodyPr>
          <a:lstStyle/>
          <a:p>
            <a:pPr marL="457200" indent="-457200" algn="l">
              <a:buFont typeface="Arial" panose="020B0604020202020204" pitchFamily="34" charset="0"/>
              <a:buChar char="•"/>
            </a:pPr>
            <a:r>
              <a:rPr lang="en-US" sz="2200" dirty="0">
                <a:solidFill>
                  <a:schemeClr val="tx1"/>
                </a:solidFill>
              </a:rPr>
              <a:t>Create and follow a sleep schedule. Go to bed and wake up at the same time every day. </a:t>
            </a:r>
          </a:p>
          <a:p>
            <a:pPr marL="457200" indent="-457200" algn="l">
              <a:buFont typeface="Arial" panose="020B0604020202020204" pitchFamily="34" charset="0"/>
              <a:buChar char="•"/>
            </a:pPr>
            <a:r>
              <a:rPr lang="en-US" sz="2200" dirty="0">
                <a:solidFill>
                  <a:schemeClr val="tx1"/>
                </a:solidFill>
              </a:rPr>
              <a:t>Ensure your bedroom or sleeping area is quiet and dark - keep the temperature moderate - neither hot nor cold. </a:t>
            </a:r>
          </a:p>
          <a:p>
            <a:pPr marL="457200" indent="-457200" algn="l">
              <a:buFont typeface="Arial" panose="020B0604020202020204" pitchFamily="34" charset="0"/>
              <a:buChar char="•"/>
            </a:pPr>
            <a:r>
              <a:rPr lang="en-US" sz="2200" dirty="0">
                <a:solidFill>
                  <a:schemeClr val="tx1"/>
                </a:solidFill>
              </a:rPr>
              <a:t>Make sure your bed is comfortable and remember that bedtime is for sleeping and not reading or watching TV. </a:t>
            </a:r>
          </a:p>
          <a:p>
            <a:pPr marL="457200" indent="-457200" algn="l">
              <a:buFont typeface="Arial" panose="020B0604020202020204" pitchFamily="34" charset="0"/>
              <a:buChar char="•"/>
            </a:pPr>
            <a:r>
              <a:rPr lang="en-US" sz="2200" dirty="0">
                <a:solidFill>
                  <a:schemeClr val="tx1"/>
                </a:solidFill>
              </a:rPr>
              <a:t>Avoid the use of gadgets that emit light, especially smartphones and tablets. Using these devices before going to bed can inhibit restful sleep. </a:t>
            </a:r>
          </a:p>
          <a:p>
            <a:pPr marL="457200" indent="-457200" algn="l">
              <a:buFont typeface="Arial" panose="020B0604020202020204" pitchFamily="34" charset="0"/>
              <a:buChar char="•"/>
            </a:pPr>
            <a:r>
              <a:rPr lang="en-US" sz="2200" dirty="0">
                <a:solidFill>
                  <a:schemeClr val="tx1"/>
                </a:solidFill>
              </a:rPr>
              <a:t>Don’t eat a heavy meal right before bedtime. </a:t>
            </a:r>
          </a:p>
        </p:txBody>
      </p:sp>
      <p:sp>
        <p:nvSpPr>
          <p:cNvPr id="2" name="TextBox 1">
            <a:extLst>
              <a:ext uri="{FF2B5EF4-FFF2-40B4-BE49-F238E27FC236}">
                <a16:creationId xmlns:a16="http://schemas.microsoft.com/office/drawing/2014/main" id="{7A34385D-F5EF-44AA-81E8-4B04F6909FC8}"/>
              </a:ext>
            </a:extLst>
          </p:cNvPr>
          <p:cNvSpPr txBox="1"/>
          <p:nvPr/>
        </p:nvSpPr>
        <p:spPr>
          <a:xfrm>
            <a:off x="1219200" y="5715000"/>
            <a:ext cx="6858000" cy="381000"/>
          </a:xfrm>
          <a:prstGeom prst="rect">
            <a:avLst/>
          </a:prstGeom>
          <a:noFill/>
        </p:spPr>
        <p:txBody>
          <a:bodyPr wrap="square" rtlCol="0">
            <a:spAutoFit/>
          </a:bodyPr>
          <a:lstStyle/>
          <a:p>
            <a:r>
              <a:rPr lang="en-US" dirty="0"/>
              <a:t>*</a:t>
            </a:r>
            <a:r>
              <a:rPr lang="en-US" dirty="0">
                <a:latin typeface="Verdana" panose="020B0604030504040204" pitchFamily="34" charset="0"/>
                <a:ea typeface="Verdana" panose="020B0604030504040204" pitchFamily="34" charset="0"/>
                <a:cs typeface="Verdana" panose="020B0604030504040204" pitchFamily="34" charset="0"/>
              </a:rPr>
              <a:t>National Sleep Foundation</a:t>
            </a:r>
          </a:p>
        </p:txBody>
      </p:sp>
    </p:spTree>
    <p:extLst>
      <p:ext uri="{BB962C8B-B14F-4D97-AF65-F5344CB8AC3E}">
        <p14:creationId xmlns:p14="http://schemas.microsoft.com/office/powerpoint/2010/main" val="392218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3DF3F1-1CF8-478F-A6A8-38FF50FAC72D}"/>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37</a:t>
            </a:r>
          </a:p>
        </p:txBody>
      </p:sp>
      <p:sp>
        <p:nvSpPr>
          <p:cNvPr id="6" name="Footer Placeholder 4">
            <a:extLst>
              <a:ext uri="{FF2B5EF4-FFF2-40B4-BE49-F238E27FC236}">
                <a16:creationId xmlns:a16="http://schemas.microsoft.com/office/drawing/2014/main" id="{FBC7A7D1-D6CC-4F32-A5B6-AC3AD9E8D60F}"/>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pic>
        <p:nvPicPr>
          <p:cNvPr id="7" name="Picture 6">
            <a:extLst>
              <a:ext uri="{FF2B5EF4-FFF2-40B4-BE49-F238E27FC236}">
                <a16:creationId xmlns:a16="http://schemas.microsoft.com/office/drawing/2014/main" id="{C2DAAECC-CCCA-4B5B-B187-1402AA92BA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328" y="1066800"/>
            <a:ext cx="6477343" cy="5186857"/>
          </a:xfrm>
          <a:prstGeom prst="rect">
            <a:avLst/>
          </a:prstGeom>
        </p:spPr>
      </p:pic>
      <p:sp>
        <p:nvSpPr>
          <p:cNvPr id="10" name="Title 5">
            <a:extLst>
              <a:ext uri="{FF2B5EF4-FFF2-40B4-BE49-F238E27FC236}">
                <a16:creationId xmlns:a16="http://schemas.microsoft.com/office/drawing/2014/main" id="{E17C4DB3-6339-475A-B94B-95489E31E7C0}"/>
              </a:ext>
            </a:extLst>
          </p:cNvPr>
          <p:cNvSpPr txBox="1">
            <a:spLocks noGrp="1"/>
          </p:cNvSpPr>
          <p:nvPr>
            <p:ph type="title"/>
          </p:nvPr>
        </p:nvSpPr>
        <p:spPr>
          <a:xfrm>
            <a:off x="533400" y="609600"/>
            <a:ext cx="5105400" cy="45720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Sleep Deprivation </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38835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27789E7-FCB6-4D64-B82C-365D97386B2C}"/>
              </a:ext>
            </a:extLst>
          </p:cNvPr>
          <p:cNvSpPr>
            <a:spLocks noGrp="1" noChangeArrowheads="1"/>
          </p:cNvSpPr>
          <p:nvPr>
            <p:ph type="title"/>
          </p:nvPr>
        </p:nvSpPr>
        <p:spPr/>
        <p:txBody>
          <a:bodyPr>
            <a:noAutofit/>
          </a:bodyPr>
          <a:lstStyle/>
          <a:p>
            <a:pPr eaLnBrk="1" fontAlgn="auto" hangingPunct="1">
              <a:spcAft>
                <a:spcPts val="0"/>
              </a:spcAft>
              <a:defRPr/>
            </a:pPr>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Summary</a:t>
            </a:r>
          </a:p>
        </p:txBody>
      </p:sp>
      <p:sp>
        <p:nvSpPr>
          <p:cNvPr id="5" name="Slide Number Placeholder 4">
            <a:extLst>
              <a:ext uri="{FF2B5EF4-FFF2-40B4-BE49-F238E27FC236}">
                <a16:creationId xmlns:a16="http://schemas.microsoft.com/office/drawing/2014/main" id="{D97BB3F1-A897-424B-95FB-0192306417F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38</a:t>
            </a:r>
          </a:p>
        </p:txBody>
      </p:sp>
      <p:sp>
        <p:nvSpPr>
          <p:cNvPr id="6" name="Footer Placeholder 4">
            <a:extLst>
              <a:ext uri="{FF2B5EF4-FFF2-40B4-BE49-F238E27FC236}">
                <a16:creationId xmlns:a16="http://schemas.microsoft.com/office/drawing/2014/main" id="{8256368E-6F49-4304-84B2-014C5AA8664C}"/>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TextBox 7">
            <a:extLst>
              <a:ext uri="{FF2B5EF4-FFF2-40B4-BE49-F238E27FC236}">
                <a16:creationId xmlns:a16="http://schemas.microsoft.com/office/drawing/2014/main" id="{A438D1AC-E5CE-4F6F-A99B-42F29B431C0C}"/>
              </a:ext>
            </a:extLst>
          </p:cNvPr>
          <p:cNvSpPr txBox="1"/>
          <p:nvPr/>
        </p:nvSpPr>
        <p:spPr>
          <a:xfrm>
            <a:off x="381000" y="1412061"/>
            <a:ext cx="8153400" cy="4370427"/>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The Relationship Between Sleep and Health is clear.</a:t>
            </a:r>
          </a:p>
          <a:p>
            <a:pPr algn="just"/>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Not getting enough sleep can have profound consequences on a daily and potentially long-term health and mental well-being.</a:t>
            </a:r>
          </a:p>
          <a:p>
            <a:pPr algn="just"/>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What many people do not realize is that a lack of sleep—especially on a regular basis—is associated with long-term health consequences, including chronic medical conditions like diabetes, high blood pressure, and heart disease, and that these conditions may lead to a shortened life expectancy. </a:t>
            </a:r>
          </a:p>
        </p:txBody>
      </p:sp>
    </p:spTree>
    <p:extLst>
      <p:ext uri="{BB962C8B-B14F-4D97-AF65-F5344CB8AC3E}">
        <p14:creationId xmlns:p14="http://schemas.microsoft.com/office/powerpoint/2010/main" val="40576581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27789E7-FCB6-4D64-B82C-365D97386B2C}"/>
              </a:ext>
            </a:extLst>
          </p:cNvPr>
          <p:cNvSpPr>
            <a:spLocks noGrp="1" noChangeArrowheads="1"/>
          </p:cNvSpPr>
          <p:nvPr>
            <p:ph type="title"/>
          </p:nvPr>
        </p:nvSpPr>
        <p:spPr/>
        <p:txBody>
          <a:bodyPr>
            <a:noAutofit/>
          </a:bodyPr>
          <a:lstStyle/>
          <a:p>
            <a:pPr eaLnBrk="1" fontAlgn="auto" hangingPunct="1">
              <a:spcAft>
                <a:spcPts val="0"/>
              </a:spcAft>
              <a:defRPr/>
            </a:pPr>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Summary</a:t>
            </a:r>
          </a:p>
        </p:txBody>
      </p:sp>
      <p:sp>
        <p:nvSpPr>
          <p:cNvPr id="5" name="Slide Number Placeholder 4">
            <a:extLst>
              <a:ext uri="{FF2B5EF4-FFF2-40B4-BE49-F238E27FC236}">
                <a16:creationId xmlns:a16="http://schemas.microsoft.com/office/drawing/2014/main" id="{D97BB3F1-A897-424B-95FB-0192306417F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39</a:t>
            </a:r>
          </a:p>
        </p:txBody>
      </p:sp>
      <p:sp>
        <p:nvSpPr>
          <p:cNvPr id="6" name="Footer Placeholder 4">
            <a:extLst>
              <a:ext uri="{FF2B5EF4-FFF2-40B4-BE49-F238E27FC236}">
                <a16:creationId xmlns:a16="http://schemas.microsoft.com/office/drawing/2014/main" id="{8256368E-6F49-4304-84B2-014C5AA8664C}"/>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8" name="TextBox 7">
            <a:extLst>
              <a:ext uri="{FF2B5EF4-FFF2-40B4-BE49-F238E27FC236}">
                <a16:creationId xmlns:a16="http://schemas.microsoft.com/office/drawing/2014/main" id="{A438D1AC-E5CE-4F6F-A99B-42F29B431C0C}"/>
              </a:ext>
            </a:extLst>
          </p:cNvPr>
          <p:cNvSpPr txBox="1"/>
          <p:nvPr/>
        </p:nvSpPr>
        <p:spPr>
          <a:xfrm>
            <a:off x="533400" y="1295400"/>
            <a:ext cx="81534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Fatigue is more a long-term issue and getting rest does not cure the affects.</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Stress can cause fatigue, to avoid the effects, exercise can help your body deal with stress. </a:t>
            </a:r>
          </a:p>
          <a:p>
            <a:pPr marL="342900" indent="-342900">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If you are experiencing long term sleep issues consult your doctor.</a:t>
            </a:r>
          </a:p>
        </p:txBody>
      </p:sp>
      <p:pic>
        <p:nvPicPr>
          <p:cNvPr id="2" name="Picture 1">
            <a:extLst>
              <a:ext uri="{FF2B5EF4-FFF2-40B4-BE49-F238E27FC236}">
                <a16:creationId xmlns:a16="http://schemas.microsoft.com/office/drawing/2014/main" id="{AD98E293-3F77-4FA0-A0CD-6395544163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2562" y="4191000"/>
            <a:ext cx="2581275" cy="1830009"/>
          </a:xfrm>
          <a:prstGeom prst="rect">
            <a:avLst/>
          </a:prstGeom>
        </p:spPr>
      </p:pic>
    </p:spTree>
    <p:extLst>
      <p:ext uri="{BB962C8B-B14F-4D97-AF65-F5344CB8AC3E}">
        <p14:creationId xmlns:p14="http://schemas.microsoft.com/office/powerpoint/2010/main" val="8997960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D8E0136-9E15-4F75-AF8E-968FAEE359E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5" name="Footer Placeholder 4">
            <a:extLst>
              <a:ext uri="{FF2B5EF4-FFF2-40B4-BE49-F238E27FC236}">
                <a16:creationId xmlns:a16="http://schemas.microsoft.com/office/drawing/2014/main" id="{1C22B991-CCC7-4728-8508-4E23FB4C42E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7" name="Subtitle 6">
            <a:extLst>
              <a:ext uri="{FF2B5EF4-FFF2-40B4-BE49-F238E27FC236}">
                <a16:creationId xmlns:a16="http://schemas.microsoft.com/office/drawing/2014/main" id="{E079A450-14EC-4ADE-941E-ACAF4F8DDFFC}"/>
              </a:ext>
            </a:extLst>
          </p:cNvPr>
          <p:cNvSpPr>
            <a:spLocks noGrp="1"/>
          </p:cNvSpPr>
          <p:nvPr>
            <p:ph type="subTitle" idx="1"/>
          </p:nvPr>
        </p:nvSpPr>
        <p:spPr>
          <a:xfrm>
            <a:off x="533400" y="1219201"/>
            <a:ext cx="8153400" cy="3733800"/>
          </a:xfrm>
        </p:spPr>
        <p:txBody>
          <a:bodyPr/>
          <a:lstStyle/>
          <a:p>
            <a:pPr marL="342900" indent="-342900" algn="l">
              <a:buFont typeface="Arial" panose="020B0604020202020204" pitchFamily="34" charset="0"/>
              <a:buChar char="•"/>
            </a:pPr>
            <a:r>
              <a:rPr lang="en-US" dirty="0">
                <a:solidFill>
                  <a:schemeClr val="tx1"/>
                </a:solidFill>
              </a:rPr>
              <a:t>Not getting enough sleep, sometimes by choice,  is the most common cause of excessive sleepiness.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Working at night and sleeping during the day.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Other causes include drug, alcohol, or cigarette use, lack of physical activity, obesity, and the use of certain medications.</a:t>
            </a:r>
          </a:p>
        </p:txBody>
      </p:sp>
      <p:sp>
        <p:nvSpPr>
          <p:cNvPr id="9" name="Title 8">
            <a:extLst>
              <a:ext uri="{FF2B5EF4-FFF2-40B4-BE49-F238E27FC236}">
                <a16:creationId xmlns:a16="http://schemas.microsoft.com/office/drawing/2014/main" id="{7E1384AC-6660-41FA-9715-3BB95B5C8AF8}"/>
              </a:ext>
            </a:extLst>
          </p:cNvPr>
          <p:cNvSpPr>
            <a:spLocks noGrp="1"/>
          </p:cNvSpPr>
          <p:nvPr>
            <p:ph type="title"/>
          </p:nvPr>
        </p:nvSpPr>
        <p:spPr/>
        <p:txBody>
          <a:bodyPr>
            <a:noAutofit/>
          </a:bodyPr>
          <a:lstStyle/>
          <a:p>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Causes of Sleepiness</a:t>
            </a:r>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91D53138-09E4-461C-B91C-BE041F7BC51F}"/>
              </a:ext>
            </a:extLst>
          </p:cNvPr>
          <p:cNvPicPr>
            <a:picLocks noChangeAspect="1"/>
          </p:cNvPicPr>
          <p:nvPr/>
        </p:nvPicPr>
        <p:blipFill>
          <a:blip r:embed="rId3"/>
          <a:stretch>
            <a:fillRect/>
          </a:stretch>
        </p:blipFill>
        <p:spPr>
          <a:xfrm>
            <a:off x="5334000" y="4648200"/>
            <a:ext cx="2743199" cy="1478708"/>
          </a:xfrm>
          <a:prstGeom prst="rect">
            <a:avLst/>
          </a:prstGeom>
        </p:spPr>
      </p:pic>
    </p:spTree>
    <p:extLst>
      <p:ext uri="{BB962C8B-B14F-4D97-AF65-F5344CB8AC3E}">
        <p14:creationId xmlns:p14="http://schemas.microsoft.com/office/powerpoint/2010/main" val="694947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Contact Information</a:t>
            </a:r>
          </a:p>
        </p:txBody>
      </p:sp>
      <p:sp>
        <p:nvSpPr>
          <p:cNvPr id="4099" name="Subtitle 2"/>
          <p:cNvSpPr>
            <a:spLocks noGrp="1"/>
          </p:cNvSpPr>
          <p:nvPr>
            <p:ph type="subTitle" idx="1"/>
          </p:nvPr>
        </p:nvSpPr>
        <p:spPr>
          <a:xfrm>
            <a:off x="1383126" y="1298334"/>
            <a:ext cx="6532068" cy="2131680"/>
          </a:xfrm>
        </p:spPr>
        <p:txBody>
          <a:bodyPr vert="horz" wrap="square" lIns="91440" tIns="45720" rIns="91440" bIns="45720" numCol="1" anchor="ctr" anchorCtr="0" compatLnSpc="1">
            <a:prstTxWarp prst="textNoShape">
              <a:avLst/>
            </a:prstTxWarp>
          </a:bodyPr>
          <a:lstStyle/>
          <a:p>
            <a:pPr>
              <a:spcBef>
                <a:spcPts val="0"/>
              </a:spcBef>
              <a:spcAft>
                <a:spcPts val="0"/>
              </a:spcAft>
            </a:pPr>
            <a:r>
              <a:rPr lang="en-US" b="1" dirty="0">
                <a:solidFill>
                  <a:srgbClr val="0070C0"/>
                </a:solidFill>
              </a:rPr>
              <a:t>Health &amp; Safety Training Specialists</a:t>
            </a:r>
            <a:endParaRPr lang="en-US">
              <a:ea typeface="Verdana" pitchFamily="34" charset="0"/>
            </a:endParaRPr>
          </a:p>
          <a:p>
            <a:pPr>
              <a:spcBef>
                <a:spcPts val="0"/>
              </a:spcBef>
              <a:spcAft>
                <a:spcPts val="0"/>
              </a:spcAft>
            </a:pPr>
            <a:endParaRPr lang="en-US" sz="1200" b="1" dirty="0">
              <a:solidFill>
                <a:srgbClr val="0070C0"/>
              </a:solidFill>
              <a:ea typeface="Verdana"/>
            </a:endParaRPr>
          </a:p>
          <a:p>
            <a:pPr>
              <a:spcBef>
                <a:spcPts val="0"/>
              </a:spcBef>
              <a:spcAft>
                <a:spcPts val="0"/>
              </a:spcAft>
            </a:pPr>
            <a:r>
              <a:rPr lang="en-US" b="1" dirty="0">
                <a:solidFill>
                  <a:srgbClr val="0070C0"/>
                </a:solidFill>
              </a:rPr>
              <a:t>(717) 772-1635</a:t>
            </a:r>
            <a:endParaRPr lang="en-US" b="1" dirty="0">
              <a:solidFill>
                <a:srgbClr val="0070C0"/>
              </a:solidFill>
              <a:ea typeface="Verdana" pitchFamily="34" charset="0"/>
            </a:endParaRPr>
          </a:p>
          <a:p>
            <a:pPr>
              <a:spcBef>
                <a:spcPts val="0"/>
              </a:spcBef>
              <a:spcAft>
                <a:spcPts val="0"/>
              </a:spcAft>
            </a:pPr>
            <a:endParaRPr lang="en-US" sz="1200" b="1" dirty="0">
              <a:solidFill>
                <a:srgbClr val="0070C0"/>
              </a:solidFill>
              <a:latin typeface="Verdana"/>
              <a:ea typeface="Verdana"/>
            </a:endParaRPr>
          </a:p>
          <a:p>
            <a:pPr>
              <a:spcBef>
                <a:spcPts val="0"/>
              </a:spcBef>
              <a:spcAft>
                <a:spcPts val="0"/>
              </a:spcAft>
            </a:pPr>
            <a:r>
              <a:rPr lang="en-US" b="1" dirty="0">
                <a:solidFill>
                  <a:srgbClr val="0070C0"/>
                </a:solidFill>
                <a:latin typeface="Verdana"/>
                <a:ea typeface="Verdana"/>
              </a:rPr>
              <a:t>RA-LI-BWC-PATHS@pa.gov  </a:t>
            </a:r>
            <a:endParaRPr lang="en-US" b="1" dirty="0">
              <a:solidFill>
                <a:srgbClr val="0070C0"/>
              </a:solidFill>
              <a:ea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PPT-041-01</a:t>
            </a:r>
          </a:p>
        </p:txBody>
      </p:sp>
      <p:pic>
        <p:nvPicPr>
          <p:cNvPr id="6" name="Picture 11" descr="Pennsylvania Flag-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070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1C680929-F7A4-4E48-8538-F86EF95255A0}"/>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dirty="0">
                <a:solidFill>
                  <a:schemeClr val="bg1"/>
                </a:solidFill>
                <a:latin typeface="Arial Black" panose="020B0A04020102020204" pitchFamily="34" charset="0"/>
              </a:rPr>
              <a:t>Questions?</a:t>
            </a:r>
          </a:p>
        </p:txBody>
      </p:sp>
      <p:pic>
        <p:nvPicPr>
          <p:cNvPr id="33795" name="Picture 2">
            <a:extLst>
              <a:ext uri="{FF2B5EF4-FFF2-40B4-BE49-F238E27FC236}">
                <a16:creationId xmlns:a16="http://schemas.microsoft.com/office/drawing/2014/main" id="{1097C01E-2658-4C39-98B2-5156DB485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1473200"/>
            <a:ext cx="4394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6759C763-4904-4C94-85F3-8E6117CD2E30}"/>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41</a:t>
            </a:r>
          </a:p>
        </p:txBody>
      </p:sp>
      <p:sp>
        <p:nvSpPr>
          <p:cNvPr id="6" name="Footer Placeholder 4">
            <a:extLst>
              <a:ext uri="{FF2B5EF4-FFF2-40B4-BE49-F238E27FC236}">
                <a16:creationId xmlns:a16="http://schemas.microsoft.com/office/drawing/2014/main" id="{C4A1E469-810A-4490-8848-0D83E106F10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81745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animEffect transition="in" filter="fade">
                                      <p:cBhvr>
                                        <p:cTn id="9"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F9B7A4-10EC-4B9B-A481-A7BB6F8E4315}"/>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42</a:t>
            </a:r>
          </a:p>
        </p:txBody>
      </p:sp>
      <p:sp>
        <p:nvSpPr>
          <p:cNvPr id="6" name="Footer Placeholder 4">
            <a:extLst>
              <a:ext uri="{FF2B5EF4-FFF2-40B4-BE49-F238E27FC236}">
                <a16:creationId xmlns:a16="http://schemas.microsoft.com/office/drawing/2014/main" id="{88F7D20F-AC68-4D51-9995-F0202367362A}"/>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9" name="Title 8">
            <a:extLst>
              <a:ext uri="{FF2B5EF4-FFF2-40B4-BE49-F238E27FC236}">
                <a16:creationId xmlns:a16="http://schemas.microsoft.com/office/drawing/2014/main" id="{E7BE4A12-7444-4DA0-BAC5-BF6423F439CE}"/>
              </a:ext>
            </a:extLst>
          </p:cNvPr>
          <p:cNvSpPr txBox="1">
            <a:spLocks noGrp="1"/>
          </p:cNvSpPr>
          <p:nvPr>
            <p:ph type="title"/>
          </p:nvPr>
        </p:nvSpPr>
        <p:spPr>
          <a:xfrm>
            <a:off x="533400" y="381000"/>
            <a:ext cx="5105400" cy="954107"/>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NSC Fatigue Safety Toolkit</a:t>
            </a:r>
          </a:p>
          <a:p>
            <a:pPr algn="ct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a:extLst>
              <a:ext uri="{FF2B5EF4-FFF2-40B4-BE49-F238E27FC236}">
                <a16:creationId xmlns:a16="http://schemas.microsoft.com/office/drawing/2014/main" id="{C77B84AB-9060-4439-A577-FFFC25D71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718" y="990600"/>
            <a:ext cx="7624763" cy="4640762"/>
          </a:xfrm>
          <a:prstGeom prst="rect">
            <a:avLst/>
          </a:prstGeom>
        </p:spPr>
      </p:pic>
      <p:sp>
        <p:nvSpPr>
          <p:cNvPr id="13" name="TextBox 12">
            <a:extLst>
              <a:ext uri="{FF2B5EF4-FFF2-40B4-BE49-F238E27FC236}">
                <a16:creationId xmlns:a16="http://schemas.microsoft.com/office/drawing/2014/main" id="{2F5EE111-A642-47F5-8327-A042F91E5273}"/>
              </a:ext>
            </a:extLst>
          </p:cNvPr>
          <p:cNvSpPr txBox="1"/>
          <p:nvPr/>
        </p:nvSpPr>
        <p:spPr>
          <a:xfrm>
            <a:off x="533400" y="5496939"/>
            <a:ext cx="8153400" cy="830997"/>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Visit </a:t>
            </a:r>
            <a:r>
              <a:rPr lang="en-US" sz="2400" dirty="0">
                <a:latin typeface="Verdana" panose="020B0604030504040204" pitchFamily="34" charset="0"/>
                <a:ea typeface="Verdana" panose="020B0604030504040204" pitchFamily="34" charset="0"/>
                <a:cs typeface="Verdana" panose="020B0604030504040204" pitchFamily="34" charset="0"/>
                <a:hlinkClick r:id="rId4" action="ppaction://hlinkfile"/>
              </a:rPr>
              <a:t>nsc.org/members</a:t>
            </a:r>
            <a:r>
              <a:rPr lang="en-US" sz="2400" dirty="0">
                <a:latin typeface="Verdana" panose="020B0604030504040204" pitchFamily="34" charset="0"/>
                <a:ea typeface="Verdana" panose="020B0604030504040204" pitchFamily="34" charset="0"/>
                <a:cs typeface="Verdana" panose="020B0604030504040204" pitchFamily="34" charset="0"/>
              </a:rPr>
              <a:t> to download this toolkit and other great resources.</a:t>
            </a:r>
          </a:p>
        </p:txBody>
      </p:sp>
    </p:spTree>
    <p:extLst>
      <p:ext uri="{BB962C8B-B14F-4D97-AF65-F5344CB8AC3E}">
        <p14:creationId xmlns:p14="http://schemas.microsoft.com/office/powerpoint/2010/main" val="4164272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1C680929-F7A4-4E48-8538-F86EF95255A0}"/>
              </a:ext>
            </a:extLst>
          </p:cNvPr>
          <p:cNvSpPr>
            <a:spLocks noGrp="1" noChangeArrowheads="1"/>
          </p:cNvSpPr>
          <p:nvPr>
            <p:ph type="title"/>
          </p:nvPr>
        </p:nvSpPr>
        <p:spPr/>
        <p:txBody>
          <a:bodyPr>
            <a:noAutofit/>
          </a:bodyPr>
          <a:lstStyle/>
          <a:p>
            <a:pPr eaLnBrk="1" fontAlgn="auto" hangingPunct="1">
              <a:spcAft>
                <a:spcPts val="0"/>
              </a:spcAft>
              <a:defRPr/>
            </a:pPr>
            <a:r>
              <a:rPr lang="en-US" altLang="en-US" sz="2300" dirty="0">
                <a:solidFill>
                  <a:schemeClr val="bg1"/>
                </a:solidFill>
                <a:latin typeface="Verdana" panose="020B0604030504040204" pitchFamily="34" charset="0"/>
                <a:ea typeface="Verdana" panose="020B0604030504040204" pitchFamily="34" charset="0"/>
                <a:cs typeface="Verdana" panose="020B0604030504040204" pitchFamily="34" charset="0"/>
              </a:rPr>
              <a:t>IUP OSHA Consultation Program</a:t>
            </a:r>
          </a:p>
        </p:txBody>
      </p:sp>
      <p:sp>
        <p:nvSpPr>
          <p:cNvPr id="3" name="Footer Placeholder 2">
            <a:extLst>
              <a:ext uri="{FF2B5EF4-FFF2-40B4-BE49-F238E27FC236}">
                <a16:creationId xmlns:a16="http://schemas.microsoft.com/office/drawing/2014/main" id="{CA4B7AFD-6549-4871-9AE5-DA818F42F5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PPT-202-02</a:t>
            </a: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6680FB60-D409-4D34-9956-E55C97617ECB}"/>
              </a:ext>
            </a:extLst>
          </p:cNvPr>
          <p:cNvSpPr>
            <a:spLocks noGrp="1"/>
          </p:cNvSpPr>
          <p:nvPr>
            <p:ph type="sldNum" sz="quarter" idx="12"/>
          </p:nvPr>
        </p:nvSpPr>
        <p:spPr>
          <a:xfrm>
            <a:off x="7696200" y="6356350"/>
            <a:ext cx="990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Verdana" panose="020B0604030504040204" pitchFamily="34" charset="0"/>
                <a:ea typeface="Verdana" panose="020B0604030504040204" pitchFamily="34" charset="0"/>
                <a:cs typeface="Verdana" panose="020B0604030504040204" pitchFamily="34" charset="0"/>
              </a:rPr>
              <a:t>43</a:t>
            </a:r>
            <a:endParaRPr kumimoji="0" lang="en-US"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A5FF08D3-D613-464B-A14A-1A8FD8F326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 y="1600200"/>
            <a:ext cx="8458200" cy="4581525"/>
          </a:xfrm>
          <a:prstGeom prst="rect">
            <a:avLst/>
          </a:prstGeom>
        </p:spPr>
      </p:pic>
      <p:sp>
        <p:nvSpPr>
          <p:cNvPr id="5" name="Rectangle: Rounded Corners 4">
            <a:extLst>
              <a:ext uri="{FF2B5EF4-FFF2-40B4-BE49-F238E27FC236}">
                <a16:creationId xmlns:a16="http://schemas.microsoft.com/office/drawing/2014/main" id="{65F8C5A4-CB6F-41D9-A01B-1590CA959ABC}"/>
              </a:ext>
            </a:extLst>
          </p:cNvPr>
          <p:cNvSpPr/>
          <p:nvPr/>
        </p:nvSpPr>
        <p:spPr>
          <a:xfrm>
            <a:off x="342900" y="1600200"/>
            <a:ext cx="8496300"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01D9A35-5C11-4A8A-8724-9DB17667B34C}"/>
              </a:ext>
            </a:extLst>
          </p:cNvPr>
          <p:cNvSpPr txBox="1"/>
          <p:nvPr/>
        </p:nvSpPr>
        <p:spPr>
          <a:xfrm>
            <a:off x="533400" y="1259856"/>
            <a:ext cx="7772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Telephone Number 1-800-382-1241</a:t>
            </a:r>
          </a:p>
        </p:txBody>
      </p:sp>
    </p:spTree>
    <p:extLst>
      <p:ext uri="{BB962C8B-B14F-4D97-AF65-F5344CB8AC3E}">
        <p14:creationId xmlns:p14="http://schemas.microsoft.com/office/powerpoint/2010/main" val="2739928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ennOSHS Snip.PNG">
            <a:extLst>
              <a:ext uri="{FF2B5EF4-FFF2-40B4-BE49-F238E27FC236}">
                <a16:creationId xmlns:a16="http://schemas.microsoft.com/office/drawing/2014/main" id="{DCE11DDC-8796-2D54-AE08-AA2FA1301C80}"/>
              </a:ext>
            </a:extLst>
          </p:cNvPr>
          <p:cNvPicPr>
            <a:picLocks noChangeAspect="1"/>
          </p:cNvPicPr>
          <p:nvPr/>
        </p:nvPicPr>
        <p:blipFill>
          <a:blip r:embed="rId2"/>
          <a:stretch>
            <a:fillRect/>
          </a:stretch>
        </p:blipFill>
        <p:spPr>
          <a:xfrm>
            <a:off x="1298601" y="1055988"/>
            <a:ext cx="6546796" cy="5264695"/>
          </a:xfrm>
          <a:prstGeom prst="rect">
            <a:avLst/>
          </a:prstGeom>
        </p:spPr>
      </p:pic>
      <p:sp>
        <p:nvSpPr>
          <p:cNvPr id="3" name="Footer Placeholder 2">
            <a:extLst>
              <a:ext uri="{FF2B5EF4-FFF2-40B4-BE49-F238E27FC236}">
                <a16:creationId xmlns:a16="http://schemas.microsoft.com/office/drawing/2014/main" id="{A820B9E5-64EF-4D65-5A2F-1B414A46C4EE}"/>
              </a:ext>
            </a:extLst>
          </p:cNvPr>
          <p:cNvSpPr>
            <a:spLocks noGrp="1"/>
          </p:cNvSpPr>
          <p:nvPr>
            <p:ph type="ftr" sz="quarter" idx="11"/>
          </p:nvPr>
        </p:nvSpPr>
        <p:spPr/>
        <p:txBody>
          <a:bodyPr/>
          <a:lstStyle/>
          <a:p>
            <a:r>
              <a:rPr lang="en-US" sz="1400" dirty="0">
                <a:latin typeface="Verdana"/>
                <a:ea typeface="Verdana"/>
                <a:cs typeface="Arial"/>
              </a:rPr>
              <a:t>PPT-041-01</a:t>
            </a:r>
            <a:endParaRPr lang="en-US" sz="1400" dirty="0">
              <a:latin typeface="Verdana"/>
              <a:ea typeface="Verdana"/>
            </a:endParaRPr>
          </a:p>
        </p:txBody>
      </p:sp>
      <p:sp>
        <p:nvSpPr>
          <p:cNvPr id="4" name="Slide Number Placeholder 3">
            <a:extLst>
              <a:ext uri="{FF2B5EF4-FFF2-40B4-BE49-F238E27FC236}">
                <a16:creationId xmlns:a16="http://schemas.microsoft.com/office/drawing/2014/main" id="{A5333CD9-37F0-12BB-D1FE-0FB8BF51BB75}"/>
              </a:ext>
            </a:extLst>
          </p:cNvPr>
          <p:cNvSpPr>
            <a:spLocks noGrp="1"/>
          </p:cNvSpPr>
          <p:nvPr>
            <p:ph type="sldNum" sz="quarter" idx="12"/>
          </p:nvPr>
        </p:nvSpPr>
        <p:spPr/>
        <p:txBody>
          <a:bodyPr/>
          <a:lstStyle/>
          <a:p>
            <a:fld id="{9BE020C6-8418-4ED9-9D7D-1D3B1DC1856B}" type="slidenum">
              <a:rPr lang="en-US" smtClean="0"/>
              <a:pPr/>
              <a:t>44</a:t>
            </a:fld>
            <a:endParaRPr lang="en-US" dirty="0"/>
          </a:p>
        </p:txBody>
      </p:sp>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a:xfrm>
            <a:off x="571819" y="419420"/>
            <a:ext cx="5105400" cy="457200"/>
          </a:xfrm>
        </p:spPr>
        <p:txBody>
          <a:bodyPr>
            <a:noAutofit/>
          </a:bodyPr>
          <a:lstStyle/>
          <a:p>
            <a:r>
              <a:rPr lang="en-US" sz="2800" dirty="0" err="1">
                <a:solidFill>
                  <a:schemeClr val="bg1"/>
                </a:solidFill>
                <a:cs typeface="Calibri"/>
              </a:rPr>
              <a:t>PennOSHS</a:t>
            </a:r>
            <a:r>
              <a:rPr lang="en-US" sz="2800" dirty="0">
                <a:solidFill>
                  <a:schemeClr val="bg1"/>
                </a:solidFill>
                <a:cs typeface="Calibri"/>
              </a:rPr>
              <a:t> Program</a:t>
            </a:r>
          </a:p>
        </p:txBody>
      </p:sp>
    </p:spTree>
    <p:extLst>
      <p:ext uri="{BB962C8B-B14F-4D97-AF65-F5344CB8AC3E}">
        <p14:creationId xmlns:p14="http://schemas.microsoft.com/office/powerpoint/2010/main" val="2203097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219200"/>
            <a:ext cx="7924800" cy="4876800"/>
          </a:xfrm>
        </p:spPr>
        <p:txBody>
          <a:bodyPr>
            <a:normAutofit/>
          </a:bodyPr>
          <a:lstStyle/>
          <a:p>
            <a:pPr algn="l">
              <a:defRPr/>
            </a:pPr>
            <a:r>
              <a:rPr lang="en-US" dirty="0">
                <a:solidFill>
                  <a:schemeClr val="tx1"/>
                </a:solidFill>
              </a:rPr>
              <a:t>Dr. Terri Prodoehl, Health sciences </a:t>
            </a:r>
          </a:p>
          <a:p>
            <a:pPr algn="l">
              <a:defRPr/>
            </a:pPr>
            <a:r>
              <a:rPr lang="en-US" dirty="0">
                <a:solidFill>
                  <a:schemeClr val="tx1"/>
                </a:solidFill>
              </a:rPr>
              <a:t>James Madison university, July 2009</a:t>
            </a:r>
          </a:p>
          <a:p>
            <a:pPr algn="l">
              <a:defRPr/>
            </a:pPr>
            <a:endParaRPr lang="en-US" dirty="0">
              <a:solidFill>
                <a:schemeClr val="tx1"/>
              </a:solidFill>
            </a:endParaRPr>
          </a:p>
          <a:p>
            <a:pPr algn="l"/>
            <a:r>
              <a:rPr lang="en-US" dirty="0">
                <a:solidFill>
                  <a:schemeClr val="tx1"/>
                </a:solidFill>
              </a:rPr>
              <a:t>Learn more at</a:t>
            </a:r>
          </a:p>
          <a:p>
            <a:pPr algn="l"/>
            <a:r>
              <a:rPr lang="en-US" dirty="0">
                <a:hlinkClick r:id="rId3" action="ppaction://hlinkfile"/>
              </a:rPr>
              <a:t>nsc.org/fatigue</a:t>
            </a:r>
            <a:endParaRPr lang="en-US" dirty="0"/>
          </a:p>
          <a:p>
            <a:pPr algn="l"/>
            <a:endParaRPr lang="en-US" dirty="0"/>
          </a:p>
          <a:p>
            <a:pPr algn="l"/>
            <a:r>
              <a:rPr lang="en-US" i="1" dirty="0">
                <a:hlinkClick r:id="rId4"/>
              </a:rPr>
              <a:t>people.uncw.edu/okinek/psy347/Files/Sleep%20Disorders</a:t>
            </a:r>
            <a:endParaRPr lang="en-US" i="1" dirty="0"/>
          </a:p>
          <a:p>
            <a:pPr algn="l"/>
            <a:endParaRPr lang="en-US" altLang="en-US" dirty="0">
              <a:solidFill>
                <a:schemeClr val="tx1"/>
              </a:solidFill>
              <a:ea typeface="Verdana" panose="020B0604030504040204" pitchFamily="34" charset="0"/>
              <a:cs typeface="Verdana" panose="020B0604030504040204" pitchFamily="34" charset="0"/>
            </a:endParaRPr>
          </a:p>
          <a:p>
            <a:pPr algn="l"/>
            <a:r>
              <a:rPr lang="en-US" altLang="en-US" dirty="0">
                <a:solidFill>
                  <a:schemeClr val="tx1"/>
                </a:solidFill>
                <a:ea typeface="Verdana" panose="020B0604030504040204" pitchFamily="34" charset="0"/>
                <a:cs typeface="Verdana" panose="020B0604030504040204" pitchFamily="34" charset="0"/>
              </a:rPr>
              <a:t>Disorders Website, University of MD</a:t>
            </a:r>
          </a:p>
          <a:p>
            <a:pPr algn="l"/>
            <a:r>
              <a:rPr lang="en-US" altLang="en-US" dirty="0">
                <a:solidFill>
                  <a:schemeClr val="tx1"/>
                </a:solidFill>
                <a:ea typeface="Verdana" panose="020B0604030504040204" pitchFamily="34" charset="0"/>
                <a:cs typeface="Verdana" panose="020B0604030504040204" pitchFamily="34" charset="0"/>
                <a:hlinkClick r:id="rId5"/>
              </a:rPr>
              <a:t>http://www.umm.edu/sleep/adult_sleep_dis.htm</a:t>
            </a:r>
            <a:endParaRPr lang="en-US" altLang="en-US" dirty="0">
              <a:solidFill>
                <a:schemeClr val="tx1"/>
              </a:solidFill>
              <a:ea typeface="Verdana" panose="020B0604030504040204" pitchFamily="34" charset="0"/>
              <a:cs typeface="Verdana" panose="020B0604030504040204" pitchFamily="34" charset="0"/>
            </a:endParaRPr>
          </a:p>
          <a:p>
            <a:pPr algn="l">
              <a:defRPr/>
            </a:pP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2" name="Rectangle 1">
            <a:extLst>
              <a:ext uri="{FF2B5EF4-FFF2-40B4-BE49-F238E27FC236}">
                <a16:creationId xmlns:a16="http://schemas.microsoft.com/office/drawing/2014/main" id="{1DB558AD-4E40-40D5-A7FD-CAAC945B25AD}"/>
              </a:ext>
            </a:extLst>
          </p:cNvPr>
          <p:cNvSpPr/>
          <p:nvPr/>
        </p:nvSpPr>
        <p:spPr>
          <a:xfrm>
            <a:off x="596153" y="2133600"/>
            <a:ext cx="2874313" cy="369332"/>
          </a:xfrm>
          <a:prstGeom prst="rect">
            <a:avLst/>
          </a:prstGeom>
        </p:spPr>
        <p:txBody>
          <a:bodyPr wrap="none">
            <a:spAutoFit/>
          </a:bodyPr>
          <a:lstStyle/>
          <a:p>
            <a:r>
              <a:rPr lang="en-US" dirty="0">
                <a:solidFill>
                  <a:srgbClr val="305E30"/>
                </a:solidFill>
                <a:hlinkClick r:id="rId6"/>
              </a:rPr>
              <a:t>MEMBERSHIPINFO@nsc.org</a:t>
            </a:r>
            <a:r>
              <a:rPr lang="en-US" dirty="0">
                <a:solidFill>
                  <a:srgbClr val="305E30"/>
                </a:solidFill>
              </a:rPr>
              <a:t> </a:t>
            </a:r>
          </a:p>
        </p:txBody>
      </p:sp>
      <p:pic>
        <p:nvPicPr>
          <p:cNvPr id="3" name="Picture 2">
            <a:extLst>
              <a:ext uri="{FF2B5EF4-FFF2-40B4-BE49-F238E27FC236}">
                <a16:creationId xmlns:a16="http://schemas.microsoft.com/office/drawing/2014/main" id="{97043870-5661-4A13-B5F4-53CA3B8916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53847" y="2133600"/>
            <a:ext cx="2794000" cy="1676400"/>
          </a:xfrm>
          <a:prstGeom prst="rect">
            <a:avLst/>
          </a:prstGeom>
        </p:spPr>
      </p:pic>
    </p:spTree>
    <p:extLst>
      <p:ext uri="{BB962C8B-B14F-4D97-AF65-F5344CB8AC3E}">
        <p14:creationId xmlns:p14="http://schemas.microsoft.com/office/powerpoint/2010/main" val="9002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524000"/>
            <a:ext cx="7924800" cy="4267200"/>
          </a:xfrm>
        </p:spPr>
        <p:txBody>
          <a:bodyPr>
            <a:normAutofit/>
          </a:bodyPr>
          <a:lstStyle/>
          <a:p>
            <a:pPr algn="l"/>
            <a:r>
              <a:rPr lang="en-US" dirty="0">
                <a:solidFill>
                  <a:schemeClr val="tx1"/>
                </a:solidFill>
                <a:hlinkClick r:id="rId3"/>
              </a:rPr>
              <a:t>https://www.sleepfoundation.org/press-release/lack-sleep-affecting-americans-finds-national-sleep-foundation</a:t>
            </a:r>
            <a:endParaRPr lang="en-US" dirty="0">
              <a:solidFill>
                <a:schemeClr val="tx1"/>
              </a:solidFill>
            </a:endParaRPr>
          </a:p>
          <a:p>
            <a:pPr algn="l"/>
            <a:endParaRPr lang="en-US" dirty="0">
              <a:solidFill>
                <a:schemeClr val="tx1"/>
              </a:solidFill>
            </a:endParaRPr>
          </a:p>
          <a:p>
            <a:pPr algn="l"/>
            <a:r>
              <a:rPr lang="en-US" dirty="0">
                <a:solidFill>
                  <a:schemeClr val="tx1"/>
                </a:solidFill>
                <a:hlinkClick r:id="rId4"/>
              </a:rPr>
              <a:t>https://www.purica.com/sleep/10-reasons-people-dont-get-enough-sleep/</a:t>
            </a:r>
            <a:endParaRPr lang="en-US" dirty="0">
              <a:solidFill>
                <a:schemeClr val="tx1"/>
              </a:solidFill>
            </a:endParaRPr>
          </a:p>
          <a:p>
            <a:pPr algn="l"/>
            <a:endParaRPr lang="en-US" dirty="0">
              <a:solidFill>
                <a:schemeClr val="tx1"/>
              </a:solidFill>
            </a:endParaRPr>
          </a:p>
          <a:p>
            <a:pPr algn="l"/>
            <a:r>
              <a:rPr lang="en-US" dirty="0">
                <a:solidFill>
                  <a:schemeClr val="tx1"/>
                </a:solidFill>
              </a:rPr>
              <a:t>Charles M. Morin, ... Simon Beaulieu-Bonneau, in Principles and Practice of Sleep Medicine (Sixth Edition), 2017</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6EBD4E-B49F-4F5C-9FDB-FEE0D0B20E61}" type="slidenum">
              <a:rPr lang="en-US" sz="1400" smtClean="0">
                <a:solidFill>
                  <a:schemeClr val="bg1"/>
                </a:solidFill>
                <a:latin typeface="Verdana" pitchFamily="34" charset="0"/>
              </a:rPr>
              <a:pPr fontAlgn="base">
                <a:spcBef>
                  <a:spcPct val="0"/>
                </a:spcBef>
                <a:spcAft>
                  <a:spcPct val="0"/>
                </a:spcAft>
                <a:defRPr/>
              </a:pPr>
              <a:t>46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2" name="Rectangle 1">
            <a:extLst>
              <a:ext uri="{FF2B5EF4-FFF2-40B4-BE49-F238E27FC236}">
                <a16:creationId xmlns:a16="http://schemas.microsoft.com/office/drawing/2014/main" id="{1DB558AD-4E40-40D5-A7FD-CAAC945B25AD}"/>
              </a:ext>
            </a:extLst>
          </p:cNvPr>
          <p:cNvSpPr/>
          <p:nvPr/>
        </p:nvSpPr>
        <p:spPr>
          <a:xfrm>
            <a:off x="596153" y="2133600"/>
            <a:ext cx="7785847" cy="369332"/>
          </a:xfrm>
          <a:prstGeom prst="rect">
            <a:avLst/>
          </a:prstGeom>
        </p:spPr>
        <p:txBody>
          <a:bodyPr wrap="square">
            <a:spAutoFit/>
          </a:bodyPr>
          <a:lstStyle/>
          <a:p>
            <a:r>
              <a:rPr lang="en-US" dirty="0">
                <a:solidFill>
                  <a:srgbClr val="305E30"/>
                </a:solidFill>
              </a:rPr>
              <a:t> </a:t>
            </a:r>
          </a:p>
        </p:txBody>
      </p:sp>
    </p:spTree>
    <p:extLst>
      <p:ext uri="{BB962C8B-B14F-4D97-AF65-F5344CB8AC3E}">
        <p14:creationId xmlns:p14="http://schemas.microsoft.com/office/powerpoint/2010/main" val="294102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D8E0136-9E15-4F75-AF8E-968FAEE359E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5" name="Footer Placeholder 4">
            <a:extLst>
              <a:ext uri="{FF2B5EF4-FFF2-40B4-BE49-F238E27FC236}">
                <a16:creationId xmlns:a16="http://schemas.microsoft.com/office/drawing/2014/main" id="{1C22B991-CCC7-4728-8508-4E23FB4C42E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7" name="Subtitle 6">
            <a:extLst>
              <a:ext uri="{FF2B5EF4-FFF2-40B4-BE49-F238E27FC236}">
                <a16:creationId xmlns:a16="http://schemas.microsoft.com/office/drawing/2014/main" id="{9DB4E452-5894-4910-AC09-9F19BC9A2432}"/>
              </a:ext>
            </a:extLst>
          </p:cNvPr>
          <p:cNvSpPr>
            <a:spLocks noGrp="1"/>
          </p:cNvSpPr>
          <p:nvPr>
            <p:ph type="subTitle" idx="1"/>
          </p:nvPr>
        </p:nvSpPr>
        <p:spPr>
          <a:xfrm>
            <a:off x="533400" y="1219200"/>
            <a:ext cx="8153400" cy="4289425"/>
          </a:xfrm>
        </p:spPr>
        <p:txBody>
          <a:bodyPr>
            <a:normAutofit/>
          </a:bodyPr>
          <a:lstStyle/>
          <a:p>
            <a:pPr marL="342900" indent="-342900" algn="l">
              <a:buFont typeface="Arial" panose="020B0604020202020204" pitchFamily="34" charset="0"/>
              <a:buChar char="•"/>
            </a:pPr>
            <a:r>
              <a:rPr lang="en-US" sz="2200" dirty="0">
                <a:solidFill>
                  <a:schemeClr val="tx1"/>
                </a:solidFill>
              </a:rPr>
              <a:t>Fatigue is generally defined as a feeling of lack of energy and motivation that can be physical, mental or both. Fatigue is not the same as drowsiness, but the desire to sleep may accompany fatigue.</a:t>
            </a:r>
          </a:p>
          <a:p>
            <a:pPr algn="l"/>
            <a:endParaRPr lang="en-US" dirty="0">
              <a:solidFill>
                <a:schemeClr val="tx1"/>
              </a:solidFill>
            </a:endParaRPr>
          </a:p>
          <a:p>
            <a:pPr algn="l"/>
            <a:endParaRPr lang="en-US" sz="1000" dirty="0">
              <a:solidFill>
                <a:schemeClr val="tx1"/>
              </a:solidFill>
            </a:endParaRPr>
          </a:p>
          <a:p>
            <a:pPr marL="342900" indent="-342900" algn="l">
              <a:buFont typeface="Arial" panose="020B0604020202020204" pitchFamily="34" charset="0"/>
              <a:buChar char="•"/>
            </a:pPr>
            <a:r>
              <a:rPr lang="en-US" sz="2200" dirty="0">
                <a:solidFill>
                  <a:schemeClr val="tx1"/>
                </a:solidFill>
              </a:rPr>
              <a:t>Apathy is a feeling of indifference that may accompany fatigue or exist independently. In addition, individuals often describe fatigue using a variety of terms including weary, tired, exhausted, malaise, listless, lack of energy and feeling run down.</a:t>
            </a:r>
          </a:p>
        </p:txBody>
      </p:sp>
      <p:sp>
        <p:nvSpPr>
          <p:cNvPr id="9" name="Title 8">
            <a:extLst>
              <a:ext uri="{FF2B5EF4-FFF2-40B4-BE49-F238E27FC236}">
                <a16:creationId xmlns:a16="http://schemas.microsoft.com/office/drawing/2014/main" id="{51E8FFAD-B909-4BDD-A663-426B40F57F30}"/>
              </a:ext>
            </a:extLst>
          </p:cNvPr>
          <p:cNvSpPr>
            <a:spLocks noGrp="1"/>
          </p:cNvSpPr>
          <p:nvPr>
            <p:ph type="title"/>
          </p:nvPr>
        </p:nvSpPr>
        <p:spPr/>
        <p:txBody>
          <a:bodyPr>
            <a:noAutofit/>
          </a:bodyPr>
          <a:lstStyle/>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Definition of Fatigue</a:t>
            </a:r>
          </a:p>
        </p:txBody>
      </p:sp>
      <p:pic>
        <p:nvPicPr>
          <p:cNvPr id="6" name="Picture 5">
            <a:extLst>
              <a:ext uri="{FF2B5EF4-FFF2-40B4-BE49-F238E27FC236}">
                <a16:creationId xmlns:a16="http://schemas.microsoft.com/office/drawing/2014/main" id="{EA806683-EBB3-4479-B87E-7500A31F1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6" y="5066976"/>
            <a:ext cx="2752724" cy="1105224"/>
          </a:xfrm>
          <a:prstGeom prst="rect">
            <a:avLst/>
          </a:prstGeom>
        </p:spPr>
      </p:pic>
    </p:spTree>
    <p:extLst>
      <p:ext uri="{BB962C8B-B14F-4D97-AF65-F5344CB8AC3E}">
        <p14:creationId xmlns:p14="http://schemas.microsoft.com/office/powerpoint/2010/main" val="31090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D8E0136-9E15-4F75-AF8E-968FAEE359E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6</a:t>
            </a:r>
          </a:p>
        </p:txBody>
      </p:sp>
      <p:sp>
        <p:nvSpPr>
          <p:cNvPr id="5" name="Footer Placeholder 4">
            <a:extLst>
              <a:ext uri="{FF2B5EF4-FFF2-40B4-BE49-F238E27FC236}">
                <a16:creationId xmlns:a16="http://schemas.microsoft.com/office/drawing/2014/main" id="{1C22B991-CCC7-4728-8508-4E23FB4C42E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7" name="Subtitle 6">
            <a:extLst>
              <a:ext uri="{FF2B5EF4-FFF2-40B4-BE49-F238E27FC236}">
                <a16:creationId xmlns:a16="http://schemas.microsoft.com/office/drawing/2014/main" id="{9DB4E452-5894-4910-AC09-9F19BC9A2432}"/>
              </a:ext>
            </a:extLst>
          </p:cNvPr>
          <p:cNvSpPr>
            <a:spLocks noGrp="1"/>
          </p:cNvSpPr>
          <p:nvPr>
            <p:ph type="subTitle" idx="1"/>
          </p:nvPr>
        </p:nvSpPr>
        <p:spPr>
          <a:xfrm>
            <a:off x="381000" y="1264549"/>
            <a:ext cx="8382000" cy="4654164"/>
          </a:xfrm>
        </p:spPr>
        <p:txBody>
          <a:bodyPr>
            <a:noAutofit/>
          </a:bodyPr>
          <a:lstStyle/>
          <a:p>
            <a:pPr marL="342900" indent="-342900" algn="l">
              <a:buFont typeface="Arial" panose="020B0604020202020204" pitchFamily="34" charset="0"/>
              <a:buChar char="•"/>
            </a:pPr>
            <a:r>
              <a:rPr lang="en-US" sz="2200" dirty="0">
                <a:solidFill>
                  <a:schemeClr val="tx1"/>
                </a:solidFill>
              </a:rPr>
              <a:t>Causes of fatigue range from those that cause poor blood supply to the body's tissues to illnesses that affect metabolism, from infections and inflammatory diseases to those that cause sleep disturbances.</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sz="2200" dirty="0">
                <a:solidFill>
                  <a:schemeClr val="tx1"/>
                </a:solidFill>
              </a:rPr>
              <a:t>Fatigue is a common side effect of many medications. While numerous patients with psychological conditions often complain of fatigue (physical and mental), there are also a group of patients where the cause of fatigue is never diagnosed.</a:t>
            </a:r>
          </a:p>
          <a:p>
            <a:pPr algn="l"/>
            <a:endParaRPr lang="en-US" dirty="0">
              <a:solidFill>
                <a:schemeClr val="tx1"/>
              </a:solidFill>
            </a:endParaRPr>
          </a:p>
          <a:p>
            <a:pPr algn="l"/>
            <a:r>
              <a:rPr lang="en-US" dirty="0">
                <a:solidFill>
                  <a:schemeClr val="tx1"/>
                </a:solidFill>
              </a:rPr>
              <a:t> </a:t>
            </a:r>
          </a:p>
        </p:txBody>
      </p:sp>
      <p:sp>
        <p:nvSpPr>
          <p:cNvPr id="9" name="Title 8">
            <a:extLst>
              <a:ext uri="{FF2B5EF4-FFF2-40B4-BE49-F238E27FC236}">
                <a16:creationId xmlns:a16="http://schemas.microsoft.com/office/drawing/2014/main" id="{51E8FFAD-B909-4BDD-A663-426B40F57F30}"/>
              </a:ext>
            </a:extLst>
          </p:cNvPr>
          <p:cNvSpPr>
            <a:spLocks noGrp="1"/>
          </p:cNvSpPr>
          <p:nvPr>
            <p:ph type="title"/>
          </p:nvPr>
        </p:nvSpPr>
        <p:spPr/>
        <p:txBody>
          <a:bodyPr>
            <a:noAutofit/>
          </a:bodyPr>
          <a:lstStyle/>
          <a:p>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Causes of Fatigue</a:t>
            </a:r>
          </a:p>
        </p:txBody>
      </p:sp>
      <p:pic>
        <p:nvPicPr>
          <p:cNvPr id="2" name="Picture 1">
            <a:extLst>
              <a:ext uri="{FF2B5EF4-FFF2-40B4-BE49-F238E27FC236}">
                <a16:creationId xmlns:a16="http://schemas.microsoft.com/office/drawing/2014/main" id="{B6F70903-444A-4734-98C6-F23BDA3832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4582890"/>
            <a:ext cx="2209800" cy="1554642"/>
          </a:xfrm>
          <a:prstGeom prst="rect">
            <a:avLst/>
          </a:prstGeom>
        </p:spPr>
      </p:pic>
    </p:spTree>
    <p:extLst>
      <p:ext uri="{BB962C8B-B14F-4D97-AF65-F5344CB8AC3E}">
        <p14:creationId xmlns:p14="http://schemas.microsoft.com/office/powerpoint/2010/main" val="281226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FD8E0136-9E15-4F75-AF8E-968FAEE359E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7</a:t>
            </a:r>
          </a:p>
        </p:txBody>
      </p:sp>
      <p:sp>
        <p:nvSpPr>
          <p:cNvPr id="5" name="Footer Placeholder 4">
            <a:extLst>
              <a:ext uri="{FF2B5EF4-FFF2-40B4-BE49-F238E27FC236}">
                <a16:creationId xmlns:a16="http://schemas.microsoft.com/office/drawing/2014/main" id="{1C22B991-CCC7-4728-8508-4E23FB4C42E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
        <p:nvSpPr>
          <p:cNvPr id="7" name="Subtitle 6">
            <a:extLst>
              <a:ext uri="{FF2B5EF4-FFF2-40B4-BE49-F238E27FC236}">
                <a16:creationId xmlns:a16="http://schemas.microsoft.com/office/drawing/2014/main" id="{9DB4E452-5894-4910-AC09-9F19BC9A2432}"/>
              </a:ext>
            </a:extLst>
          </p:cNvPr>
          <p:cNvSpPr>
            <a:spLocks noGrp="1"/>
          </p:cNvSpPr>
          <p:nvPr>
            <p:ph type="subTitle" idx="1"/>
          </p:nvPr>
        </p:nvSpPr>
        <p:spPr/>
        <p:txBody>
          <a:bodyPr>
            <a:noAutofit/>
          </a:bodyPr>
          <a:lstStyle/>
          <a:p>
            <a:pPr algn="l"/>
            <a:endParaRPr lang="en-US" dirty="0">
              <a:solidFill>
                <a:schemeClr val="tx1"/>
              </a:solidFill>
            </a:endParaRPr>
          </a:p>
          <a:p>
            <a:pPr algn="l"/>
            <a:r>
              <a:rPr lang="en-US" dirty="0">
                <a:solidFill>
                  <a:schemeClr val="tx1"/>
                </a:solidFill>
              </a:rPr>
              <a:t> </a:t>
            </a:r>
          </a:p>
        </p:txBody>
      </p:sp>
      <p:sp>
        <p:nvSpPr>
          <p:cNvPr id="6" name="Rectangle 5">
            <a:extLst>
              <a:ext uri="{FF2B5EF4-FFF2-40B4-BE49-F238E27FC236}">
                <a16:creationId xmlns:a16="http://schemas.microsoft.com/office/drawing/2014/main" id="{FA33D492-D025-4243-832A-9D720AD91146}"/>
              </a:ext>
            </a:extLst>
          </p:cNvPr>
          <p:cNvSpPr/>
          <p:nvPr/>
        </p:nvSpPr>
        <p:spPr>
          <a:xfrm>
            <a:off x="519289" y="1190978"/>
            <a:ext cx="8153400" cy="3585597"/>
          </a:xfrm>
          <a:prstGeom prst="rect">
            <a:avLst/>
          </a:prstGeom>
        </p:spPr>
        <p:txBody>
          <a:bodyPr wrap="square">
            <a:spAutoFit/>
          </a:bodyPr>
          <a:lstStyle/>
          <a:p>
            <a:pPr marL="342900" indent="-342900">
              <a:buFont typeface="Arial" panose="020B0604020202020204" pitchFamily="34" charset="0"/>
              <a:buChar char="•"/>
            </a:pPr>
            <a:r>
              <a:rPr lang="en-US" sz="2300" b="1" dirty="0">
                <a:solidFill>
                  <a:srgbClr val="3803BD"/>
                </a:solidFill>
                <a:latin typeface="Verdana" panose="020B0604030504040204" pitchFamily="34" charset="0"/>
                <a:ea typeface="Verdana" panose="020B0604030504040204" pitchFamily="34" charset="0"/>
                <a:cs typeface="Verdana" panose="020B0604030504040204" pitchFamily="34" charset="0"/>
              </a:rPr>
              <a:t>Sleepiness and fatigue are two distinct conditions</a:t>
            </a:r>
            <a:r>
              <a:rPr lang="en-US" sz="2300" dirty="0">
                <a:solidFill>
                  <a:srgbClr val="3803BD"/>
                </a:solidFill>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endParaRPr lang="en-US" sz="1600" dirty="0">
              <a:solidFill>
                <a:srgbClr val="3803BD"/>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Sleepiness refers to the inability to stay awake even in situations in which wakefulness is required, such as at work or behind the wheel of a car. </a:t>
            </a:r>
          </a:p>
          <a:p>
            <a:pPr marL="342900" indent="-342900">
              <a:lnSpc>
                <a:spcPct val="150000"/>
              </a:lnSpc>
              <a:buFont typeface="Arial" panose="020B0604020202020204" pitchFamily="34" charset="0"/>
              <a:buChar cha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Fatigue is a state of overwhelming sustained exhaustion and decreased capacity for physical  and mental work that is not relieved by rest.</a:t>
            </a:r>
          </a:p>
        </p:txBody>
      </p:sp>
      <p:sp>
        <p:nvSpPr>
          <p:cNvPr id="10" name="Rectangle 2">
            <a:extLst>
              <a:ext uri="{FF2B5EF4-FFF2-40B4-BE49-F238E27FC236}">
                <a16:creationId xmlns:a16="http://schemas.microsoft.com/office/drawing/2014/main" id="{A44BBC73-489B-4F33-8CCE-63FE8808A02C}"/>
              </a:ext>
            </a:extLst>
          </p:cNvPr>
          <p:cNvSpPr>
            <a:spLocks noGrp="1" noChangeArrowheads="1"/>
          </p:cNvSpPr>
          <p:nvPr>
            <p:ph type="title"/>
          </p:nvPr>
        </p:nvSpPr>
        <p:spPr/>
        <p:txBody>
          <a:bodyPr>
            <a:noAutofit/>
          </a:bodyPr>
          <a:lstStyle/>
          <a:p>
            <a:pPr>
              <a:defRPr/>
            </a:pPr>
            <a:r>
              <a:rPr lang="en-US" sz="2800" dirty="0">
                <a:solidFill>
                  <a:prstClr val="white"/>
                </a:solidFill>
                <a:latin typeface="Verdana" pitchFamily="34" charset="0"/>
              </a:rPr>
              <a:t>Sleepiness vs. Fatigue</a:t>
            </a:r>
            <a:endParaRPr lang="en-US" altLang="en-US" sz="2800" dirty="0">
              <a:solidFill>
                <a:schemeClr val="bg1"/>
              </a:solidFill>
              <a:latin typeface="Arial Black" panose="020B0A04020102020204" pitchFamily="34" charset="0"/>
            </a:endParaRPr>
          </a:p>
        </p:txBody>
      </p:sp>
      <p:pic>
        <p:nvPicPr>
          <p:cNvPr id="3" name="Picture 2">
            <a:extLst>
              <a:ext uri="{FF2B5EF4-FFF2-40B4-BE49-F238E27FC236}">
                <a16:creationId xmlns:a16="http://schemas.microsoft.com/office/drawing/2014/main" id="{410CBA7C-BCCE-44C5-83E6-F43075DB7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7550" y="4823361"/>
            <a:ext cx="2628900" cy="1288514"/>
          </a:xfrm>
          <a:prstGeom prst="rect">
            <a:avLst/>
          </a:prstGeom>
        </p:spPr>
      </p:pic>
    </p:spTree>
    <p:extLst>
      <p:ext uri="{BB962C8B-B14F-4D97-AF65-F5344CB8AC3E}">
        <p14:creationId xmlns:p14="http://schemas.microsoft.com/office/powerpoint/2010/main" val="21458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7383461-498B-4733-BC2B-8AF124209533}"/>
              </a:ext>
            </a:extLst>
          </p:cNvPr>
          <p:cNvSpPr>
            <a:spLocks noGrp="1" noChangeArrowheads="1"/>
          </p:cNvSpPr>
          <p:nvPr>
            <p:ph type="title"/>
          </p:nvPr>
        </p:nvSpPr>
        <p:spPr/>
        <p:txBody>
          <a:bodyPr>
            <a:noAutofit/>
          </a:bodyPr>
          <a:lstStyle/>
          <a:p>
            <a:pPr>
              <a:defRPr/>
            </a:pPr>
            <a:r>
              <a:rPr lang="en-US" sz="2800" dirty="0">
                <a:solidFill>
                  <a:prstClr val="white"/>
                </a:solidFill>
                <a:latin typeface="Verdana" pitchFamily="34" charset="0"/>
              </a:rPr>
              <a:t>Sleep vs. Fatigue</a:t>
            </a:r>
            <a:endParaRPr lang="en-US" altLang="en-US" sz="2800"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3FA80495-8B58-4B38-AA17-07B74C626DFC}"/>
              </a:ext>
            </a:extLst>
          </p:cNvPr>
          <p:cNvSpPr>
            <a:spLocks noGrp="1"/>
          </p:cNvSpPr>
          <p:nvPr>
            <p:ph type="subTitle" idx="1"/>
          </p:nvPr>
        </p:nvSpPr>
        <p:spPr>
          <a:xfrm>
            <a:off x="457200" y="1044575"/>
            <a:ext cx="8458200" cy="5105400"/>
          </a:xfrm>
        </p:spPr>
        <p:txBody>
          <a:bodyPr>
            <a:noAutofit/>
          </a:bodyPr>
          <a:lstStyle/>
          <a:p>
            <a:pPr marL="274320" indent="-274320" algn="l" eaLnBrk="1" fontAlgn="auto" hangingPunct="1">
              <a:spcAft>
                <a:spcPts val="0"/>
              </a:spcAft>
              <a:buFont typeface="Wingdings 2"/>
              <a:buChar char=""/>
              <a:defRPr/>
            </a:pPr>
            <a:r>
              <a:rPr lang="en-US" dirty="0">
                <a:solidFill>
                  <a:schemeClr val="tx1"/>
                </a:solidFill>
                <a:ea typeface="Verdana" panose="020B0604030504040204" pitchFamily="34" charset="0"/>
                <a:cs typeface="Verdana" panose="020B0604030504040204" pitchFamily="34" charset="0"/>
              </a:rPr>
              <a:t>We spend 1/3 of our lives asleep</a:t>
            </a:r>
          </a:p>
          <a:p>
            <a:pPr marL="274320" indent="-274320" algn="l" eaLnBrk="1" fontAlgn="auto" hangingPunct="1">
              <a:spcAft>
                <a:spcPts val="0"/>
              </a:spcAft>
              <a:buFont typeface="Wingdings 2"/>
              <a:buChar char=""/>
              <a:defRPr/>
            </a:pPr>
            <a:r>
              <a:rPr lang="en-US" dirty="0">
                <a:solidFill>
                  <a:schemeClr val="tx1"/>
                </a:solidFill>
                <a:ea typeface="Verdana" panose="020B0604030504040204" pitchFamily="34" charset="0"/>
                <a:cs typeface="Verdana" panose="020B0604030504040204" pitchFamily="34" charset="0"/>
              </a:rPr>
              <a:t>Sleep is an active process</a:t>
            </a:r>
          </a:p>
          <a:p>
            <a:pPr marL="800100" lvl="1" indent="-342900" algn="l">
              <a:buFont typeface="Wingdings" panose="05000000000000000000" pitchFamily="2" charset="2"/>
              <a:buChar char="ü"/>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No organ or regulatory system “shuts down”</a:t>
            </a:r>
          </a:p>
          <a:p>
            <a:pPr marL="800100" lvl="1" indent="-342900" algn="l">
              <a:buFont typeface="Wingdings" panose="05000000000000000000" pitchFamily="2" charset="2"/>
              <a:buChar char="ü"/>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Slight decrease in metabolic rate</a:t>
            </a:r>
          </a:p>
          <a:p>
            <a:pPr marL="274320" indent="-274320" algn="l" eaLnBrk="1" fontAlgn="auto" hangingPunct="1">
              <a:spcAft>
                <a:spcPts val="0"/>
              </a:spcAft>
              <a:buFont typeface="Wingdings 2"/>
              <a:buChar char=""/>
              <a:defRPr/>
            </a:pPr>
            <a:r>
              <a:rPr lang="en-US" dirty="0">
                <a:solidFill>
                  <a:schemeClr val="tx1"/>
                </a:solidFill>
                <a:ea typeface="Verdana" panose="020B0604030504040204" pitchFamily="34" charset="0"/>
                <a:cs typeface="Verdana" panose="020B0604030504040204" pitchFamily="34" charset="0"/>
              </a:rPr>
              <a:t>Some brain activity increases during sleep</a:t>
            </a:r>
          </a:p>
          <a:p>
            <a:pPr marL="800100" lvl="1" indent="-342900" algn="l">
              <a:buFont typeface="Wingdings" panose="05000000000000000000" pitchFamily="2" charset="2"/>
              <a:buChar char="ü"/>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Delta Waves</a:t>
            </a:r>
          </a:p>
          <a:p>
            <a:pPr marL="800100" lvl="1" indent="-342900" algn="l">
              <a:buFont typeface="Wingdings" panose="05000000000000000000" pitchFamily="2" charset="2"/>
              <a:buChar char="ü"/>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Many parts of the brain are as active as awake periods</a:t>
            </a:r>
          </a:p>
          <a:p>
            <a:pPr marL="274320" indent="-274320" algn="l">
              <a:buFont typeface="Wingdings 2"/>
              <a:buChar char=""/>
              <a:defRPr/>
            </a:pPr>
            <a:r>
              <a:rPr lang="en-US" dirty="0">
                <a:solidFill>
                  <a:schemeClr val="tx1"/>
                </a:solidFill>
                <a:ea typeface="Verdana" panose="020B0604030504040204" pitchFamily="34" charset="0"/>
                <a:cs typeface="Verdana" panose="020B0604030504040204" pitchFamily="34" charset="0"/>
              </a:rPr>
              <a:t>Specific hormones increase during sleep</a:t>
            </a:r>
          </a:p>
          <a:p>
            <a:pPr marL="800100" lvl="1" indent="-342900" algn="l">
              <a:buFont typeface="Wingdings" panose="05000000000000000000" pitchFamily="2" charset="2"/>
              <a:buChar char="ü"/>
              <a:defRP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Melatonin</a:t>
            </a:r>
          </a:p>
          <a:p>
            <a:pPr marL="800100" lvl="1" indent="-342900" algn="l">
              <a:buFont typeface="Wingdings" panose="05000000000000000000" pitchFamily="2" charset="2"/>
              <a:buChar char="ü"/>
              <a:defRPr/>
            </a:pPr>
            <a:r>
              <a:rPr lang="en-US" dirty="0">
                <a:solidFill>
                  <a:schemeClr val="tx1"/>
                </a:solidFill>
                <a:ea typeface="Verdana" panose="020B0604030504040204" pitchFamily="34" charset="0"/>
                <a:cs typeface="Verdana" panose="020B0604030504040204" pitchFamily="34" charset="0"/>
              </a:rPr>
              <a:t>Growth</a:t>
            </a:r>
          </a:p>
        </p:txBody>
      </p:sp>
      <p:sp>
        <p:nvSpPr>
          <p:cNvPr id="4" name="Slide Number Placeholder 4">
            <a:extLst>
              <a:ext uri="{FF2B5EF4-FFF2-40B4-BE49-F238E27FC236}">
                <a16:creationId xmlns:a16="http://schemas.microsoft.com/office/drawing/2014/main" id="{FD8E0136-9E15-4F75-AF8E-968FAEE359E3}"/>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8</a:t>
            </a:r>
          </a:p>
        </p:txBody>
      </p:sp>
      <p:sp>
        <p:nvSpPr>
          <p:cNvPr id="5" name="Footer Placeholder 4">
            <a:extLst>
              <a:ext uri="{FF2B5EF4-FFF2-40B4-BE49-F238E27FC236}">
                <a16:creationId xmlns:a16="http://schemas.microsoft.com/office/drawing/2014/main" id="{1C22B991-CCC7-4728-8508-4E23FB4C42EE}"/>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pic>
        <p:nvPicPr>
          <p:cNvPr id="2" name="Picture 1">
            <a:extLst>
              <a:ext uri="{FF2B5EF4-FFF2-40B4-BE49-F238E27FC236}">
                <a16:creationId xmlns:a16="http://schemas.microsoft.com/office/drawing/2014/main" id="{B6DE68C0-0EC3-4C2C-AF83-DC318A6D30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5029246"/>
            <a:ext cx="1862667" cy="1235029"/>
          </a:xfrm>
          <a:prstGeom prst="rect">
            <a:avLst/>
          </a:prstGeom>
        </p:spPr>
      </p:pic>
    </p:spTree>
    <p:extLst>
      <p:ext uri="{BB962C8B-B14F-4D97-AF65-F5344CB8AC3E}">
        <p14:creationId xmlns:p14="http://schemas.microsoft.com/office/powerpoint/2010/main" val="164867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6A70DB9-081C-4607-971D-A8E1058B1A62}"/>
              </a:ext>
            </a:extLst>
          </p:cNvPr>
          <p:cNvSpPr>
            <a:spLocks noGrp="1" noChangeArrowheads="1"/>
          </p:cNvSpPr>
          <p:nvPr>
            <p:ph type="title"/>
          </p:nvPr>
        </p:nvSpPr>
        <p:spPr/>
        <p:txBody>
          <a:bodyPr>
            <a:noAutofit/>
          </a:bodyPr>
          <a:lstStyle/>
          <a:p>
            <a:pPr>
              <a:defRPr/>
            </a:pPr>
            <a:r>
              <a:rPr lang="en-US" sz="2800" dirty="0">
                <a:solidFill>
                  <a:prstClr val="white"/>
                </a:solidFill>
                <a:latin typeface="Verdana" pitchFamily="34" charset="0"/>
              </a:rPr>
              <a:t>Sleep vs. Fatigue</a:t>
            </a:r>
            <a:endParaRPr lang="en-US" altLang="en-US" sz="2800"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91E7155C-7D10-44C0-9010-842E4EC1B61B}"/>
              </a:ext>
            </a:extLst>
          </p:cNvPr>
          <p:cNvSpPr txBox="1">
            <a:spLocks/>
          </p:cNvSpPr>
          <p:nvPr/>
        </p:nvSpPr>
        <p:spPr bwMode="auto">
          <a:xfrm>
            <a:off x="533399" y="1066800"/>
            <a:ext cx="81534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66C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BB76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E88651"/>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0" indent="-274320" algn="l" defTabSz="914400" rtl="0" eaLnBrk="1" fontAlgn="auto" latinLnBrk="0" hangingPunct="1">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274320" marR="0" lvl="0" indent="-274320" algn="l" defTabSz="914400" rtl="0" eaLnBrk="1" fontAlgn="auto" latinLnBrk="0" hangingPunct="1">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5 stages of sleep during a normal night</a:t>
            </a:r>
          </a:p>
          <a:p>
            <a:pPr marL="274320" marR="0" lvl="0" indent="-274320" algn="l" defTabSz="914400" rtl="0" eaLnBrk="1" fontAlgn="auto" latinLnBrk="0" hangingPunct="1">
              <a:spcBef>
                <a:spcPct val="20000"/>
              </a:spcBef>
              <a:spcAft>
                <a:spcPts val="0"/>
              </a:spcAft>
              <a:buClrTx/>
              <a:buSzPct val="85000"/>
              <a:buFont typeface="Wingdings 2"/>
              <a:buChar char=""/>
              <a:tabLst/>
              <a:defRPr/>
            </a:pPr>
            <a:endPar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274320" marR="0" lvl="0" indent="-274320" algn="l" defTabSz="914400" rtl="0" eaLnBrk="1" fontAlgn="auto" latinLnBrk="0" hangingPunct="1">
              <a:spcBef>
                <a:spcPct val="20000"/>
              </a:spcBef>
              <a:spcAft>
                <a:spcPts val="0"/>
              </a:spcAft>
              <a:buClrTx/>
              <a:buSzPct val="85000"/>
              <a:buFont typeface="Wingdings 2"/>
              <a:buChar char=""/>
              <a:tabLst/>
              <a:defRPr/>
            </a:pPr>
            <a:r>
              <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Stages 1-4 or non-REM and REM (rapid eye movement)</a:t>
            </a:r>
          </a:p>
          <a:p>
            <a:pPr marL="274320" marR="0" lvl="0" indent="-274320" algn="l" defTabSz="914400" rtl="0" eaLnBrk="1" fontAlgn="auto" latinLnBrk="0" hangingPunct="1">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617220" marR="0" lvl="1" indent="-342900" algn="l" defTabSz="914400" rtl="0" eaLnBrk="1" fontAlgn="auto" latinLnBrk="0" hangingPunct="1">
              <a:spcBef>
                <a:spcPct val="20000"/>
              </a:spcBef>
              <a:spcAft>
                <a:spcPts val="0"/>
              </a:spcAft>
              <a:buClrTx/>
              <a:buSzPct val="70000"/>
              <a:buFont typeface="Wingdings" panose="05000000000000000000" pitchFamily="2" charset="2"/>
              <a:buChar char="Ø"/>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During non-REM sleep (NREM), many of the restorative functions of sleep occur</a:t>
            </a:r>
          </a:p>
          <a:p>
            <a:pPr marL="617220" marR="0" lvl="1" indent="-342900" algn="l" defTabSz="914400" rtl="0" eaLnBrk="1" fontAlgn="auto" latinLnBrk="0" hangingPunct="1">
              <a:spcBef>
                <a:spcPct val="20000"/>
              </a:spcBef>
              <a:spcAft>
                <a:spcPts val="0"/>
              </a:spcAft>
              <a:buClr>
                <a:srgbClr val="438086"/>
              </a:buClr>
              <a:buSzPct val="70000"/>
              <a:buFont typeface="Wingdings" panose="05000000000000000000" pitchFamily="2" charset="2"/>
              <a:buChar char="Ø"/>
              <a:tabLst/>
              <a:defRPr/>
            </a:pPr>
            <a:endPar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617220" marR="0" lvl="1" indent="-342900" algn="l" defTabSz="914400" rtl="0" eaLnBrk="1" fontAlgn="auto" latinLnBrk="0" hangingPunct="1">
              <a:spcBef>
                <a:spcPct val="20000"/>
              </a:spcBef>
              <a:spcAft>
                <a:spcPts val="0"/>
              </a:spcAft>
              <a:buClrTx/>
              <a:buSzPct val="70000"/>
              <a:buFont typeface="Wingdings" panose="05000000000000000000" pitchFamily="2" charset="2"/>
              <a:buChar char="Ø"/>
              <a:tabLst/>
              <a:defRPr/>
            </a:pPr>
            <a:r>
              <a:rPr kumimoji="0" lang="en-US" sz="2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During REM sleep, memories and thoughts from the day are processed</a:t>
            </a:r>
          </a:p>
          <a:p>
            <a:pPr marL="274320" marR="0" lvl="0" indent="-274320" algn="l" defTabSz="914400" rtl="0" eaLnBrk="1" fontAlgn="auto" latinLnBrk="0" hangingPunct="1">
              <a:lnSpc>
                <a:spcPct val="150000"/>
              </a:lnSpc>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274320" marR="0" lvl="0" indent="-274320" algn="l" defTabSz="914400" rtl="0" eaLnBrk="1" fontAlgn="auto" latinLnBrk="0" hangingPunct="1">
              <a:lnSpc>
                <a:spcPct val="150000"/>
              </a:lnSpc>
              <a:spcBef>
                <a:spcPct val="20000"/>
              </a:spcBef>
              <a:spcAft>
                <a:spcPts val="0"/>
              </a:spcAft>
              <a:buClr>
                <a:srgbClr val="53548A"/>
              </a:buClr>
              <a:buSzPct val="85000"/>
              <a:buFont typeface="Wingdings 2"/>
              <a:buChar char=""/>
              <a:tabLst/>
              <a:defRPr/>
            </a:pPr>
            <a:endParaRPr kumimoji="0" lang="en-US" sz="2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a:extLst>
              <a:ext uri="{FF2B5EF4-FFF2-40B4-BE49-F238E27FC236}">
                <a16:creationId xmlns:a16="http://schemas.microsoft.com/office/drawing/2014/main" id="{8C1F4290-E7B4-4D20-9417-9E9574F93941}"/>
              </a:ext>
            </a:extLst>
          </p:cNvPr>
          <p:cNvSpPr>
            <a:spLocks noGrp="1"/>
          </p:cNvSpPr>
          <p:nvPr>
            <p:ph type="sldNum" sz="quarter" idx="12"/>
          </p:nvPr>
        </p:nvSpPr>
        <p:spPr>
          <a:xfrm>
            <a:off x="6553200" y="6327936"/>
            <a:ext cx="2133600" cy="365125"/>
          </a:xfrm>
        </p:spPr>
        <p:txBody>
          <a:bodyPr/>
          <a:lstStyle/>
          <a:p>
            <a:r>
              <a:rPr lang="en-US"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9</a:t>
            </a:r>
          </a:p>
        </p:txBody>
      </p:sp>
      <p:sp>
        <p:nvSpPr>
          <p:cNvPr id="7" name="Footer Placeholder 4">
            <a:extLst>
              <a:ext uri="{FF2B5EF4-FFF2-40B4-BE49-F238E27FC236}">
                <a16:creationId xmlns:a16="http://schemas.microsoft.com/office/drawing/2014/main" id="{61B58812-6B32-4FB5-9031-DD19C198E416}"/>
              </a:ext>
            </a:extLst>
          </p:cNvPr>
          <p:cNvSpPr>
            <a:spLocks noGrp="1"/>
          </p:cNvSpPr>
          <p:nvPr>
            <p:ph type="ftr" sz="quarter" idx="11"/>
          </p:nvPr>
        </p:nvSpPr>
        <p:spPr>
          <a:xfrm>
            <a:off x="3124200" y="6356350"/>
            <a:ext cx="2895600" cy="365125"/>
          </a:xfrm>
        </p:spPr>
        <p:txBody>
          <a:bodyPr/>
          <a:lstStyle/>
          <a:p>
            <a:r>
              <a:rPr lang="en-US" sz="1400">
                <a:solidFill>
                  <a:schemeClr val="bg1"/>
                </a:solidFill>
                <a:latin typeface="Verdana" pitchFamily="34" charset="0"/>
              </a:rPr>
              <a:t>PPT-202-02</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855244037"/>
      </p:ext>
    </p:extLst>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fa7d351-0d07-4ecc-b42d-804d395cd7e6">
      <UserInfo>
        <DisplayName/>
        <AccountId xsi:nil="true"/>
        <AccountType/>
      </UserInfo>
    </SharedWithUsers>
    <TaxCatchAll xmlns="a47a2bab-9e0d-45f2-af0b-158560c43d4b" xsi:nil="true"/>
    <lcf76f155ced4ddcb4097134ff3c332f xmlns="599ed8ee-0b43-4af8-a0e6-fbf770a533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FC465D6F5B8443925F90ACD553DCB5" ma:contentTypeVersion="13" ma:contentTypeDescription="Create a new document." ma:contentTypeScope="" ma:versionID="bb5a47c4ba12c72704835fbaf5d45a8b">
  <xsd:schema xmlns:xsd="http://www.w3.org/2001/XMLSchema" xmlns:xs="http://www.w3.org/2001/XMLSchema" xmlns:p="http://schemas.microsoft.com/office/2006/metadata/properties" xmlns:ns2="599ed8ee-0b43-4af8-a0e6-fbf770a53319" xmlns:ns3="0fa7d351-0d07-4ecc-b42d-804d395cd7e6" xmlns:ns4="a47a2bab-9e0d-45f2-af0b-158560c43d4b" targetNamespace="http://schemas.microsoft.com/office/2006/metadata/properties" ma:root="true" ma:fieldsID="21747a87f89c9ff26bcd7ab56515cb8d" ns2:_="" ns3:_="" ns4:_="">
    <xsd:import namespace="599ed8ee-0b43-4af8-a0e6-fbf770a53319"/>
    <xsd:import namespace="0fa7d351-0d07-4ecc-b42d-804d395cd7e6"/>
    <xsd:import namespace="a47a2bab-9e0d-45f2-af0b-158560c43d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d8ee-0b43-4af8-a0e6-fbf770a53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a7d351-0d07-4ecc-b42d-804d395cd7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7a2bab-9e0d-45f2-af0b-158560c43d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db7efbb-3273-4480-8333-61e7ac6111a9}" ma:internalName="TaxCatchAll" ma:showField="CatchAllData" ma:web="a47a2bab-9e0d-45f2-af0b-158560c43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7F73F-C5B2-4634-BFAF-C53960C79E74}">
  <ds:schemaRefs>
    <ds:schemaRef ds:uri="http://schemas.microsoft.com/sharepoint/v3/contenttype/forms"/>
  </ds:schemaRefs>
</ds:datastoreItem>
</file>

<file path=customXml/itemProps2.xml><?xml version="1.0" encoding="utf-8"?>
<ds:datastoreItem xmlns:ds="http://schemas.openxmlformats.org/officeDocument/2006/customXml" ds:itemID="{90A02192-3448-4CFF-BE1D-9A93EA11AC31}">
  <ds:schemaRefs>
    <ds:schemaRef ds:uri="http://schemas.microsoft.com/office/2006/metadata/properties"/>
    <ds:schemaRef ds:uri="http://schemas.microsoft.com/office/infopath/2007/PartnerControls"/>
    <ds:schemaRef ds:uri="0fa7d351-0d07-4ecc-b42d-804d395cd7e6"/>
    <ds:schemaRef ds:uri="a47a2bab-9e0d-45f2-af0b-158560c43d4b"/>
    <ds:schemaRef ds:uri="599ed8ee-0b43-4af8-a0e6-fbf770a53319"/>
  </ds:schemaRefs>
</ds:datastoreItem>
</file>

<file path=customXml/itemProps3.xml><?xml version="1.0" encoding="utf-8"?>
<ds:datastoreItem xmlns:ds="http://schemas.openxmlformats.org/officeDocument/2006/customXml" ds:itemID="{9DC78530-CC49-46DA-AD7B-A03FF9CE6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d8ee-0b43-4af8-a0e6-fbf770a53319"/>
    <ds:schemaRef ds:uri="0fa7d351-0d07-4ecc-b42d-804d395cd7e6"/>
    <ds:schemaRef ds:uri="a47a2bab-9e0d-45f2-af0b-158560c43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newest template try it!</Template>
  <TotalTime>13036</TotalTime>
  <Words>7292</Words>
  <Application>Microsoft Office PowerPoint</Application>
  <PresentationFormat>On-screen Show (4:3)</PresentationFormat>
  <Paragraphs>618</Paragraphs>
  <Slides>46</Slides>
  <Notes>44</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newest template try it!</vt:lpstr>
      <vt:lpstr>Custom Design</vt:lpstr>
      <vt:lpstr>1_newest template try it!</vt:lpstr>
      <vt:lpstr>new slide format</vt:lpstr>
      <vt:lpstr>newest template try it!</vt:lpstr>
      <vt:lpstr>Sleep vs. Fatigue</vt:lpstr>
      <vt:lpstr>Topics</vt:lpstr>
      <vt:lpstr> Definition of Sleepiness </vt:lpstr>
      <vt:lpstr> Causes of Sleepiness </vt:lpstr>
      <vt:lpstr>Definition of Fatigue</vt:lpstr>
      <vt:lpstr>Causes of Fatigue</vt:lpstr>
      <vt:lpstr>Sleepiness vs. Fatigue</vt:lpstr>
      <vt:lpstr>Sleep vs. Fatigue</vt:lpstr>
      <vt:lpstr>Sleep vs. Fatigue</vt:lpstr>
      <vt:lpstr>Stages of Sleep</vt:lpstr>
      <vt:lpstr>Stages</vt:lpstr>
      <vt:lpstr>Stages</vt:lpstr>
      <vt:lpstr>Rapid Eye Movement Stage</vt:lpstr>
      <vt:lpstr>Rapid Eye Movement Stage</vt:lpstr>
      <vt:lpstr>Sleep vs. Fatigue</vt:lpstr>
      <vt:lpstr>Sleep vs. Fatigue</vt:lpstr>
      <vt:lpstr>Sleep vs. Fatigue</vt:lpstr>
      <vt:lpstr>Common Sleep Disorders</vt:lpstr>
      <vt:lpstr>Signs of Sleep Disorders</vt:lpstr>
      <vt:lpstr>Signs of Sleep Disorders</vt:lpstr>
      <vt:lpstr>Primary Insomnia</vt:lpstr>
      <vt:lpstr>Primary Insomnia</vt:lpstr>
      <vt:lpstr>Primary Insomnia</vt:lpstr>
      <vt:lpstr>Narcolepsy</vt:lpstr>
      <vt:lpstr>Breathing Disorders</vt:lpstr>
      <vt:lpstr>Sleep Apnea</vt:lpstr>
      <vt:lpstr>PowerPoint Presentation</vt:lpstr>
      <vt:lpstr>Signs of Sleep Deprivation</vt:lpstr>
      <vt:lpstr>Sleep Deprivation  </vt:lpstr>
      <vt:lpstr>Sleep Deprivation  </vt:lpstr>
      <vt:lpstr>Sleep Deprivation  </vt:lpstr>
      <vt:lpstr>Sleep Deprivation  </vt:lpstr>
      <vt:lpstr>Sleep Deprived &amp; Driving  </vt:lpstr>
      <vt:lpstr>Sleep Deprivation  </vt:lpstr>
      <vt:lpstr>Sleep Deprivation  </vt:lpstr>
      <vt:lpstr>Tips from the NSF*  </vt:lpstr>
      <vt:lpstr>Sleep Deprivation  </vt:lpstr>
      <vt:lpstr>Summary</vt:lpstr>
      <vt:lpstr>Summary</vt:lpstr>
      <vt:lpstr>Contact Information</vt:lpstr>
      <vt:lpstr>Questions?</vt:lpstr>
      <vt:lpstr>NSC Fatigue Safety Toolkit </vt:lpstr>
      <vt:lpstr>IUP OSHA Consultation Program</vt:lpstr>
      <vt:lpstr>PennOSHS Program</vt:lpstr>
      <vt:lpstr>Bibliography</vt:lpstr>
      <vt:lpstr>Bibliography</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Safety Training</dc:title>
  <dc:creator>Eric Hoffman</dc:creator>
  <cp:lastModifiedBy>Pakosh, Stephen</cp:lastModifiedBy>
  <cp:revision>308</cp:revision>
  <cp:lastPrinted>2019-03-13T12:31:26Z</cp:lastPrinted>
  <dcterms:created xsi:type="dcterms:W3CDTF">2016-10-25T17:30:22Z</dcterms:created>
  <dcterms:modified xsi:type="dcterms:W3CDTF">2022-09-14T14:04:14Z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0x0101002CFC465D6F5B8443925F90ACD553DCB5</vt:lpwstr>
  </property>
  <property fmtid="{D5CDD505-2E9C-101B-9397-08002B2CF9AE}" pid="3" name="Order">
    <vt:r8>198100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